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76" r:id="rId16"/>
  </p:sldMasterIdLst>
  <p:notesMasterIdLst>
    <p:notesMasterId r:id="rId163"/>
  </p:notesMasterIdLst>
  <p:handoutMasterIdLst>
    <p:handoutMasterId r:id="rId164"/>
  </p:handoutMasterIdLst>
  <p:sldIdLst>
    <p:sldId id="336" r:id="rId17"/>
    <p:sldId id="2076138620" r:id="rId18"/>
    <p:sldId id="2501" r:id="rId19"/>
    <p:sldId id="338" r:id="rId20"/>
    <p:sldId id="2502" r:id="rId21"/>
    <p:sldId id="2503" r:id="rId22"/>
    <p:sldId id="2506" r:id="rId23"/>
    <p:sldId id="2505" r:id="rId24"/>
    <p:sldId id="2504" r:id="rId25"/>
    <p:sldId id="2519" r:id="rId26"/>
    <p:sldId id="2507" r:id="rId27"/>
    <p:sldId id="2511" r:id="rId28"/>
    <p:sldId id="2510" r:id="rId29"/>
    <p:sldId id="2509" r:id="rId30"/>
    <p:sldId id="2508" r:id="rId31"/>
    <p:sldId id="2518" r:id="rId32"/>
    <p:sldId id="2517" r:id="rId33"/>
    <p:sldId id="2516" r:id="rId34"/>
    <p:sldId id="2515" r:id="rId35"/>
    <p:sldId id="2514" r:id="rId36"/>
    <p:sldId id="2513" r:id="rId37"/>
    <p:sldId id="2512" r:id="rId38"/>
    <p:sldId id="2076138565" r:id="rId39"/>
    <p:sldId id="2520" r:id="rId40"/>
    <p:sldId id="2521" r:id="rId41"/>
    <p:sldId id="2524" r:id="rId42"/>
    <p:sldId id="2523" r:id="rId43"/>
    <p:sldId id="2076138599" r:id="rId44"/>
    <p:sldId id="2522" r:id="rId45"/>
    <p:sldId id="2525" r:id="rId46"/>
    <p:sldId id="2526" r:id="rId47"/>
    <p:sldId id="2527" r:id="rId48"/>
    <p:sldId id="2528" r:id="rId49"/>
    <p:sldId id="2529" r:id="rId50"/>
    <p:sldId id="2531" r:id="rId51"/>
    <p:sldId id="2530" r:id="rId52"/>
    <p:sldId id="2542" r:id="rId53"/>
    <p:sldId id="2541" r:id="rId54"/>
    <p:sldId id="2532" r:id="rId55"/>
    <p:sldId id="2543" r:id="rId56"/>
    <p:sldId id="2544" r:id="rId57"/>
    <p:sldId id="2545" r:id="rId58"/>
    <p:sldId id="2076138572" r:id="rId59"/>
    <p:sldId id="2546" r:id="rId60"/>
    <p:sldId id="2076138573" r:id="rId61"/>
    <p:sldId id="2547" r:id="rId62"/>
    <p:sldId id="2076138574" r:id="rId63"/>
    <p:sldId id="2548" r:id="rId64"/>
    <p:sldId id="2076138600" r:id="rId65"/>
    <p:sldId id="2533" r:id="rId66"/>
    <p:sldId id="2549" r:id="rId67"/>
    <p:sldId id="2550" r:id="rId68"/>
    <p:sldId id="2551" r:id="rId69"/>
    <p:sldId id="2554" r:id="rId70"/>
    <p:sldId id="2555" r:id="rId71"/>
    <p:sldId id="2556" r:id="rId72"/>
    <p:sldId id="2557" r:id="rId73"/>
    <p:sldId id="2558" r:id="rId74"/>
    <p:sldId id="2559" r:id="rId75"/>
    <p:sldId id="2560" r:id="rId76"/>
    <p:sldId id="2561" r:id="rId77"/>
    <p:sldId id="2564" r:id="rId78"/>
    <p:sldId id="2565" r:id="rId79"/>
    <p:sldId id="2566" r:id="rId80"/>
    <p:sldId id="2076138568" r:id="rId81"/>
    <p:sldId id="2076138569" r:id="rId82"/>
    <p:sldId id="2589" r:id="rId83"/>
    <p:sldId id="2590" r:id="rId84"/>
    <p:sldId id="2591" r:id="rId85"/>
    <p:sldId id="2567" r:id="rId86"/>
    <p:sldId id="2568" r:id="rId87"/>
    <p:sldId id="2569" r:id="rId88"/>
    <p:sldId id="2570" r:id="rId89"/>
    <p:sldId id="2571" r:id="rId90"/>
    <p:sldId id="2675" r:id="rId91"/>
    <p:sldId id="2572" r:id="rId92"/>
    <p:sldId id="2076138566" r:id="rId93"/>
    <p:sldId id="2625" r:id="rId94"/>
    <p:sldId id="2076138596" r:id="rId95"/>
    <p:sldId id="2535" r:id="rId96"/>
    <p:sldId id="2076138567" r:id="rId97"/>
    <p:sldId id="2573" r:id="rId98"/>
    <p:sldId id="2574" r:id="rId99"/>
    <p:sldId id="2575" r:id="rId100"/>
    <p:sldId id="2576" r:id="rId101"/>
    <p:sldId id="2577" r:id="rId102"/>
    <p:sldId id="2578" r:id="rId103"/>
    <p:sldId id="2579" r:id="rId104"/>
    <p:sldId id="2580" r:id="rId105"/>
    <p:sldId id="2581" r:id="rId106"/>
    <p:sldId id="2582" r:id="rId107"/>
    <p:sldId id="2583" r:id="rId108"/>
    <p:sldId id="2584" r:id="rId109"/>
    <p:sldId id="2585" r:id="rId110"/>
    <p:sldId id="2586" r:id="rId111"/>
    <p:sldId id="2587" r:id="rId112"/>
    <p:sldId id="2588" r:id="rId113"/>
    <p:sldId id="2076138602" r:id="rId114"/>
    <p:sldId id="2076138570" r:id="rId115"/>
    <p:sldId id="2536" r:id="rId116"/>
    <p:sldId id="2076138604" r:id="rId117"/>
    <p:sldId id="2076138611" r:id="rId118"/>
    <p:sldId id="2076138612" r:id="rId119"/>
    <p:sldId id="2076138613" r:id="rId120"/>
    <p:sldId id="2076138614" r:id="rId121"/>
    <p:sldId id="2598" r:id="rId122"/>
    <p:sldId id="2599" r:id="rId123"/>
    <p:sldId id="2600" r:id="rId124"/>
    <p:sldId id="2601" r:id="rId125"/>
    <p:sldId id="2602" r:id="rId126"/>
    <p:sldId id="2603" r:id="rId127"/>
    <p:sldId id="2604" r:id="rId128"/>
    <p:sldId id="2605" r:id="rId129"/>
    <p:sldId id="2606" r:id="rId130"/>
    <p:sldId id="2537" r:id="rId131"/>
    <p:sldId id="2607" r:id="rId132"/>
    <p:sldId id="2608" r:id="rId133"/>
    <p:sldId id="2609" r:id="rId134"/>
    <p:sldId id="2610" r:id="rId135"/>
    <p:sldId id="2611" r:id="rId136"/>
    <p:sldId id="2612" r:id="rId137"/>
    <p:sldId id="2613" r:id="rId138"/>
    <p:sldId id="2614" r:id="rId139"/>
    <p:sldId id="2538" r:id="rId140"/>
    <p:sldId id="2615" r:id="rId141"/>
    <p:sldId id="2616" r:id="rId142"/>
    <p:sldId id="2617" r:id="rId143"/>
    <p:sldId id="2618" r:id="rId144"/>
    <p:sldId id="2619" r:id="rId145"/>
    <p:sldId id="2076138616" r:id="rId146"/>
    <p:sldId id="2076138617" r:id="rId147"/>
    <p:sldId id="2076138618" r:id="rId148"/>
    <p:sldId id="2076138619" r:id="rId149"/>
    <p:sldId id="2539" r:id="rId150"/>
    <p:sldId id="2620" r:id="rId151"/>
    <p:sldId id="2621" r:id="rId152"/>
    <p:sldId id="2540" r:id="rId153"/>
    <p:sldId id="2076138586" r:id="rId154"/>
    <p:sldId id="2076138578" r:id="rId155"/>
    <p:sldId id="2076138587" r:id="rId156"/>
    <p:sldId id="2076138579" r:id="rId157"/>
    <p:sldId id="2076138588" r:id="rId158"/>
    <p:sldId id="2076138580" r:id="rId159"/>
    <p:sldId id="2076138589" r:id="rId160"/>
    <p:sldId id="2076138583" r:id="rId161"/>
    <p:sldId id="2076138592" r:id="rId16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CF7E416-11F2-46C8-89F0-0B7803126935}">
          <p14:sldIdLst>
            <p14:sldId id="336"/>
            <p14:sldId id="2076138620"/>
            <p14:sldId id="2501"/>
          </p14:sldIdLst>
        </p14:section>
        <p14:section name="Story Telling" id="{D53EF757-AD8A-4B84-915F-DA88FBBA3EC8}">
          <p14:sldIdLst>
            <p14:sldId id="338"/>
            <p14:sldId id="2502"/>
            <p14:sldId id="2503"/>
            <p14:sldId id="2506"/>
            <p14:sldId id="2505"/>
            <p14:sldId id="2504"/>
          </p14:sldIdLst>
        </p14:section>
        <p14:section name="Science Behind Data Viz" id="{95B8E944-FC32-4A06-A671-CFBE140C4002}">
          <p14:sldIdLst>
            <p14:sldId id="2519"/>
            <p14:sldId id="2507"/>
            <p14:sldId id="2511"/>
            <p14:sldId id="2510"/>
            <p14:sldId id="2509"/>
            <p14:sldId id="2508"/>
            <p14:sldId id="2518"/>
            <p14:sldId id="2517"/>
            <p14:sldId id="2516"/>
            <p14:sldId id="2515"/>
            <p14:sldId id="2514"/>
            <p14:sldId id="2513"/>
            <p14:sldId id="2512"/>
            <p14:sldId id="2076138565"/>
          </p14:sldIdLst>
        </p14:section>
        <p14:section name="Process Behind Data Viz" id="{86944DEB-D6FE-41D8-A50B-225E4FEC2453}">
          <p14:sldIdLst>
            <p14:sldId id="2520"/>
            <p14:sldId id="2521"/>
            <p14:sldId id="2524"/>
            <p14:sldId id="2523"/>
            <p14:sldId id="2076138599"/>
          </p14:sldIdLst>
        </p14:section>
        <p14:section name="Dashboard and Reports" id="{2AD79C51-EEA3-4C71-AEE9-6754CB67826A}">
          <p14:sldIdLst>
            <p14:sldId id="2522"/>
            <p14:sldId id="2525"/>
            <p14:sldId id="2526"/>
            <p14:sldId id="2527"/>
            <p14:sldId id="2528"/>
            <p14:sldId id="2529"/>
            <p14:sldId id="2531"/>
            <p14:sldId id="2530"/>
            <p14:sldId id="2542"/>
            <p14:sldId id="2541"/>
            <p14:sldId id="2532"/>
            <p14:sldId id="2543"/>
            <p14:sldId id="2544"/>
            <p14:sldId id="2545"/>
            <p14:sldId id="2076138572"/>
            <p14:sldId id="2546"/>
            <p14:sldId id="2076138573"/>
            <p14:sldId id="2547"/>
            <p14:sldId id="2076138574"/>
            <p14:sldId id="2548"/>
            <p14:sldId id="2076138600"/>
          </p14:sldIdLst>
        </p14:section>
        <p14:section name="Chart Selection" id="{B2AB19B1-B2E0-4C9B-91C4-97721311FEBB}">
          <p14:sldIdLst>
            <p14:sldId id="2533"/>
            <p14:sldId id="2549"/>
            <p14:sldId id="2550"/>
            <p14:sldId id="2551"/>
            <p14:sldId id="2554"/>
            <p14:sldId id="2555"/>
            <p14:sldId id="2556"/>
            <p14:sldId id="2557"/>
            <p14:sldId id="2558"/>
            <p14:sldId id="2559"/>
            <p14:sldId id="2560"/>
            <p14:sldId id="2561"/>
            <p14:sldId id="2564"/>
            <p14:sldId id="2565"/>
            <p14:sldId id="2566"/>
            <p14:sldId id="2076138568"/>
          </p14:sldIdLst>
        </p14:section>
        <p14:section name="Custom Visuals" id="{CDE19A76-FF69-49DF-94B2-80784196E5C7}">
          <p14:sldIdLst>
            <p14:sldId id="2076138569"/>
            <p14:sldId id="2589"/>
            <p14:sldId id="2590"/>
            <p14:sldId id="2591"/>
            <p14:sldId id="2567"/>
            <p14:sldId id="2568"/>
            <p14:sldId id="2569"/>
            <p14:sldId id="2570"/>
            <p14:sldId id="2571"/>
            <p14:sldId id="2675"/>
            <p14:sldId id="2572"/>
            <p14:sldId id="2076138566"/>
            <p14:sldId id="2625"/>
            <p14:sldId id="2076138596"/>
          </p14:sldIdLst>
        </p14:section>
        <p14:section name="Formatting" id="{2C96A1BE-728A-4DFF-B534-81397636D33A}">
          <p14:sldIdLst>
            <p14:sldId id="2535"/>
            <p14:sldId id="2076138567"/>
            <p14:sldId id="2573"/>
            <p14:sldId id="2574"/>
            <p14:sldId id="2575"/>
            <p14:sldId id="2576"/>
            <p14:sldId id="2577"/>
            <p14:sldId id="2578"/>
            <p14:sldId id="2579"/>
            <p14:sldId id="2580"/>
            <p14:sldId id="2581"/>
            <p14:sldId id="2582"/>
            <p14:sldId id="2583"/>
            <p14:sldId id="2584"/>
            <p14:sldId id="2585"/>
            <p14:sldId id="2586"/>
            <p14:sldId id="2587"/>
            <p14:sldId id="2588"/>
            <p14:sldId id="2076138602"/>
            <p14:sldId id="2076138570"/>
            <p14:sldId id="2536"/>
            <p14:sldId id="2076138604"/>
            <p14:sldId id="2076138611"/>
            <p14:sldId id="2076138612"/>
            <p14:sldId id="2076138613"/>
            <p14:sldId id="2076138614"/>
            <p14:sldId id="2598"/>
            <p14:sldId id="2599"/>
            <p14:sldId id="2600"/>
            <p14:sldId id="2601"/>
            <p14:sldId id="2602"/>
            <p14:sldId id="2603"/>
            <p14:sldId id="2604"/>
            <p14:sldId id="2605"/>
            <p14:sldId id="2606"/>
          </p14:sldIdLst>
        </p14:section>
        <p14:section name="Best Practices" id="{C9D2FC4B-F1E4-4F1E-ABF5-DFD71BEEE97B}">
          <p14:sldIdLst>
            <p14:sldId id="2537"/>
            <p14:sldId id="2607"/>
            <p14:sldId id="2608"/>
            <p14:sldId id="2609"/>
            <p14:sldId id="2610"/>
            <p14:sldId id="2611"/>
            <p14:sldId id="2612"/>
            <p14:sldId id="2613"/>
            <p14:sldId id="2614"/>
          </p14:sldIdLst>
        </p14:section>
        <p14:section name="Dashboard Design" id="{21F0D509-B907-4247-BDF5-6F0964E54812}">
          <p14:sldIdLst>
            <p14:sldId id="2538"/>
            <p14:sldId id="2615"/>
            <p14:sldId id="2616"/>
            <p14:sldId id="2617"/>
            <p14:sldId id="2618"/>
            <p14:sldId id="2619"/>
            <p14:sldId id="2076138616"/>
            <p14:sldId id="2076138617"/>
            <p14:sldId id="2076138618"/>
            <p14:sldId id="2076138619"/>
          </p14:sldIdLst>
        </p14:section>
        <p14:section name="The End" id="{C5156127-F3BA-42B9-8E8D-018AC07BF3BF}">
          <p14:sldIdLst>
            <p14:sldId id="2539"/>
            <p14:sldId id="2620"/>
            <p14:sldId id="2621"/>
            <p14:sldId id="2540"/>
            <p14:sldId id="2076138586"/>
            <p14:sldId id="2076138578"/>
            <p14:sldId id="2076138587"/>
            <p14:sldId id="2076138579"/>
            <p14:sldId id="2076138588"/>
            <p14:sldId id="2076138580"/>
            <p14:sldId id="2076138589"/>
            <p14:sldId id="2076138583"/>
            <p14:sldId id="2076138592"/>
          </p14:sldIdLst>
        </p14:section>
      </p14:sectionLst>
    </p:ext>
    <p:ext uri="{EFAFB233-063F-42B5-8137-9DF3F51BA10A}">
      <p15:sldGuideLst xmlns:p15="http://schemas.microsoft.com/office/powerpoint/2012/main">
        <p15:guide id="1" orient="horz" pos="1032" userDrawn="1">
          <p15:clr>
            <a:srgbClr val="A4A3A4"/>
          </p15:clr>
        </p15:guide>
        <p15:guide id="2" pos="32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505050"/>
    <a:srgbClr val="95CECB"/>
    <a:srgbClr val="FF3131"/>
    <a:srgbClr val="8DC63F"/>
    <a:srgbClr val="FFB900"/>
    <a:srgbClr val="FFC000"/>
    <a:srgbClr val="FFFF8F"/>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12" autoAdjust="0"/>
    <p:restoredTop sz="84886" autoAdjust="0"/>
  </p:normalViewPr>
  <p:slideViewPr>
    <p:cSldViewPr snapToGrid="0">
      <p:cViewPr varScale="1">
        <p:scale>
          <a:sx n="99" d="100"/>
          <a:sy n="99" d="100"/>
        </p:scale>
        <p:origin x="72" y="36"/>
      </p:cViewPr>
      <p:guideLst>
        <p:guide orient="horz" pos="1032"/>
        <p:guide pos="3288"/>
      </p:guideLst>
    </p:cSldViewPr>
  </p:slideViewPr>
  <p:outlineViewPr>
    <p:cViewPr>
      <p:scale>
        <a:sx n="33" d="100"/>
        <a:sy n="33" d="100"/>
      </p:scale>
      <p:origin x="0" y="-13524"/>
    </p:cViewPr>
  </p:outlineViewPr>
  <p:notesTextViewPr>
    <p:cViewPr>
      <p:scale>
        <a:sx n="3" d="2"/>
        <a:sy n="3" d="2"/>
      </p:scale>
      <p:origin x="0" y="0"/>
    </p:cViewPr>
  </p:notesTextViewPr>
  <p:sorterViewPr>
    <p:cViewPr>
      <p:scale>
        <a:sx n="50" d="100"/>
        <a:sy n="50" d="100"/>
      </p:scale>
      <p:origin x="0" y="-2112"/>
    </p:cViewPr>
  </p:sorterViewPr>
  <p:notesViewPr>
    <p:cSldViewPr snapToGrid="0">
      <p:cViewPr varScale="1">
        <p:scale>
          <a:sx n="93" d="100"/>
          <a:sy n="93" d="100"/>
        </p:scale>
        <p:origin x="1416" y="2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63" Type="http://schemas.openxmlformats.org/officeDocument/2006/relationships/slide" Target="slides/slide47.xml"/><Relationship Id="rId84" Type="http://schemas.openxmlformats.org/officeDocument/2006/relationships/slide" Target="slides/slide68.xml"/><Relationship Id="rId138" Type="http://schemas.openxmlformats.org/officeDocument/2006/relationships/slide" Target="slides/slide122.xml"/><Relationship Id="rId159" Type="http://schemas.openxmlformats.org/officeDocument/2006/relationships/slide" Target="slides/slide143.xml"/><Relationship Id="rId107" Type="http://schemas.openxmlformats.org/officeDocument/2006/relationships/slide" Target="slides/slide91.xml"/><Relationship Id="rId11" Type="http://schemas.openxmlformats.org/officeDocument/2006/relationships/customXml" Target="../customXml/item11.xml"/><Relationship Id="rId32" Type="http://schemas.openxmlformats.org/officeDocument/2006/relationships/slide" Target="slides/slide16.xml"/><Relationship Id="rId53" Type="http://schemas.openxmlformats.org/officeDocument/2006/relationships/slide" Target="slides/slide37.xml"/><Relationship Id="rId74" Type="http://schemas.openxmlformats.org/officeDocument/2006/relationships/slide" Target="slides/slide58.xml"/><Relationship Id="rId128" Type="http://schemas.openxmlformats.org/officeDocument/2006/relationships/slide" Target="slides/slide112.xml"/><Relationship Id="rId149" Type="http://schemas.openxmlformats.org/officeDocument/2006/relationships/slide" Target="slides/slide133.xml"/><Relationship Id="rId5" Type="http://schemas.openxmlformats.org/officeDocument/2006/relationships/customXml" Target="../customXml/item5.xml"/><Relationship Id="rId95" Type="http://schemas.openxmlformats.org/officeDocument/2006/relationships/slide" Target="slides/slide79.xml"/><Relationship Id="rId160" Type="http://schemas.openxmlformats.org/officeDocument/2006/relationships/slide" Target="slides/slide144.xml"/><Relationship Id="rId22" Type="http://schemas.openxmlformats.org/officeDocument/2006/relationships/slide" Target="slides/slide6.xml"/><Relationship Id="rId43" Type="http://schemas.openxmlformats.org/officeDocument/2006/relationships/slide" Target="slides/slide27.xml"/><Relationship Id="rId64" Type="http://schemas.openxmlformats.org/officeDocument/2006/relationships/slide" Target="slides/slide48.xml"/><Relationship Id="rId118" Type="http://schemas.openxmlformats.org/officeDocument/2006/relationships/slide" Target="slides/slide102.xml"/><Relationship Id="rId139" Type="http://schemas.openxmlformats.org/officeDocument/2006/relationships/slide" Target="slides/slide123.xml"/><Relationship Id="rId85" Type="http://schemas.openxmlformats.org/officeDocument/2006/relationships/slide" Target="slides/slide69.xml"/><Relationship Id="rId150" Type="http://schemas.openxmlformats.org/officeDocument/2006/relationships/slide" Target="slides/slide134.xml"/><Relationship Id="rId12" Type="http://schemas.openxmlformats.org/officeDocument/2006/relationships/customXml" Target="../customXml/item12.xml"/><Relationship Id="rId33" Type="http://schemas.openxmlformats.org/officeDocument/2006/relationships/slide" Target="slides/slide17.xml"/><Relationship Id="rId108" Type="http://schemas.openxmlformats.org/officeDocument/2006/relationships/slide" Target="slides/slide92.xml"/><Relationship Id="rId129" Type="http://schemas.openxmlformats.org/officeDocument/2006/relationships/slide" Target="slides/slide113.xml"/><Relationship Id="rId54" Type="http://schemas.openxmlformats.org/officeDocument/2006/relationships/slide" Target="slides/slide38.xml"/><Relationship Id="rId70" Type="http://schemas.openxmlformats.org/officeDocument/2006/relationships/slide" Target="slides/slide54.xml"/><Relationship Id="rId75" Type="http://schemas.openxmlformats.org/officeDocument/2006/relationships/slide" Target="slides/slide59.xml"/><Relationship Id="rId91" Type="http://schemas.openxmlformats.org/officeDocument/2006/relationships/slide" Target="slides/slide75.xml"/><Relationship Id="rId96" Type="http://schemas.openxmlformats.org/officeDocument/2006/relationships/slide" Target="slides/slide80.xml"/><Relationship Id="rId140" Type="http://schemas.openxmlformats.org/officeDocument/2006/relationships/slide" Target="slides/slide124.xml"/><Relationship Id="rId145" Type="http://schemas.openxmlformats.org/officeDocument/2006/relationships/slide" Target="slides/slide129.xml"/><Relationship Id="rId161" Type="http://schemas.openxmlformats.org/officeDocument/2006/relationships/slide" Target="slides/slide145.xml"/><Relationship Id="rId16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7.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119" Type="http://schemas.openxmlformats.org/officeDocument/2006/relationships/slide" Target="slides/slide103.xml"/><Relationship Id="rId44" Type="http://schemas.openxmlformats.org/officeDocument/2006/relationships/slide" Target="slides/slide28.xml"/><Relationship Id="rId60" Type="http://schemas.openxmlformats.org/officeDocument/2006/relationships/slide" Target="slides/slide44.xml"/><Relationship Id="rId65" Type="http://schemas.openxmlformats.org/officeDocument/2006/relationships/slide" Target="slides/slide49.xml"/><Relationship Id="rId81" Type="http://schemas.openxmlformats.org/officeDocument/2006/relationships/slide" Target="slides/slide65.xml"/><Relationship Id="rId86" Type="http://schemas.openxmlformats.org/officeDocument/2006/relationships/slide" Target="slides/slide70.xml"/><Relationship Id="rId130" Type="http://schemas.openxmlformats.org/officeDocument/2006/relationships/slide" Target="slides/slide114.xml"/><Relationship Id="rId135" Type="http://schemas.openxmlformats.org/officeDocument/2006/relationships/slide" Target="slides/slide119.xml"/><Relationship Id="rId151" Type="http://schemas.openxmlformats.org/officeDocument/2006/relationships/slide" Target="slides/slide135.xml"/><Relationship Id="rId156" Type="http://schemas.openxmlformats.org/officeDocument/2006/relationships/slide" Target="slides/slide140.xml"/><Relationship Id="rId13" Type="http://schemas.openxmlformats.org/officeDocument/2006/relationships/customXml" Target="../customXml/item13.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slide" Target="slides/slide104.xml"/><Relationship Id="rId125" Type="http://schemas.openxmlformats.org/officeDocument/2006/relationships/slide" Target="slides/slide109.xml"/><Relationship Id="rId141" Type="http://schemas.openxmlformats.org/officeDocument/2006/relationships/slide" Target="slides/slide125.xml"/><Relationship Id="rId146" Type="http://schemas.openxmlformats.org/officeDocument/2006/relationships/slide" Target="slides/slide130.xml"/><Relationship Id="rId167"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55.xml"/><Relationship Id="rId92" Type="http://schemas.openxmlformats.org/officeDocument/2006/relationships/slide" Target="slides/slide76.xml"/><Relationship Id="rId162" Type="http://schemas.openxmlformats.org/officeDocument/2006/relationships/slide" Target="slides/slide146.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131" Type="http://schemas.openxmlformats.org/officeDocument/2006/relationships/slide" Target="slides/slide115.xml"/><Relationship Id="rId136" Type="http://schemas.openxmlformats.org/officeDocument/2006/relationships/slide" Target="slides/slide120.xml"/><Relationship Id="rId157" Type="http://schemas.openxmlformats.org/officeDocument/2006/relationships/slide" Target="slides/slide141.xml"/><Relationship Id="rId61" Type="http://schemas.openxmlformats.org/officeDocument/2006/relationships/slide" Target="slides/slide45.xml"/><Relationship Id="rId82" Type="http://schemas.openxmlformats.org/officeDocument/2006/relationships/slide" Target="slides/slide66.xml"/><Relationship Id="rId152" Type="http://schemas.openxmlformats.org/officeDocument/2006/relationships/slide" Target="slides/slide136.xml"/><Relationship Id="rId19" Type="http://schemas.openxmlformats.org/officeDocument/2006/relationships/slide" Target="slides/slide3.xml"/><Relationship Id="rId14" Type="http://schemas.openxmlformats.org/officeDocument/2006/relationships/customXml" Target="../customXml/item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26" Type="http://schemas.openxmlformats.org/officeDocument/2006/relationships/slide" Target="slides/slide110.xml"/><Relationship Id="rId147" Type="http://schemas.openxmlformats.org/officeDocument/2006/relationships/slide" Target="slides/slide131.xml"/><Relationship Id="rId168"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slide" Target="slides/slide105.xml"/><Relationship Id="rId142" Type="http://schemas.openxmlformats.org/officeDocument/2006/relationships/slide" Target="slides/slide126.xml"/><Relationship Id="rId163"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openxmlformats.org/officeDocument/2006/relationships/slide" Target="slides/slide100.xml"/><Relationship Id="rId137" Type="http://schemas.openxmlformats.org/officeDocument/2006/relationships/slide" Target="slides/slide121.xml"/><Relationship Id="rId158" Type="http://schemas.openxmlformats.org/officeDocument/2006/relationships/slide" Target="slides/slide142.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slide" Target="slides/slide95.xml"/><Relationship Id="rId132" Type="http://schemas.openxmlformats.org/officeDocument/2006/relationships/slide" Target="slides/slide116.xml"/><Relationship Id="rId153" Type="http://schemas.openxmlformats.org/officeDocument/2006/relationships/slide" Target="slides/slide137.xml"/><Relationship Id="rId15" Type="http://schemas.openxmlformats.org/officeDocument/2006/relationships/customXml" Target="../customXml/item15.xml"/><Relationship Id="rId36" Type="http://schemas.openxmlformats.org/officeDocument/2006/relationships/slide" Target="slides/slide20.xml"/><Relationship Id="rId57" Type="http://schemas.openxmlformats.org/officeDocument/2006/relationships/slide" Target="slides/slide41.xml"/><Relationship Id="rId106" Type="http://schemas.openxmlformats.org/officeDocument/2006/relationships/slide" Target="slides/slide90.xml"/><Relationship Id="rId127" Type="http://schemas.openxmlformats.org/officeDocument/2006/relationships/slide" Target="slides/slide111.xml"/><Relationship Id="rId10" Type="http://schemas.openxmlformats.org/officeDocument/2006/relationships/customXml" Target="../customXml/item10.xml"/><Relationship Id="rId31" Type="http://schemas.openxmlformats.org/officeDocument/2006/relationships/slide" Target="slides/slide15.xml"/><Relationship Id="rId52" Type="http://schemas.openxmlformats.org/officeDocument/2006/relationships/slide" Target="slides/slide36.xml"/><Relationship Id="rId73" Type="http://schemas.openxmlformats.org/officeDocument/2006/relationships/slide" Target="slides/slide57.xml"/><Relationship Id="rId78" Type="http://schemas.openxmlformats.org/officeDocument/2006/relationships/slide" Target="slides/slide62.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slide" Target="slides/slide106.xml"/><Relationship Id="rId143" Type="http://schemas.openxmlformats.org/officeDocument/2006/relationships/slide" Target="slides/slide127.xml"/><Relationship Id="rId148" Type="http://schemas.openxmlformats.org/officeDocument/2006/relationships/slide" Target="slides/slide132.xml"/><Relationship Id="rId164" Type="http://schemas.openxmlformats.org/officeDocument/2006/relationships/handoutMaster" Target="handoutMasters/handoutMaster1.xml"/><Relationship Id="rId16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slide" Target="slides/slide10.xml"/><Relationship Id="rId47" Type="http://schemas.openxmlformats.org/officeDocument/2006/relationships/slide" Target="slides/slide31.xml"/><Relationship Id="rId68" Type="http://schemas.openxmlformats.org/officeDocument/2006/relationships/slide" Target="slides/slide52.xml"/><Relationship Id="rId89" Type="http://schemas.openxmlformats.org/officeDocument/2006/relationships/slide" Target="slides/slide73.xml"/><Relationship Id="rId112" Type="http://schemas.openxmlformats.org/officeDocument/2006/relationships/slide" Target="slides/slide96.xml"/><Relationship Id="rId133" Type="http://schemas.openxmlformats.org/officeDocument/2006/relationships/slide" Target="slides/slide117.xml"/><Relationship Id="rId154" Type="http://schemas.openxmlformats.org/officeDocument/2006/relationships/slide" Target="slides/slide138.xml"/><Relationship Id="rId16" Type="http://schemas.openxmlformats.org/officeDocument/2006/relationships/slideMaster" Target="slideMasters/slideMaster1.xml"/><Relationship Id="rId37" Type="http://schemas.openxmlformats.org/officeDocument/2006/relationships/slide" Target="slides/slide21.xml"/><Relationship Id="rId58" Type="http://schemas.openxmlformats.org/officeDocument/2006/relationships/slide" Target="slides/slide42.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slide" Target="slides/slide107.xml"/><Relationship Id="rId144" Type="http://schemas.openxmlformats.org/officeDocument/2006/relationships/slide" Target="slides/slide128.xml"/><Relationship Id="rId90" Type="http://schemas.openxmlformats.org/officeDocument/2006/relationships/slide" Target="slides/slide74.xml"/><Relationship Id="rId165" Type="http://schemas.openxmlformats.org/officeDocument/2006/relationships/commentAuthors" Target="commentAuthors.xml"/><Relationship Id="rId27" Type="http://schemas.openxmlformats.org/officeDocument/2006/relationships/slide" Target="slides/slide11.xml"/><Relationship Id="rId48" Type="http://schemas.openxmlformats.org/officeDocument/2006/relationships/slide" Target="slides/slide32.xml"/><Relationship Id="rId69" Type="http://schemas.openxmlformats.org/officeDocument/2006/relationships/slide" Target="slides/slide53.xml"/><Relationship Id="rId113" Type="http://schemas.openxmlformats.org/officeDocument/2006/relationships/slide" Target="slides/slide97.xml"/><Relationship Id="rId134" Type="http://schemas.openxmlformats.org/officeDocument/2006/relationships/slide" Target="slides/slide118.xml"/><Relationship Id="rId80" Type="http://schemas.openxmlformats.org/officeDocument/2006/relationships/slide" Target="slides/slide64.xml"/><Relationship Id="rId155" Type="http://schemas.openxmlformats.org/officeDocument/2006/relationships/slide" Target="slides/slide139.xml"/><Relationship Id="rId17" Type="http://schemas.openxmlformats.org/officeDocument/2006/relationships/slide" Target="slides/slide1.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24" Type="http://schemas.openxmlformats.org/officeDocument/2006/relationships/slide" Target="slides/slide10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ser>
          <c:idx val="0"/>
          <c:order val="0"/>
          <c:tx>
            <c:strRef>
              <c:f>Sheet1!$B$1</c:f>
              <c:strCache>
                <c:ptCount val="1"/>
                <c:pt idx="0">
                  <c:v>Series 1</c:v>
                </c:pt>
              </c:strCache>
            </c:strRef>
          </c:tx>
          <c:spPr>
            <a:solidFill>
              <a:schemeClr val="bg1">
                <a:lumMod val="7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811F-449B-8462-64F297488C08}"/>
            </c:ext>
          </c:extLst>
        </c:ser>
        <c:ser>
          <c:idx val="1"/>
          <c:order val="1"/>
          <c:tx>
            <c:strRef>
              <c:f>Sheet1!$C$1</c:f>
              <c:strCache>
                <c:ptCount val="1"/>
                <c:pt idx="0">
                  <c:v>Series 2</c:v>
                </c:pt>
              </c:strCache>
            </c:strRef>
          </c:tx>
          <c:spPr>
            <a:solidFill>
              <a:schemeClr val="bg1">
                <a:lumMod val="9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811F-449B-8462-64F297488C08}"/>
            </c:ext>
          </c:extLst>
        </c:ser>
        <c:ser>
          <c:idx val="2"/>
          <c:order val="2"/>
          <c:tx>
            <c:strRef>
              <c:f>Sheet1!$D$1</c:f>
              <c:strCache>
                <c:ptCount val="1"/>
                <c:pt idx="0">
                  <c:v>Series 3</c:v>
                </c:pt>
              </c:strCache>
            </c:strRef>
          </c:tx>
          <c:spPr>
            <a:solidFill>
              <a:schemeClr val="bg1">
                <a:lumMod val="85000"/>
              </a:schemeClr>
            </a:solidFill>
            <a:ln>
              <a:solidFill>
                <a:schemeClr val="tx1">
                  <a:lumMod val="50000"/>
                  <a:lumOff val="50000"/>
                </a:schemeClr>
              </a:solidFill>
            </a:ln>
          </c:spPr>
          <c:invertIfNegative val="0"/>
          <c:cat>
            <c:strRef>
              <c:f>Sheet1!$A$2:$A$3</c:f>
              <c:strCache>
                <c:ptCount val="2"/>
                <c:pt idx="0">
                  <c:v>Category 1</c:v>
                </c:pt>
                <c:pt idx="1">
                  <c:v>Category 2</c:v>
                </c:pt>
              </c:strCache>
            </c:strRef>
          </c:cat>
          <c:val>
            <c:numRef>
              <c:f>Sheet1!$D$2:$D$3</c:f>
              <c:numCache>
                <c:formatCode>General</c:formatCode>
                <c:ptCount val="2"/>
                <c:pt idx="0">
                  <c:v>3</c:v>
                </c:pt>
                <c:pt idx="1">
                  <c:v>4</c:v>
                </c:pt>
              </c:numCache>
            </c:numRef>
          </c:val>
          <c:extLst>
            <c:ext xmlns:c16="http://schemas.microsoft.com/office/drawing/2014/chart" uri="{C3380CC4-5D6E-409C-BE32-E72D297353CC}">
              <c16:uniqueId val="{00000002-811F-449B-8462-64F297488C08}"/>
            </c:ext>
          </c:extLst>
        </c:ser>
        <c:dLbls>
          <c:showLegendKey val="0"/>
          <c:showVal val="0"/>
          <c:showCatName val="0"/>
          <c:showSerName val="0"/>
          <c:showPercent val="0"/>
          <c:showBubbleSize val="0"/>
        </c:dLbls>
        <c:gapWidth val="150"/>
        <c:axId val="80403840"/>
        <c:axId val="82439168"/>
      </c:barChart>
      <c:catAx>
        <c:axId val="80403840"/>
        <c:scaling>
          <c:orientation val="minMax"/>
        </c:scaling>
        <c:delete val="0"/>
        <c:axPos val="l"/>
        <c:numFmt formatCode="General" sourceLinked="0"/>
        <c:majorTickMark val="none"/>
        <c:minorTickMark val="none"/>
        <c:tickLblPos val="none"/>
        <c:spPr>
          <a:ln w="3175"/>
        </c:spPr>
        <c:crossAx val="82439168"/>
        <c:crosses val="autoZero"/>
        <c:auto val="1"/>
        <c:lblAlgn val="ctr"/>
        <c:lblOffset val="100"/>
        <c:noMultiLvlLbl val="0"/>
      </c:catAx>
      <c:valAx>
        <c:axId val="82439168"/>
        <c:scaling>
          <c:orientation val="minMax"/>
        </c:scaling>
        <c:delete val="0"/>
        <c:axPos val="b"/>
        <c:majorGridlines>
          <c:spPr>
            <a:ln w="3175">
              <a:solidFill>
                <a:schemeClr val="bg1">
                  <a:lumMod val="85000"/>
                </a:schemeClr>
              </a:solidFill>
              <a:prstDash val="dash"/>
            </a:ln>
          </c:spPr>
        </c:majorGridlines>
        <c:numFmt formatCode="General" sourceLinked="1"/>
        <c:majorTickMark val="none"/>
        <c:minorTickMark val="none"/>
        <c:tickLblPos val="none"/>
        <c:crossAx val="80403840"/>
        <c:crosses val="autoZero"/>
        <c:crossBetween val="between"/>
        <c:majorUnit val="1"/>
      </c:valAx>
    </c:plotArea>
    <c:plotVisOnly val="1"/>
    <c:dispBlanksAs val="gap"/>
    <c:showDLblsOverMax val="0"/>
  </c:chart>
  <c:spPr>
    <a:solidFill>
      <a:sysClr val="window" lastClr="FFFFFF"/>
    </a:solidFill>
  </c:spPr>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Series 1</c:v>
                </c:pt>
              </c:strCache>
            </c:strRef>
          </c:tx>
          <c:spPr>
            <a:ln>
              <a:solidFill>
                <a:schemeClr val="tx1">
                  <a:lumMod val="50000"/>
                  <a:lumOff val="50000"/>
                </a:scheme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0.5</c:v>
                </c:pt>
                <c:pt idx="1">
                  <c:v>1</c:v>
                </c:pt>
                <c:pt idx="2">
                  <c:v>2.2999999999999998</c:v>
                </c:pt>
                <c:pt idx="3">
                  <c:v>1.8</c:v>
                </c:pt>
                <c:pt idx="4">
                  <c:v>3</c:v>
                </c:pt>
              </c:numCache>
            </c:numRef>
          </c:val>
          <c:smooth val="0"/>
          <c:extLst>
            <c:ext xmlns:c16="http://schemas.microsoft.com/office/drawing/2014/chart" uri="{C3380CC4-5D6E-409C-BE32-E72D297353CC}">
              <c16:uniqueId val="{00000000-0052-43EE-9872-8680D9B4DB57}"/>
            </c:ext>
          </c:extLst>
        </c:ser>
        <c:ser>
          <c:idx val="1"/>
          <c:order val="1"/>
          <c:tx>
            <c:strRef>
              <c:f>Sheet1!$C$1</c:f>
              <c:strCache>
                <c:ptCount val="1"/>
                <c:pt idx="0">
                  <c:v>Series 2</c:v>
                </c:pt>
              </c:strCache>
            </c:strRef>
          </c:tx>
          <c:spPr>
            <a:ln>
              <a:solidFill>
                <a:sysClr val="window" lastClr="FFFFFF">
                  <a:lumMod val="75000"/>
                </a:sys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Sheet1!$C$2:$C$6</c:f>
              <c:numCache>
                <c:formatCode>General</c:formatCode>
                <c:ptCount val="5"/>
                <c:pt idx="0">
                  <c:v>1.4</c:v>
                </c:pt>
                <c:pt idx="1">
                  <c:v>2</c:v>
                </c:pt>
                <c:pt idx="2">
                  <c:v>1.7</c:v>
                </c:pt>
                <c:pt idx="3">
                  <c:v>2.4</c:v>
                </c:pt>
                <c:pt idx="4">
                  <c:v>2.2000000000000002</c:v>
                </c:pt>
              </c:numCache>
            </c:numRef>
          </c:val>
          <c:smooth val="0"/>
          <c:extLst>
            <c:ext xmlns:c16="http://schemas.microsoft.com/office/drawing/2014/chart" uri="{C3380CC4-5D6E-409C-BE32-E72D297353CC}">
              <c16:uniqueId val="{00000001-0052-43EE-9872-8680D9B4DB57}"/>
            </c:ext>
          </c:extLst>
        </c:ser>
        <c:ser>
          <c:idx val="2"/>
          <c:order val="2"/>
          <c:tx>
            <c:strRef>
              <c:f>Sheet1!$D$1</c:f>
              <c:strCache>
                <c:ptCount val="1"/>
                <c:pt idx="0">
                  <c:v>Series 3</c:v>
                </c:pt>
              </c:strCache>
            </c:strRef>
          </c:tx>
          <c:spPr>
            <a:ln>
              <a:solidFill>
                <a:sysClr val="window" lastClr="FFFFFF">
                  <a:lumMod val="65000"/>
                </a:sysClr>
              </a:solidFill>
            </a:ln>
          </c:spPr>
          <c:marker>
            <c:symbol val="none"/>
          </c:marker>
          <c:cat>
            <c:strRef>
              <c:f>Sheet1!$A$2:$A$6</c:f>
              <c:strCache>
                <c:ptCount val="5"/>
                <c:pt idx="0">
                  <c:v>Category 1</c:v>
                </c:pt>
                <c:pt idx="1">
                  <c:v>Category 2</c:v>
                </c:pt>
                <c:pt idx="2">
                  <c:v>Category 3</c:v>
                </c:pt>
                <c:pt idx="3">
                  <c:v>Category 4</c:v>
                </c:pt>
                <c:pt idx="4">
                  <c:v>Category 5</c:v>
                </c:pt>
              </c:strCache>
            </c:strRef>
          </c:cat>
          <c:val>
            <c:numRef>
              <c:f>Sheet1!$D$2:$D$6</c:f>
              <c:numCache>
                <c:formatCode>General</c:formatCode>
                <c:ptCount val="5"/>
                <c:pt idx="0">
                  <c:v>2</c:v>
                </c:pt>
                <c:pt idx="1">
                  <c:v>2.6</c:v>
                </c:pt>
                <c:pt idx="2">
                  <c:v>2.5</c:v>
                </c:pt>
                <c:pt idx="3">
                  <c:v>3</c:v>
                </c:pt>
                <c:pt idx="4">
                  <c:v>2.8</c:v>
                </c:pt>
              </c:numCache>
            </c:numRef>
          </c:val>
          <c:smooth val="0"/>
          <c:extLst>
            <c:ext xmlns:c16="http://schemas.microsoft.com/office/drawing/2014/chart" uri="{C3380CC4-5D6E-409C-BE32-E72D297353CC}">
              <c16:uniqueId val="{00000002-0052-43EE-9872-8680D9B4DB57}"/>
            </c:ext>
          </c:extLst>
        </c:ser>
        <c:dLbls>
          <c:showLegendKey val="0"/>
          <c:showVal val="0"/>
          <c:showCatName val="0"/>
          <c:showSerName val="0"/>
          <c:showPercent val="0"/>
          <c:showBubbleSize val="0"/>
        </c:dLbls>
        <c:smooth val="0"/>
        <c:axId val="80915456"/>
        <c:axId val="82604800"/>
      </c:lineChart>
      <c:catAx>
        <c:axId val="80915456"/>
        <c:scaling>
          <c:orientation val="minMax"/>
        </c:scaling>
        <c:delete val="0"/>
        <c:axPos val="b"/>
        <c:numFmt formatCode="General" sourceLinked="0"/>
        <c:majorTickMark val="none"/>
        <c:minorTickMark val="none"/>
        <c:tickLblPos val="none"/>
        <c:spPr>
          <a:ln w="3175"/>
        </c:spPr>
        <c:crossAx val="82604800"/>
        <c:crosses val="autoZero"/>
        <c:auto val="1"/>
        <c:lblAlgn val="ctr"/>
        <c:lblOffset val="100"/>
        <c:noMultiLvlLbl val="0"/>
      </c:catAx>
      <c:valAx>
        <c:axId val="82604800"/>
        <c:scaling>
          <c:orientation val="minMax"/>
        </c:scaling>
        <c:delete val="0"/>
        <c:axPos val="l"/>
        <c:majorGridlines>
          <c:spPr>
            <a:ln w="3175">
              <a:solidFill>
                <a:schemeClr val="bg1">
                  <a:lumMod val="85000"/>
                </a:schemeClr>
              </a:solidFill>
              <a:prstDash val="dash"/>
            </a:ln>
          </c:spPr>
        </c:majorGridlines>
        <c:numFmt formatCode="General" sourceLinked="1"/>
        <c:majorTickMark val="none"/>
        <c:minorTickMark val="none"/>
        <c:tickLblPos val="none"/>
        <c:crossAx val="80915456"/>
        <c:crosses val="autoZero"/>
        <c:crossBetween val="between"/>
        <c:majorUnit val="0.8500000000000002"/>
      </c:valAx>
    </c:plotArea>
    <c:plotVisOnly val="1"/>
    <c:dispBlanksAs val="gap"/>
    <c:showDLblsOverMax val="0"/>
  </c:chart>
  <c:spPr>
    <a:solidFill>
      <a:sysClr val="window" lastClr="FFFFFF"/>
    </a:solidFill>
  </c:spPr>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450DCE-8EEC-4597-928C-7582CDC19BD6}" type="doc">
      <dgm:prSet loTypeId="urn:microsoft.com/office/officeart/2005/8/layout/pyramid3" loCatId="pyramid" qsTypeId="urn:microsoft.com/office/officeart/2005/8/quickstyle/simple1" qsCatId="simple" csTypeId="urn:microsoft.com/office/officeart/2005/8/colors/accent1_2" csCatId="accent1" phldr="1"/>
      <dgm:spPr/>
    </dgm:pt>
    <dgm:pt modelId="{04353920-79E1-431D-904D-E13B8547C596}">
      <dgm:prSet phldrT="[Text]"/>
      <dgm:spPr/>
      <dgm:t>
        <a:bodyPr/>
        <a:lstStyle/>
        <a:p>
          <a:r>
            <a:rPr lang="en-US" dirty="0">
              <a:solidFill>
                <a:schemeClr val="bg1"/>
              </a:solidFill>
              <a:latin typeface="Segoe UI" panose="020B0502040204020203" pitchFamily="34" charset="0"/>
              <a:cs typeface="Segoe UI" panose="020B0502040204020203" pitchFamily="34" charset="0"/>
            </a:rPr>
            <a:t>Iconic memory </a:t>
          </a:r>
        </a:p>
      </dgm:t>
    </dgm:pt>
    <dgm:pt modelId="{F32F799F-60E6-4A5D-8CE6-13137F8EE340}" type="parTrans" cxnId="{655DA97C-E89E-4400-81E2-3EEF647EA2BE}">
      <dgm:prSet/>
      <dgm:spPr/>
      <dgm:t>
        <a:bodyPr/>
        <a:lstStyle/>
        <a:p>
          <a:endParaRPr lang="en-US">
            <a:solidFill>
              <a:schemeClr val="bg1"/>
            </a:solidFill>
          </a:endParaRPr>
        </a:p>
      </dgm:t>
    </dgm:pt>
    <dgm:pt modelId="{B719CD39-6D6B-496C-9644-06138AC938CC}" type="sibTrans" cxnId="{655DA97C-E89E-4400-81E2-3EEF647EA2BE}">
      <dgm:prSet/>
      <dgm:spPr/>
      <dgm:t>
        <a:bodyPr/>
        <a:lstStyle/>
        <a:p>
          <a:endParaRPr lang="en-US">
            <a:solidFill>
              <a:schemeClr val="bg1"/>
            </a:solidFill>
          </a:endParaRPr>
        </a:p>
      </dgm:t>
    </dgm:pt>
    <dgm:pt modelId="{36D5B057-9477-4182-833E-267EE6A681A7}">
      <dgm:prSet phldrT="[Text]" custT="1"/>
      <dgm:spPr/>
      <dgm:t>
        <a:bodyPr/>
        <a:lstStyle/>
        <a:p>
          <a:r>
            <a:rPr lang="en-US" sz="2800" dirty="0">
              <a:solidFill>
                <a:schemeClr val="bg1"/>
              </a:solidFill>
              <a:latin typeface="Segoe UI" panose="020B0502040204020203" pitchFamily="34" charset="0"/>
              <a:cs typeface="Segoe UI" panose="020B0502040204020203" pitchFamily="34" charset="0"/>
            </a:rPr>
            <a:t>Short Term memory </a:t>
          </a:r>
        </a:p>
      </dgm:t>
    </dgm:pt>
    <dgm:pt modelId="{7290BA36-D0CE-4F41-9475-605AB5124E82}" type="parTrans" cxnId="{A9F7CAB6-4EA5-4D53-92C6-38E9F75181CC}">
      <dgm:prSet/>
      <dgm:spPr/>
      <dgm:t>
        <a:bodyPr/>
        <a:lstStyle/>
        <a:p>
          <a:endParaRPr lang="en-US">
            <a:solidFill>
              <a:schemeClr val="bg1"/>
            </a:solidFill>
          </a:endParaRPr>
        </a:p>
      </dgm:t>
    </dgm:pt>
    <dgm:pt modelId="{43B2EC78-C62B-4829-A882-AEE4C9932231}" type="sibTrans" cxnId="{A9F7CAB6-4EA5-4D53-92C6-38E9F75181CC}">
      <dgm:prSet/>
      <dgm:spPr/>
      <dgm:t>
        <a:bodyPr/>
        <a:lstStyle/>
        <a:p>
          <a:endParaRPr lang="en-US">
            <a:solidFill>
              <a:schemeClr val="bg1"/>
            </a:solidFill>
          </a:endParaRPr>
        </a:p>
      </dgm:t>
    </dgm:pt>
    <dgm:pt modelId="{089E0FF1-6353-42CC-98C4-CB3028267441}">
      <dgm:prSet phldrT="[Text]" custT="1"/>
      <dgm:spPr/>
      <dgm:t>
        <a:bodyPr/>
        <a:lstStyle/>
        <a:p>
          <a:r>
            <a:rPr lang="en-US" sz="1400" dirty="0">
              <a:solidFill>
                <a:schemeClr val="bg1"/>
              </a:solidFill>
              <a:latin typeface="Segoe UI" panose="020B0502040204020203" pitchFamily="34" charset="0"/>
              <a:cs typeface="Segoe UI" panose="020B0502040204020203" pitchFamily="34" charset="0"/>
            </a:rPr>
            <a:t>Long Term</a:t>
          </a:r>
        </a:p>
        <a:p>
          <a:r>
            <a:rPr lang="en-US" sz="1400" dirty="0">
              <a:solidFill>
                <a:schemeClr val="bg1"/>
              </a:solidFill>
              <a:latin typeface="Segoe UI" panose="020B0502040204020203" pitchFamily="34" charset="0"/>
              <a:cs typeface="Segoe UI" panose="020B0502040204020203" pitchFamily="34" charset="0"/>
            </a:rPr>
            <a:t>Memory</a:t>
          </a:r>
        </a:p>
        <a:p>
          <a:r>
            <a:rPr lang="en-US" sz="1600" dirty="0">
              <a:solidFill>
                <a:schemeClr val="bg1"/>
              </a:solidFill>
            </a:rPr>
            <a:t> </a:t>
          </a:r>
        </a:p>
      </dgm:t>
    </dgm:pt>
    <dgm:pt modelId="{609A8FE5-C56C-422C-9C24-0F9FD5B72D47}" type="parTrans" cxnId="{DC9144A6-7D56-430F-84A2-138D8B8EA0AB}">
      <dgm:prSet/>
      <dgm:spPr/>
      <dgm:t>
        <a:bodyPr/>
        <a:lstStyle/>
        <a:p>
          <a:endParaRPr lang="en-US">
            <a:solidFill>
              <a:schemeClr val="bg1"/>
            </a:solidFill>
          </a:endParaRPr>
        </a:p>
      </dgm:t>
    </dgm:pt>
    <dgm:pt modelId="{24645695-E689-4CF4-82F1-AB58B0B11984}" type="sibTrans" cxnId="{DC9144A6-7D56-430F-84A2-138D8B8EA0AB}">
      <dgm:prSet/>
      <dgm:spPr/>
      <dgm:t>
        <a:bodyPr/>
        <a:lstStyle/>
        <a:p>
          <a:endParaRPr lang="en-US">
            <a:solidFill>
              <a:schemeClr val="bg1"/>
            </a:solidFill>
          </a:endParaRPr>
        </a:p>
      </dgm:t>
    </dgm:pt>
    <dgm:pt modelId="{27C0DC07-6067-4469-9677-B4B0FFEE9A77}" type="pres">
      <dgm:prSet presAssocID="{27450DCE-8EEC-4597-928C-7582CDC19BD6}" presName="Name0" presStyleCnt="0">
        <dgm:presLayoutVars>
          <dgm:dir/>
          <dgm:animLvl val="lvl"/>
          <dgm:resizeHandles val="exact"/>
        </dgm:presLayoutVars>
      </dgm:prSet>
      <dgm:spPr/>
    </dgm:pt>
    <dgm:pt modelId="{4DD8E310-D503-4EE4-ACC8-AFEA54BF6918}" type="pres">
      <dgm:prSet presAssocID="{04353920-79E1-431D-904D-E13B8547C596}" presName="Name8" presStyleCnt="0"/>
      <dgm:spPr/>
    </dgm:pt>
    <dgm:pt modelId="{C5AC4263-AA45-44AB-A2F7-D644B8787D9C}" type="pres">
      <dgm:prSet presAssocID="{04353920-79E1-431D-904D-E13B8547C596}" presName="level" presStyleLbl="node1" presStyleIdx="0" presStyleCnt="3" custScaleY="237037" custLinFactNeighborX="4285" custLinFactNeighborY="-24988">
        <dgm:presLayoutVars>
          <dgm:chMax val="1"/>
          <dgm:bulletEnabled val="1"/>
        </dgm:presLayoutVars>
      </dgm:prSet>
      <dgm:spPr/>
    </dgm:pt>
    <dgm:pt modelId="{E16809BA-5386-4B28-80F6-EF652D12C9BD}" type="pres">
      <dgm:prSet presAssocID="{04353920-79E1-431D-904D-E13B8547C596}" presName="levelTx" presStyleLbl="revTx" presStyleIdx="0" presStyleCnt="0">
        <dgm:presLayoutVars>
          <dgm:chMax val="1"/>
          <dgm:bulletEnabled val="1"/>
        </dgm:presLayoutVars>
      </dgm:prSet>
      <dgm:spPr/>
    </dgm:pt>
    <dgm:pt modelId="{1CC75530-5D92-4B9D-AD09-9E31325C244D}" type="pres">
      <dgm:prSet presAssocID="{36D5B057-9477-4182-833E-267EE6A681A7}" presName="Name8" presStyleCnt="0"/>
      <dgm:spPr/>
    </dgm:pt>
    <dgm:pt modelId="{2A84FF19-90C3-4DE4-9874-87209E8E0323}" type="pres">
      <dgm:prSet presAssocID="{36D5B057-9477-4182-833E-267EE6A681A7}" presName="level" presStyleLbl="node1" presStyleIdx="1" presStyleCnt="3">
        <dgm:presLayoutVars>
          <dgm:chMax val="1"/>
          <dgm:bulletEnabled val="1"/>
        </dgm:presLayoutVars>
      </dgm:prSet>
      <dgm:spPr/>
    </dgm:pt>
    <dgm:pt modelId="{D03535BF-1BCE-4C32-AE0E-42C81655758C}" type="pres">
      <dgm:prSet presAssocID="{36D5B057-9477-4182-833E-267EE6A681A7}" presName="levelTx" presStyleLbl="revTx" presStyleIdx="0" presStyleCnt="0">
        <dgm:presLayoutVars>
          <dgm:chMax val="1"/>
          <dgm:bulletEnabled val="1"/>
        </dgm:presLayoutVars>
      </dgm:prSet>
      <dgm:spPr/>
    </dgm:pt>
    <dgm:pt modelId="{4B9AF8F2-B759-419C-AD8C-91150711D13B}" type="pres">
      <dgm:prSet presAssocID="{089E0FF1-6353-42CC-98C4-CB3028267441}" presName="Name8" presStyleCnt="0"/>
      <dgm:spPr/>
    </dgm:pt>
    <dgm:pt modelId="{832B57A9-8181-44C5-89BB-AF1679F6FCAE}" type="pres">
      <dgm:prSet presAssocID="{089E0FF1-6353-42CC-98C4-CB3028267441}" presName="level" presStyleLbl="node1" presStyleIdx="2" presStyleCnt="3">
        <dgm:presLayoutVars>
          <dgm:chMax val="1"/>
          <dgm:bulletEnabled val="1"/>
        </dgm:presLayoutVars>
      </dgm:prSet>
      <dgm:spPr/>
    </dgm:pt>
    <dgm:pt modelId="{262397CF-A49A-4A53-974A-EF89F21D257C}" type="pres">
      <dgm:prSet presAssocID="{089E0FF1-6353-42CC-98C4-CB3028267441}" presName="levelTx" presStyleLbl="revTx" presStyleIdx="0" presStyleCnt="0">
        <dgm:presLayoutVars>
          <dgm:chMax val="1"/>
          <dgm:bulletEnabled val="1"/>
        </dgm:presLayoutVars>
      </dgm:prSet>
      <dgm:spPr/>
    </dgm:pt>
  </dgm:ptLst>
  <dgm:cxnLst>
    <dgm:cxn modelId="{A95A0922-A044-43F8-AD1A-A91C651C44DF}" type="presOf" srcId="{04353920-79E1-431D-904D-E13B8547C596}" destId="{E16809BA-5386-4B28-80F6-EF652D12C9BD}" srcOrd="1" destOrd="0" presId="urn:microsoft.com/office/officeart/2005/8/layout/pyramid3"/>
    <dgm:cxn modelId="{3DD7D332-556D-4B0C-BE4E-BBA5B82936D3}" type="presOf" srcId="{36D5B057-9477-4182-833E-267EE6A681A7}" destId="{D03535BF-1BCE-4C32-AE0E-42C81655758C}" srcOrd="1" destOrd="0" presId="urn:microsoft.com/office/officeart/2005/8/layout/pyramid3"/>
    <dgm:cxn modelId="{308AD83D-9101-4A2E-9A22-2DA28A7D69CF}" type="presOf" srcId="{36D5B057-9477-4182-833E-267EE6A681A7}" destId="{2A84FF19-90C3-4DE4-9874-87209E8E0323}" srcOrd="0" destOrd="0" presId="urn:microsoft.com/office/officeart/2005/8/layout/pyramid3"/>
    <dgm:cxn modelId="{655DA97C-E89E-4400-81E2-3EEF647EA2BE}" srcId="{27450DCE-8EEC-4597-928C-7582CDC19BD6}" destId="{04353920-79E1-431D-904D-E13B8547C596}" srcOrd="0" destOrd="0" parTransId="{F32F799F-60E6-4A5D-8CE6-13137F8EE340}" sibTransId="{B719CD39-6D6B-496C-9644-06138AC938CC}"/>
    <dgm:cxn modelId="{58A2D490-C7A0-44E6-B39A-A1E0ACAA594F}" type="presOf" srcId="{089E0FF1-6353-42CC-98C4-CB3028267441}" destId="{262397CF-A49A-4A53-974A-EF89F21D257C}" srcOrd="1" destOrd="0" presId="urn:microsoft.com/office/officeart/2005/8/layout/pyramid3"/>
    <dgm:cxn modelId="{E8413E91-4F3A-4EFA-81D4-EC3A968787BB}" type="presOf" srcId="{04353920-79E1-431D-904D-E13B8547C596}" destId="{C5AC4263-AA45-44AB-A2F7-D644B8787D9C}" srcOrd="0" destOrd="0" presId="urn:microsoft.com/office/officeart/2005/8/layout/pyramid3"/>
    <dgm:cxn modelId="{DC9144A6-7D56-430F-84A2-138D8B8EA0AB}" srcId="{27450DCE-8EEC-4597-928C-7582CDC19BD6}" destId="{089E0FF1-6353-42CC-98C4-CB3028267441}" srcOrd="2" destOrd="0" parTransId="{609A8FE5-C56C-422C-9C24-0F9FD5B72D47}" sibTransId="{24645695-E689-4CF4-82F1-AB58B0B11984}"/>
    <dgm:cxn modelId="{A9F7CAB6-4EA5-4D53-92C6-38E9F75181CC}" srcId="{27450DCE-8EEC-4597-928C-7582CDC19BD6}" destId="{36D5B057-9477-4182-833E-267EE6A681A7}" srcOrd="1" destOrd="0" parTransId="{7290BA36-D0CE-4F41-9475-605AB5124E82}" sibTransId="{43B2EC78-C62B-4829-A882-AEE4C9932231}"/>
    <dgm:cxn modelId="{AE32FECC-BC12-446E-8FC0-4B0BBA946F50}" type="presOf" srcId="{27450DCE-8EEC-4597-928C-7582CDC19BD6}" destId="{27C0DC07-6067-4469-9677-B4B0FFEE9A77}" srcOrd="0" destOrd="0" presId="urn:microsoft.com/office/officeart/2005/8/layout/pyramid3"/>
    <dgm:cxn modelId="{F628BBD9-193D-41F1-B986-3D9D0F135035}" type="presOf" srcId="{089E0FF1-6353-42CC-98C4-CB3028267441}" destId="{832B57A9-8181-44C5-89BB-AF1679F6FCAE}" srcOrd="0" destOrd="0" presId="urn:microsoft.com/office/officeart/2005/8/layout/pyramid3"/>
    <dgm:cxn modelId="{3BF54FB0-944C-442D-882C-C958EF81CFE8}" type="presParOf" srcId="{27C0DC07-6067-4469-9677-B4B0FFEE9A77}" destId="{4DD8E310-D503-4EE4-ACC8-AFEA54BF6918}" srcOrd="0" destOrd="0" presId="urn:microsoft.com/office/officeart/2005/8/layout/pyramid3"/>
    <dgm:cxn modelId="{AC84D698-C246-4F48-B05F-107FF2FCB21C}" type="presParOf" srcId="{4DD8E310-D503-4EE4-ACC8-AFEA54BF6918}" destId="{C5AC4263-AA45-44AB-A2F7-D644B8787D9C}" srcOrd="0" destOrd="0" presId="urn:microsoft.com/office/officeart/2005/8/layout/pyramid3"/>
    <dgm:cxn modelId="{9E9528B3-03E1-4450-93DC-D70C9A0B9A0F}" type="presParOf" srcId="{4DD8E310-D503-4EE4-ACC8-AFEA54BF6918}" destId="{E16809BA-5386-4B28-80F6-EF652D12C9BD}" srcOrd="1" destOrd="0" presId="urn:microsoft.com/office/officeart/2005/8/layout/pyramid3"/>
    <dgm:cxn modelId="{E999DF26-2EAC-4C01-8EA0-D1AB99C65D92}" type="presParOf" srcId="{27C0DC07-6067-4469-9677-B4B0FFEE9A77}" destId="{1CC75530-5D92-4B9D-AD09-9E31325C244D}" srcOrd="1" destOrd="0" presId="urn:microsoft.com/office/officeart/2005/8/layout/pyramid3"/>
    <dgm:cxn modelId="{81AAC2A7-B30A-4FBC-997A-F16679B48A49}" type="presParOf" srcId="{1CC75530-5D92-4B9D-AD09-9E31325C244D}" destId="{2A84FF19-90C3-4DE4-9874-87209E8E0323}" srcOrd="0" destOrd="0" presId="urn:microsoft.com/office/officeart/2005/8/layout/pyramid3"/>
    <dgm:cxn modelId="{3821351F-941F-4FA7-B178-81951352647A}" type="presParOf" srcId="{1CC75530-5D92-4B9D-AD09-9E31325C244D}" destId="{D03535BF-1BCE-4C32-AE0E-42C81655758C}" srcOrd="1" destOrd="0" presId="urn:microsoft.com/office/officeart/2005/8/layout/pyramid3"/>
    <dgm:cxn modelId="{F1107DD2-5057-4516-91A7-E3BAFB8FC49D}" type="presParOf" srcId="{27C0DC07-6067-4469-9677-B4B0FFEE9A77}" destId="{4B9AF8F2-B759-419C-AD8C-91150711D13B}" srcOrd="2" destOrd="0" presId="urn:microsoft.com/office/officeart/2005/8/layout/pyramid3"/>
    <dgm:cxn modelId="{D6549707-78F7-44B4-8408-A2895322F031}" type="presParOf" srcId="{4B9AF8F2-B759-419C-AD8C-91150711D13B}" destId="{832B57A9-8181-44C5-89BB-AF1679F6FCAE}" srcOrd="0" destOrd="0" presId="urn:microsoft.com/office/officeart/2005/8/layout/pyramid3"/>
    <dgm:cxn modelId="{504AC673-0560-46B7-B0DC-55B12F186F2E}" type="presParOf" srcId="{4B9AF8F2-B759-419C-AD8C-91150711D13B}" destId="{262397CF-A49A-4A53-974A-EF89F21D257C}"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0FBC06-C1DC-4A4A-B632-2828E8BBFF6D}" type="doc">
      <dgm:prSet loTypeId="urn:microsoft.com/office/officeart/2005/8/layout/cycle2" loCatId="cycle" qsTypeId="urn:microsoft.com/office/officeart/2005/8/quickstyle/simple1" qsCatId="simple" csTypeId="urn:microsoft.com/office/officeart/2005/8/colors/accent4_2" csCatId="accent4" phldr="1"/>
      <dgm:spPr/>
      <dgm:t>
        <a:bodyPr/>
        <a:lstStyle/>
        <a:p>
          <a:endParaRPr lang="en-US"/>
        </a:p>
      </dgm:t>
    </dgm:pt>
    <dgm:pt modelId="{CB91144C-82F8-4F41-B36E-56CB7E6F2315}">
      <dgm:prSet phldrT="[Text]"/>
      <dgm:spPr>
        <a:solidFill>
          <a:srgbClr val="F2C812"/>
        </a:solidFill>
      </dgm:spPr>
      <dgm:t>
        <a:bodyPr/>
        <a:lstStyle/>
        <a:p>
          <a:r>
            <a:rPr lang="en-US" b="0" dirty="0">
              <a:solidFill>
                <a:schemeClr val="bg1"/>
              </a:solidFill>
            </a:rPr>
            <a:t>1</a:t>
          </a:r>
        </a:p>
      </dgm:t>
    </dgm:pt>
    <dgm:pt modelId="{09431B6E-D72E-4719-8286-5C1412DE8CD9}" type="parTrans" cxnId="{FAD1EBBB-AE4E-4629-B026-44027D7616A3}">
      <dgm:prSet/>
      <dgm:spPr/>
      <dgm:t>
        <a:bodyPr/>
        <a:lstStyle/>
        <a:p>
          <a:endParaRPr lang="en-US"/>
        </a:p>
      </dgm:t>
    </dgm:pt>
    <dgm:pt modelId="{EF3A8AE1-AD81-4177-8210-3F9493C0C5DE}" type="sibTrans" cxnId="{FAD1EBBB-AE4E-4629-B026-44027D7616A3}">
      <dgm:prSet/>
      <dgm:spPr/>
      <dgm:t>
        <a:bodyPr/>
        <a:lstStyle/>
        <a:p>
          <a:endParaRPr lang="en-US"/>
        </a:p>
      </dgm:t>
    </dgm:pt>
    <dgm:pt modelId="{7457F9CC-5762-402F-8405-375C34D7D688}">
      <dgm:prSet phldrT="[Text]"/>
      <dgm:spPr>
        <a:solidFill>
          <a:srgbClr val="F2C812"/>
        </a:solidFill>
      </dgm:spPr>
      <dgm:t>
        <a:bodyPr/>
        <a:lstStyle/>
        <a:p>
          <a:r>
            <a:rPr lang="en-US" dirty="0"/>
            <a:t>2</a:t>
          </a:r>
        </a:p>
      </dgm:t>
    </dgm:pt>
    <dgm:pt modelId="{9F33D9BD-E037-4256-8628-C6F0C1C64CA0}" type="parTrans" cxnId="{CDE9A4DC-F4DF-45E9-8781-E3068D54EBFD}">
      <dgm:prSet/>
      <dgm:spPr/>
      <dgm:t>
        <a:bodyPr/>
        <a:lstStyle/>
        <a:p>
          <a:endParaRPr lang="en-US"/>
        </a:p>
      </dgm:t>
    </dgm:pt>
    <dgm:pt modelId="{F2CF9B0E-7BC8-441E-83C3-C745D4572A5B}" type="sibTrans" cxnId="{CDE9A4DC-F4DF-45E9-8781-E3068D54EBFD}">
      <dgm:prSet/>
      <dgm:spPr/>
      <dgm:t>
        <a:bodyPr/>
        <a:lstStyle/>
        <a:p>
          <a:endParaRPr lang="en-US"/>
        </a:p>
      </dgm:t>
    </dgm:pt>
    <dgm:pt modelId="{091C81C8-85EF-41B5-972E-91F115A7D758}">
      <dgm:prSet phldrT="[Text]"/>
      <dgm:spPr>
        <a:solidFill>
          <a:srgbClr val="F2C812"/>
        </a:solidFill>
      </dgm:spPr>
      <dgm:t>
        <a:bodyPr/>
        <a:lstStyle/>
        <a:p>
          <a:r>
            <a:rPr lang="en-US" b="1" dirty="0">
              <a:solidFill>
                <a:schemeClr val="tx1"/>
              </a:solidFill>
            </a:rPr>
            <a:t>3</a:t>
          </a:r>
        </a:p>
      </dgm:t>
    </dgm:pt>
    <dgm:pt modelId="{22B65E7D-174C-4578-94EF-FB587E73CDC0}" type="parTrans" cxnId="{6748C88F-8138-437D-9B0B-B1F8D206E25F}">
      <dgm:prSet/>
      <dgm:spPr/>
      <dgm:t>
        <a:bodyPr/>
        <a:lstStyle/>
        <a:p>
          <a:endParaRPr lang="en-US"/>
        </a:p>
      </dgm:t>
    </dgm:pt>
    <dgm:pt modelId="{24105C2D-B30D-47B6-870F-64A4F3682F2D}" type="sibTrans" cxnId="{6748C88F-8138-437D-9B0B-B1F8D206E25F}">
      <dgm:prSet/>
      <dgm:spPr/>
      <dgm:t>
        <a:bodyPr/>
        <a:lstStyle/>
        <a:p>
          <a:endParaRPr lang="en-US"/>
        </a:p>
      </dgm:t>
    </dgm:pt>
    <dgm:pt modelId="{CE4E8B3C-BC40-49D9-A809-BE16A33ACD1B}">
      <dgm:prSet phldrT="[Text]"/>
      <dgm:spPr>
        <a:solidFill>
          <a:srgbClr val="F2C812"/>
        </a:solidFill>
      </dgm:spPr>
      <dgm:t>
        <a:bodyPr/>
        <a:lstStyle/>
        <a:p>
          <a:r>
            <a:rPr lang="en-US" dirty="0"/>
            <a:t>4</a:t>
          </a:r>
        </a:p>
      </dgm:t>
    </dgm:pt>
    <dgm:pt modelId="{82651644-4EFC-4464-8E36-BF17B9B042B3}" type="parTrans" cxnId="{56230F31-0360-4127-A37F-094EB1EEFD4E}">
      <dgm:prSet/>
      <dgm:spPr/>
      <dgm:t>
        <a:bodyPr/>
        <a:lstStyle/>
        <a:p>
          <a:endParaRPr lang="en-US"/>
        </a:p>
      </dgm:t>
    </dgm:pt>
    <dgm:pt modelId="{08CDF38D-36AE-4D9D-96B0-FF52DD86FFD8}" type="sibTrans" cxnId="{56230F31-0360-4127-A37F-094EB1EEFD4E}">
      <dgm:prSet/>
      <dgm:spPr/>
      <dgm:t>
        <a:bodyPr/>
        <a:lstStyle/>
        <a:p>
          <a:endParaRPr lang="en-US"/>
        </a:p>
      </dgm:t>
    </dgm:pt>
    <dgm:pt modelId="{E8280C1B-FB62-48EA-AA03-E09435756E68}">
      <dgm:prSet phldrT="[Text]"/>
      <dgm:spPr>
        <a:solidFill>
          <a:srgbClr val="F2C812"/>
        </a:solidFill>
      </dgm:spPr>
      <dgm:t>
        <a:bodyPr/>
        <a:lstStyle/>
        <a:p>
          <a:r>
            <a:rPr lang="en-US" dirty="0"/>
            <a:t>5</a:t>
          </a:r>
        </a:p>
      </dgm:t>
    </dgm:pt>
    <dgm:pt modelId="{0CFEC022-9903-4070-923B-D777556B3D76}" type="parTrans" cxnId="{38842446-752F-45B1-8D6C-F09BDB422A0E}">
      <dgm:prSet/>
      <dgm:spPr/>
      <dgm:t>
        <a:bodyPr/>
        <a:lstStyle/>
        <a:p>
          <a:endParaRPr lang="en-US"/>
        </a:p>
      </dgm:t>
    </dgm:pt>
    <dgm:pt modelId="{8BCC5BFB-2B4F-4062-8DA2-140A7FC44CB6}" type="sibTrans" cxnId="{38842446-752F-45B1-8D6C-F09BDB422A0E}">
      <dgm:prSet/>
      <dgm:spPr/>
      <dgm:t>
        <a:bodyPr/>
        <a:lstStyle/>
        <a:p>
          <a:endParaRPr lang="en-US"/>
        </a:p>
      </dgm:t>
    </dgm:pt>
    <dgm:pt modelId="{D46B8A36-8991-4619-A1AC-4A69261DA21E}" type="pres">
      <dgm:prSet presAssocID="{6F0FBC06-C1DC-4A4A-B632-2828E8BBFF6D}" presName="cycle" presStyleCnt="0">
        <dgm:presLayoutVars>
          <dgm:dir/>
          <dgm:resizeHandles val="exact"/>
        </dgm:presLayoutVars>
      </dgm:prSet>
      <dgm:spPr/>
    </dgm:pt>
    <dgm:pt modelId="{6B83CCE7-56B4-4559-BC83-FF3F63F009B8}" type="pres">
      <dgm:prSet presAssocID="{CB91144C-82F8-4F41-B36E-56CB7E6F2315}" presName="node" presStyleLbl="node1" presStyleIdx="0" presStyleCnt="5">
        <dgm:presLayoutVars>
          <dgm:bulletEnabled val="1"/>
        </dgm:presLayoutVars>
      </dgm:prSet>
      <dgm:spPr/>
    </dgm:pt>
    <dgm:pt modelId="{55F79524-E643-4609-B0F4-E2AB7ED43A7C}" type="pres">
      <dgm:prSet presAssocID="{EF3A8AE1-AD81-4177-8210-3F9493C0C5DE}" presName="sibTrans" presStyleLbl="sibTrans2D1" presStyleIdx="0" presStyleCnt="5"/>
      <dgm:spPr/>
    </dgm:pt>
    <dgm:pt modelId="{09836B06-44CF-4D53-9731-4B058F161785}" type="pres">
      <dgm:prSet presAssocID="{EF3A8AE1-AD81-4177-8210-3F9493C0C5DE}" presName="connectorText" presStyleLbl="sibTrans2D1" presStyleIdx="0" presStyleCnt="5"/>
      <dgm:spPr/>
    </dgm:pt>
    <dgm:pt modelId="{408E559D-3CBE-4A00-867F-41F07C2325A4}" type="pres">
      <dgm:prSet presAssocID="{7457F9CC-5762-402F-8405-375C34D7D688}" presName="node" presStyleLbl="node1" presStyleIdx="1" presStyleCnt="5">
        <dgm:presLayoutVars>
          <dgm:bulletEnabled val="1"/>
        </dgm:presLayoutVars>
      </dgm:prSet>
      <dgm:spPr/>
    </dgm:pt>
    <dgm:pt modelId="{31043D5B-C7B2-4F44-BBD7-FCBE7AFC24CC}" type="pres">
      <dgm:prSet presAssocID="{F2CF9B0E-7BC8-441E-83C3-C745D4572A5B}" presName="sibTrans" presStyleLbl="sibTrans2D1" presStyleIdx="1" presStyleCnt="5"/>
      <dgm:spPr/>
    </dgm:pt>
    <dgm:pt modelId="{F2E3F728-8579-428A-8AC3-D0F740A3B0D5}" type="pres">
      <dgm:prSet presAssocID="{F2CF9B0E-7BC8-441E-83C3-C745D4572A5B}" presName="connectorText" presStyleLbl="sibTrans2D1" presStyleIdx="1" presStyleCnt="5"/>
      <dgm:spPr/>
    </dgm:pt>
    <dgm:pt modelId="{0459501B-3F65-4C0E-8264-8FF04509D791}" type="pres">
      <dgm:prSet presAssocID="{091C81C8-85EF-41B5-972E-91F115A7D758}" presName="node" presStyleLbl="node1" presStyleIdx="2" presStyleCnt="5">
        <dgm:presLayoutVars>
          <dgm:bulletEnabled val="1"/>
        </dgm:presLayoutVars>
      </dgm:prSet>
      <dgm:spPr/>
    </dgm:pt>
    <dgm:pt modelId="{EEB5F3C7-0FC4-423B-AF81-D0219B48E010}" type="pres">
      <dgm:prSet presAssocID="{24105C2D-B30D-47B6-870F-64A4F3682F2D}" presName="sibTrans" presStyleLbl="sibTrans2D1" presStyleIdx="2" presStyleCnt="5"/>
      <dgm:spPr/>
    </dgm:pt>
    <dgm:pt modelId="{56A69E5E-C032-45E4-9F76-2207657383DA}" type="pres">
      <dgm:prSet presAssocID="{24105C2D-B30D-47B6-870F-64A4F3682F2D}" presName="connectorText" presStyleLbl="sibTrans2D1" presStyleIdx="2" presStyleCnt="5"/>
      <dgm:spPr/>
    </dgm:pt>
    <dgm:pt modelId="{8EA900D5-5BCB-4B34-84D8-080F570ED35C}" type="pres">
      <dgm:prSet presAssocID="{CE4E8B3C-BC40-49D9-A809-BE16A33ACD1B}" presName="node" presStyleLbl="node1" presStyleIdx="3" presStyleCnt="5">
        <dgm:presLayoutVars>
          <dgm:bulletEnabled val="1"/>
        </dgm:presLayoutVars>
      </dgm:prSet>
      <dgm:spPr/>
    </dgm:pt>
    <dgm:pt modelId="{6CEDFCF1-3BF9-472D-842A-AC104F685886}" type="pres">
      <dgm:prSet presAssocID="{08CDF38D-36AE-4D9D-96B0-FF52DD86FFD8}" presName="sibTrans" presStyleLbl="sibTrans2D1" presStyleIdx="3" presStyleCnt="5"/>
      <dgm:spPr/>
    </dgm:pt>
    <dgm:pt modelId="{10823A96-10CC-48FB-8B3F-73F0930B29E3}" type="pres">
      <dgm:prSet presAssocID="{08CDF38D-36AE-4D9D-96B0-FF52DD86FFD8}" presName="connectorText" presStyleLbl="sibTrans2D1" presStyleIdx="3" presStyleCnt="5"/>
      <dgm:spPr/>
    </dgm:pt>
    <dgm:pt modelId="{CC22EF8D-564E-49B9-B885-965989BD640F}" type="pres">
      <dgm:prSet presAssocID="{E8280C1B-FB62-48EA-AA03-E09435756E68}" presName="node" presStyleLbl="node1" presStyleIdx="4" presStyleCnt="5">
        <dgm:presLayoutVars>
          <dgm:bulletEnabled val="1"/>
        </dgm:presLayoutVars>
      </dgm:prSet>
      <dgm:spPr/>
    </dgm:pt>
    <dgm:pt modelId="{77796568-ED47-46B7-8685-47440BA1BB14}" type="pres">
      <dgm:prSet presAssocID="{8BCC5BFB-2B4F-4062-8DA2-140A7FC44CB6}" presName="sibTrans" presStyleLbl="sibTrans2D1" presStyleIdx="4" presStyleCnt="5"/>
      <dgm:spPr/>
    </dgm:pt>
    <dgm:pt modelId="{A9B9C90A-459B-4333-BE52-F0266EED5226}" type="pres">
      <dgm:prSet presAssocID="{8BCC5BFB-2B4F-4062-8DA2-140A7FC44CB6}" presName="connectorText" presStyleLbl="sibTrans2D1" presStyleIdx="4" presStyleCnt="5"/>
      <dgm:spPr/>
    </dgm:pt>
  </dgm:ptLst>
  <dgm:cxnLst>
    <dgm:cxn modelId="{8FB17001-36C3-4F13-9A93-0F67665FED6F}" type="presOf" srcId="{7457F9CC-5762-402F-8405-375C34D7D688}" destId="{408E559D-3CBE-4A00-867F-41F07C2325A4}" srcOrd="0" destOrd="0" presId="urn:microsoft.com/office/officeart/2005/8/layout/cycle2"/>
    <dgm:cxn modelId="{F158B706-C787-4F45-B388-96A3601469E4}" type="presOf" srcId="{CB91144C-82F8-4F41-B36E-56CB7E6F2315}" destId="{6B83CCE7-56B4-4559-BC83-FF3F63F009B8}" srcOrd="0" destOrd="0" presId="urn:microsoft.com/office/officeart/2005/8/layout/cycle2"/>
    <dgm:cxn modelId="{4CD7D509-8C73-4FC3-8B84-817A7A2702F1}" type="presOf" srcId="{8BCC5BFB-2B4F-4062-8DA2-140A7FC44CB6}" destId="{A9B9C90A-459B-4333-BE52-F0266EED5226}" srcOrd="1" destOrd="0" presId="urn:microsoft.com/office/officeart/2005/8/layout/cycle2"/>
    <dgm:cxn modelId="{6A705E1A-5B9B-4DCA-ADF8-98083BB8BA96}" type="presOf" srcId="{08CDF38D-36AE-4D9D-96B0-FF52DD86FFD8}" destId="{10823A96-10CC-48FB-8B3F-73F0930B29E3}" srcOrd="1" destOrd="0" presId="urn:microsoft.com/office/officeart/2005/8/layout/cycle2"/>
    <dgm:cxn modelId="{2DB0C922-3B68-4D7C-A974-DABDC00D9A3B}" type="presOf" srcId="{8BCC5BFB-2B4F-4062-8DA2-140A7FC44CB6}" destId="{77796568-ED47-46B7-8685-47440BA1BB14}" srcOrd="0" destOrd="0" presId="urn:microsoft.com/office/officeart/2005/8/layout/cycle2"/>
    <dgm:cxn modelId="{56230F31-0360-4127-A37F-094EB1EEFD4E}" srcId="{6F0FBC06-C1DC-4A4A-B632-2828E8BBFF6D}" destId="{CE4E8B3C-BC40-49D9-A809-BE16A33ACD1B}" srcOrd="3" destOrd="0" parTransId="{82651644-4EFC-4464-8E36-BF17B9B042B3}" sibTransId="{08CDF38D-36AE-4D9D-96B0-FF52DD86FFD8}"/>
    <dgm:cxn modelId="{F3E66A37-AFD3-4C28-BA02-8393F399D509}" type="presOf" srcId="{CE4E8B3C-BC40-49D9-A809-BE16A33ACD1B}" destId="{8EA900D5-5BCB-4B34-84D8-080F570ED35C}" srcOrd="0" destOrd="0" presId="urn:microsoft.com/office/officeart/2005/8/layout/cycle2"/>
    <dgm:cxn modelId="{EE275E45-06B0-4717-A8E4-6ACE10F26096}" type="presOf" srcId="{08CDF38D-36AE-4D9D-96B0-FF52DD86FFD8}" destId="{6CEDFCF1-3BF9-472D-842A-AC104F685886}" srcOrd="0" destOrd="0" presId="urn:microsoft.com/office/officeart/2005/8/layout/cycle2"/>
    <dgm:cxn modelId="{38842446-752F-45B1-8D6C-F09BDB422A0E}" srcId="{6F0FBC06-C1DC-4A4A-B632-2828E8BBFF6D}" destId="{E8280C1B-FB62-48EA-AA03-E09435756E68}" srcOrd="4" destOrd="0" parTransId="{0CFEC022-9903-4070-923B-D777556B3D76}" sibTransId="{8BCC5BFB-2B4F-4062-8DA2-140A7FC44CB6}"/>
    <dgm:cxn modelId="{5158244D-A94A-40C2-97D6-0C7D02B0E599}" type="presOf" srcId="{E8280C1B-FB62-48EA-AA03-E09435756E68}" destId="{CC22EF8D-564E-49B9-B885-965989BD640F}" srcOrd="0" destOrd="0" presId="urn:microsoft.com/office/officeart/2005/8/layout/cycle2"/>
    <dgm:cxn modelId="{BCFF7F51-9031-4689-A420-178653292DB5}" type="presOf" srcId="{24105C2D-B30D-47B6-870F-64A4F3682F2D}" destId="{56A69E5E-C032-45E4-9F76-2207657383DA}" srcOrd="1" destOrd="0" presId="urn:microsoft.com/office/officeart/2005/8/layout/cycle2"/>
    <dgm:cxn modelId="{3CF0BE71-C79E-4EF1-9299-937940BAE8D3}" type="presOf" srcId="{091C81C8-85EF-41B5-972E-91F115A7D758}" destId="{0459501B-3F65-4C0E-8264-8FF04509D791}" srcOrd="0" destOrd="0" presId="urn:microsoft.com/office/officeart/2005/8/layout/cycle2"/>
    <dgm:cxn modelId="{044B8377-1CC9-4294-90B7-FFFE27B13CC8}" type="presOf" srcId="{24105C2D-B30D-47B6-870F-64A4F3682F2D}" destId="{EEB5F3C7-0FC4-423B-AF81-D0219B48E010}" srcOrd="0" destOrd="0" presId="urn:microsoft.com/office/officeart/2005/8/layout/cycle2"/>
    <dgm:cxn modelId="{B7DC9E77-1CDF-4AB3-8265-DD12CF578258}" type="presOf" srcId="{F2CF9B0E-7BC8-441E-83C3-C745D4572A5B}" destId="{31043D5B-C7B2-4F44-BBD7-FCBE7AFC24CC}" srcOrd="0" destOrd="0" presId="urn:microsoft.com/office/officeart/2005/8/layout/cycle2"/>
    <dgm:cxn modelId="{6748C88F-8138-437D-9B0B-B1F8D206E25F}" srcId="{6F0FBC06-C1DC-4A4A-B632-2828E8BBFF6D}" destId="{091C81C8-85EF-41B5-972E-91F115A7D758}" srcOrd="2" destOrd="0" parTransId="{22B65E7D-174C-4578-94EF-FB587E73CDC0}" sibTransId="{24105C2D-B30D-47B6-870F-64A4F3682F2D}"/>
    <dgm:cxn modelId="{FAD1EBBB-AE4E-4629-B026-44027D7616A3}" srcId="{6F0FBC06-C1DC-4A4A-B632-2828E8BBFF6D}" destId="{CB91144C-82F8-4F41-B36E-56CB7E6F2315}" srcOrd="0" destOrd="0" parTransId="{09431B6E-D72E-4719-8286-5C1412DE8CD9}" sibTransId="{EF3A8AE1-AD81-4177-8210-3F9493C0C5DE}"/>
    <dgm:cxn modelId="{3CF0F3C1-35CD-4D75-82E6-5FE5C7F5A329}" type="presOf" srcId="{F2CF9B0E-7BC8-441E-83C3-C745D4572A5B}" destId="{F2E3F728-8579-428A-8AC3-D0F740A3B0D5}" srcOrd="1" destOrd="0" presId="urn:microsoft.com/office/officeart/2005/8/layout/cycle2"/>
    <dgm:cxn modelId="{260FC0CC-1B94-41E5-B7FB-2CA3A326D771}" type="presOf" srcId="{6F0FBC06-C1DC-4A4A-B632-2828E8BBFF6D}" destId="{D46B8A36-8991-4619-A1AC-4A69261DA21E}" srcOrd="0" destOrd="0" presId="urn:microsoft.com/office/officeart/2005/8/layout/cycle2"/>
    <dgm:cxn modelId="{D12432D9-9F96-4157-A092-DA3E06AE9A69}" type="presOf" srcId="{EF3A8AE1-AD81-4177-8210-3F9493C0C5DE}" destId="{09836B06-44CF-4D53-9731-4B058F161785}" srcOrd="1" destOrd="0" presId="urn:microsoft.com/office/officeart/2005/8/layout/cycle2"/>
    <dgm:cxn modelId="{CDE9A4DC-F4DF-45E9-8781-E3068D54EBFD}" srcId="{6F0FBC06-C1DC-4A4A-B632-2828E8BBFF6D}" destId="{7457F9CC-5762-402F-8405-375C34D7D688}" srcOrd="1" destOrd="0" parTransId="{9F33D9BD-E037-4256-8628-C6F0C1C64CA0}" sibTransId="{F2CF9B0E-7BC8-441E-83C3-C745D4572A5B}"/>
    <dgm:cxn modelId="{A31BCFE9-1139-4E0E-9E07-5C8D14310BF5}" type="presOf" srcId="{EF3A8AE1-AD81-4177-8210-3F9493C0C5DE}" destId="{55F79524-E643-4609-B0F4-E2AB7ED43A7C}" srcOrd="0" destOrd="0" presId="urn:microsoft.com/office/officeart/2005/8/layout/cycle2"/>
    <dgm:cxn modelId="{0D0FCEE7-953B-47B4-9E85-6D974E059541}" type="presParOf" srcId="{D46B8A36-8991-4619-A1AC-4A69261DA21E}" destId="{6B83CCE7-56B4-4559-BC83-FF3F63F009B8}" srcOrd="0" destOrd="0" presId="urn:microsoft.com/office/officeart/2005/8/layout/cycle2"/>
    <dgm:cxn modelId="{49A825F1-DF8A-45F4-A1B1-7984C1D02962}" type="presParOf" srcId="{D46B8A36-8991-4619-A1AC-4A69261DA21E}" destId="{55F79524-E643-4609-B0F4-E2AB7ED43A7C}" srcOrd="1" destOrd="0" presId="urn:microsoft.com/office/officeart/2005/8/layout/cycle2"/>
    <dgm:cxn modelId="{1B16D220-3D7E-475B-87B6-E68B4A9441EC}" type="presParOf" srcId="{55F79524-E643-4609-B0F4-E2AB7ED43A7C}" destId="{09836B06-44CF-4D53-9731-4B058F161785}" srcOrd="0" destOrd="0" presId="urn:microsoft.com/office/officeart/2005/8/layout/cycle2"/>
    <dgm:cxn modelId="{3B06B6DF-B146-4F26-95C2-75AC932428D9}" type="presParOf" srcId="{D46B8A36-8991-4619-A1AC-4A69261DA21E}" destId="{408E559D-3CBE-4A00-867F-41F07C2325A4}" srcOrd="2" destOrd="0" presId="urn:microsoft.com/office/officeart/2005/8/layout/cycle2"/>
    <dgm:cxn modelId="{B6B7D208-D705-4DE4-8431-F560B3B81A6E}" type="presParOf" srcId="{D46B8A36-8991-4619-A1AC-4A69261DA21E}" destId="{31043D5B-C7B2-4F44-BBD7-FCBE7AFC24CC}" srcOrd="3" destOrd="0" presId="urn:microsoft.com/office/officeart/2005/8/layout/cycle2"/>
    <dgm:cxn modelId="{4E8362C1-D299-466F-AE98-A5C61AA41B5E}" type="presParOf" srcId="{31043D5B-C7B2-4F44-BBD7-FCBE7AFC24CC}" destId="{F2E3F728-8579-428A-8AC3-D0F740A3B0D5}" srcOrd="0" destOrd="0" presId="urn:microsoft.com/office/officeart/2005/8/layout/cycle2"/>
    <dgm:cxn modelId="{BADA382B-6AAB-4904-8F10-6D5A7966312F}" type="presParOf" srcId="{D46B8A36-8991-4619-A1AC-4A69261DA21E}" destId="{0459501B-3F65-4C0E-8264-8FF04509D791}" srcOrd="4" destOrd="0" presId="urn:microsoft.com/office/officeart/2005/8/layout/cycle2"/>
    <dgm:cxn modelId="{5F851B70-59D8-4CE6-A856-B82B27F9ED70}" type="presParOf" srcId="{D46B8A36-8991-4619-A1AC-4A69261DA21E}" destId="{EEB5F3C7-0FC4-423B-AF81-D0219B48E010}" srcOrd="5" destOrd="0" presId="urn:microsoft.com/office/officeart/2005/8/layout/cycle2"/>
    <dgm:cxn modelId="{AF2F279D-B49F-4443-A144-2912B260102D}" type="presParOf" srcId="{EEB5F3C7-0FC4-423B-AF81-D0219B48E010}" destId="{56A69E5E-C032-45E4-9F76-2207657383DA}" srcOrd="0" destOrd="0" presId="urn:microsoft.com/office/officeart/2005/8/layout/cycle2"/>
    <dgm:cxn modelId="{9D68D137-37F8-4DBD-8468-EEBFC135461C}" type="presParOf" srcId="{D46B8A36-8991-4619-A1AC-4A69261DA21E}" destId="{8EA900D5-5BCB-4B34-84D8-080F570ED35C}" srcOrd="6" destOrd="0" presId="urn:microsoft.com/office/officeart/2005/8/layout/cycle2"/>
    <dgm:cxn modelId="{D59A2341-D4D8-487B-9272-70AC134A731B}" type="presParOf" srcId="{D46B8A36-8991-4619-A1AC-4A69261DA21E}" destId="{6CEDFCF1-3BF9-472D-842A-AC104F685886}" srcOrd="7" destOrd="0" presId="urn:microsoft.com/office/officeart/2005/8/layout/cycle2"/>
    <dgm:cxn modelId="{2A902DB8-90B4-4F2D-8DBE-463655A18DE7}" type="presParOf" srcId="{6CEDFCF1-3BF9-472D-842A-AC104F685886}" destId="{10823A96-10CC-48FB-8B3F-73F0930B29E3}" srcOrd="0" destOrd="0" presId="urn:microsoft.com/office/officeart/2005/8/layout/cycle2"/>
    <dgm:cxn modelId="{C96E48D6-B778-4B0E-B4B0-A493FFC25865}" type="presParOf" srcId="{D46B8A36-8991-4619-A1AC-4A69261DA21E}" destId="{CC22EF8D-564E-49B9-B885-965989BD640F}" srcOrd="8" destOrd="0" presId="urn:microsoft.com/office/officeart/2005/8/layout/cycle2"/>
    <dgm:cxn modelId="{C9E424D3-64B6-4E56-98CD-DB10FBC48F07}" type="presParOf" srcId="{D46B8A36-8991-4619-A1AC-4A69261DA21E}" destId="{77796568-ED47-46B7-8685-47440BA1BB14}" srcOrd="9" destOrd="0" presId="urn:microsoft.com/office/officeart/2005/8/layout/cycle2"/>
    <dgm:cxn modelId="{65519BE8-8383-4570-979F-6BFCDBFBDB13}" type="presParOf" srcId="{77796568-ED47-46B7-8685-47440BA1BB14}" destId="{A9B9C90A-459B-4333-BE52-F0266EED522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6F0FBC06-C1DC-4A4A-B632-2828E8BBFF6D}" type="doc">
      <dgm:prSet loTypeId="urn:microsoft.com/office/officeart/2005/8/layout/cycle2" loCatId="cycle" qsTypeId="urn:microsoft.com/office/officeart/2005/8/quickstyle/simple1" qsCatId="simple" csTypeId="urn:microsoft.com/office/officeart/2005/8/colors/accent4_2" csCatId="accent4" phldr="1"/>
      <dgm:spPr/>
      <dgm:t>
        <a:bodyPr/>
        <a:lstStyle/>
        <a:p>
          <a:endParaRPr lang="en-US"/>
        </a:p>
      </dgm:t>
    </dgm:pt>
    <dgm:pt modelId="{CB91144C-82F8-4F41-B36E-56CB7E6F2315}">
      <dgm:prSet phldrT="[Text]"/>
      <dgm:spPr>
        <a:solidFill>
          <a:srgbClr val="F2C812"/>
        </a:solidFill>
      </dgm:spPr>
      <dgm:t>
        <a:bodyPr/>
        <a:lstStyle/>
        <a:p>
          <a:r>
            <a:rPr lang="en-US" b="0" dirty="0">
              <a:solidFill>
                <a:schemeClr val="bg1"/>
              </a:solidFill>
            </a:rPr>
            <a:t>1</a:t>
          </a:r>
        </a:p>
      </dgm:t>
    </dgm:pt>
    <dgm:pt modelId="{09431B6E-D72E-4719-8286-5C1412DE8CD9}" type="parTrans" cxnId="{FAD1EBBB-AE4E-4629-B026-44027D7616A3}">
      <dgm:prSet/>
      <dgm:spPr/>
      <dgm:t>
        <a:bodyPr/>
        <a:lstStyle/>
        <a:p>
          <a:endParaRPr lang="en-US"/>
        </a:p>
      </dgm:t>
    </dgm:pt>
    <dgm:pt modelId="{EF3A8AE1-AD81-4177-8210-3F9493C0C5DE}" type="sibTrans" cxnId="{FAD1EBBB-AE4E-4629-B026-44027D7616A3}">
      <dgm:prSet/>
      <dgm:spPr/>
      <dgm:t>
        <a:bodyPr/>
        <a:lstStyle/>
        <a:p>
          <a:endParaRPr lang="en-US"/>
        </a:p>
      </dgm:t>
    </dgm:pt>
    <dgm:pt modelId="{7457F9CC-5762-402F-8405-375C34D7D688}">
      <dgm:prSet phldrT="[Text]"/>
      <dgm:spPr>
        <a:solidFill>
          <a:srgbClr val="F2C812"/>
        </a:solidFill>
      </dgm:spPr>
      <dgm:t>
        <a:bodyPr/>
        <a:lstStyle/>
        <a:p>
          <a:r>
            <a:rPr lang="en-US" dirty="0"/>
            <a:t>2</a:t>
          </a:r>
        </a:p>
      </dgm:t>
    </dgm:pt>
    <dgm:pt modelId="{9F33D9BD-E037-4256-8628-C6F0C1C64CA0}" type="parTrans" cxnId="{CDE9A4DC-F4DF-45E9-8781-E3068D54EBFD}">
      <dgm:prSet/>
      <dgm:spPr/>
      <dgm:t>
        <a:bodyPr/>
        <a:lstStyle/>
        <a:p>
          <a:endParaRPr lang="en-US"/>
        </a:p>
      </dgm:t>
    </dgm:pt>
    <dgm:pt modelId="{F2CF9B0E-7BC8-441E-83C3-C745D4572A5B}" type="sibTrans" cxnId="{CDE9A4DC-F4DF-45E9-8781-E3068D54EBFD}">
      <dgm:prSet/>
      <dgm:spPr/>
      <dgm:t>
        <a:bodyPr/>
        <a:lstStyle/>
        <a:p>
          <a:endParaRPr lang="en-US"/>
        </a:p>
      </dgm:t>
    </dgm:pt>
    <dgm:pt modelId="{091C81C8-85EF-41B5-972E-91F115A7D758}">
      <dgm:prSet phldrT="[Text]"/>
      <dgm:spPr>
        <a:solidFill>
          <a:srgbClr val="F2C812"/>
        </a:solidFill>
      </dgm:spPr>
      <dgm:t>
        <a:bodyPr/>
        <a:lstStyle/>
        <a:p>
          <a:r>
            <a:rPr lang="en-US" dirty="0"/>
            <a:t>3</a:t>
          </a:r>
        </a:p>
      </dgm:t>
    </dgm:pt>
    <dgm:pt modelId="{22B65E7D-174C-4578-94EF-FB587E73CDC0}" type="parTrans" cxnId="{6748C88F-8138-437D-9B0B-B1F8D206E25F}">
      <dgm:prSet/>
      <dgm:spPr/>
      <dgm:t>
        <a:bodyPr/>
        <a:lstStyle/>
        <a:p>
          <a:endParaRPr lang="en-US"/>
        </a:p>
      </dgm:t>
    </dgm:pt>
    <dgm:pt modelId="{24105C2D-B30D-47B6-870F-64A4F3682F2D}" type="sibTrans" cxnId="{6748C88F-8138-437D-9B0B-B1F8D206E25F}">
      <dgm:prSet/>
      <dgm:spPr/>
      <dgm:t>
        <a:bodyPr/>
        <a:lstStyle/>
        <a:p>
          <a:endParaRPr lang="en-US"/>
        </a:p>
      </dgm:t>
    </dgm:pt>
    <dgm:pt modelId="{CE4E8B3C-BC40-49D9-A809-BE16A33ACD1B}">
      <dgm:prSet phldrT="[Text]"/>
      <dgm:spPr>
        <a:solidFill>
          <a:srgbClr val="F2C812"/>
        </a:solidFill>
      </dgm:spPr>
      <dgm:t>
        <a:bodyPr/>
        <a:lstStyle/>
        <a:p>
          <a:r>
            <a:rPr lang="en-US" b="1" dirty="0">
              <a:solidFill>
                <a:schemeClr val="tx1"/>
              </a:solidFill>
            </a:rPr>
            <a:t>4</a:t>
          </a:r>
        </a:p>
      </dgm:t>
    </dgm:pt>
    <dgm:pt modelId="{82651644-4EFC-4464-8E36-BF17B9B042B3}" type="parTrans" cxnId="{56230F31-0360-4127-A37F-094EB1EEFD4E}">
      <dgm:prSet/>
      <dgm:spPr/>
      <dgm:t>
        <a:bodyPr/>
        <a:lstStyle/>
        <a:p>
          <a:endParaRPr lang="en-US"/>
        </a:p>
      </dgm:t>
    </dgm:pt>
    <dgm:pt modelId="{08CDF38D-36AE-4D9D-96B0-FF52DD86FFD8}" type="sibTrans" cxnId="{56230F31-0360-4127-A37F-094EB1EEFD4E}">
      <dgm:prSet/>
      <dgm:spPr/>
      <dgm:t>
        <a:bodyPr/>
        <a:lstStyle/>
        <a:p>
          <a:endParaRPr lang="en-US"/>
        </a:p>
      </dgm:t>
    </dgm:pt>
    <dgm:pt modelId="{E8280C1B-FB62-48EA-AA03-E09435756E68}">
      <dgm:prSet phldrT="[Text]"/>
      <dgm:spPr>
        <a:solidFill>
          <a:srgbClr val="F2C812"/>
        </a:solidFill>
      </dgm:spPr>
      <dgm:t>
        <a:bodyPr/>
        <a:lstStyle/>
        <a:p>
          <a:r>
            <a:rPr lang="en-US" dirty="0"/>
            <a:t>5</a:t>
          </a:r>
        </a:p>
      </dgm:t>
    </dgm:pt>
    <dgm:pt modelId="{0CFEC022-9903-4070-923B-D777556B3D76}" type="parTrans" cxnId="{38842446-752F-45B1-8D6C-F09BDB422A0E}">
      <dgm:prSet/>
      <dgm:spPr/>
      <dgm:t>
        <a:bodyPr/>
        <a:lstStyle/>
        <a:p>
          <a:endParaRPr lang="en-US"/>
        </a:p>
      </dgm:t>
    </dgm:pt>
    <dgm:pt modelId="{8BCC5BFB-2B4F-4062-8DA2-140A7FC44CB6}" type="sibTrans" cxnId="{38842446-752F-45B1-8D6C-F09BDB422A0E}">
      <dgm:prSet/>
      <dgm:spPr/>
      <dgm:t>
        <a:bodyPr/>
        <a:lstStyle/>
        <a:p>
          <a:endParaRPr lang="en-US"/>
        </a:p>
      </dgm:t>
    </dgm:pt>
    <dgm:pt modelId="{D46B8A36-8991-4619-A1AC-4A69261DA21E}" type="pres">
      <dgm:prSet presAssocID="{6F0FBC06-C1DC-4A4A-B632-2828E8BBFF6D}" presName="cycle" presStyleCnt="0">
        <dgm:presLayoutVars>
          <dgm:dir/>
          <dgm:resizeHandles val="exact"/>
        </dgm:presLayoutVars>
      </dgm:prSet>
      <dgm:spPr/>
    </dgm:pt>
    <dgm:pt modelId="{6B83CCE7-56B4-4559-BC83-FF3F63F009B8}" type="pres">
      <dgm:prSet presAssocID="{CB91144C-82F8-4F41-B36E-56CB7E6F2315}" presName="node" presStyleLbl="node1" presStyleIdx="0" presStyleCnt="5">
        <dgm:presLayoutVars>
          <dgm:bulletEnabled val="1"/>
        </dgm:presLayoutVars>
      </dgm:prSet>
      <dgm:spPr/>
    </dgm:pt>
    <dgm:pt modelId="{55F79524-E643-4609-B0F4-E2AB7ED43A7C}" type="pres">
      <dgm:prSet presAssocID="{EF3A8AE1-AD81-4177-8210-3F9493C0C5DE}" presName="sibTrans" presStyleLbl="sibTrans2D1" presStyleIdx="0" presStyleCnt="5"/>
      <dgm:spPr/>
    </dgm:pt>
    <dgm:pt modelId="{09836B06-44CF-4D53-9731-4B058F161785}" type="pres">
      <dgm:prSet presAssocID="{EF3A8AE1-AD81-4177-8210-3F9493C0C5DE}" presName="connectorText" presStyleLbl="sibTrans2D1" presStyleIdx="0" presStyleCnt="5"/>
      <dgm:spPr/>
    </dgm:pt>
    <dgm:pt modelId="{408E559D-3CBE-4A00-867F-41F07C2325A4}" type="pres">
      <dgm:prSet presAssocID="{7457F9CC-5762-402F-8405-375C34D7D688}" presName="node" presStyleLbl="node1" presStyleIdx="1" presStyleCnt="5">
        <dgm:presLayoutVars>
          <dgm:bulletEnabled val="1"/>
        </dgm:presLayoutVars>
      </dgm:prSet>
      <dgm:spPr/>
    </dgm:pt>
    <dgm:pt modelId="{31043D5B-C7B2-4F44-BBD7-FCBE7AFC24CC}" type="pres">
      <dgm:prSet presAssocID="{F2CF9B0E-7BC8-441E-83C3-C745D4572A5B}" presName="sibTrans" presStyleLbl="sibTrans2D1" presStyleIdx="1" presStyleCnt="5"/>
      <dgm:spPr/>
    </dgm:pt>
    <dgm:pt modelId="{F2E3F728-8579-428A-8AC3-D0F740A3B0D5}" type="pres">
      <dgm:prSet presAssocID="{F2CF9B0E-7BC8-441E-83C3-C745D4572A5B}" presName="connectorText" presStyleLbl="sibTrans2D1" presStyleIdx="1" presStyleCnt="5"/>
      <dgm:spPr/>
    </dgm:pt>
    <dgm:pt modelId="{0459501B-3F65-4C0E-8264-8FF04509D791}" type="pres">
      <dgm:prSet presAssocID="{091C81C8-85EF-41B5-972E-91F115A7D758}" presName="node" presStyleLbl="node1" presStyleIdx="2" presStyleCnt="5">
        <dgm:presLayoutVars>
          <dgm:bulletEnabled val="1"/>
        </dgm:presLayoutVars>
      </dgm:prSet>
      <dgm:spPr/>
    </dgm:pt>
    <dgm:pt modelId="{EEB5F3C7-0FC4-423B-AF81-D0219B48E010}" type="pres">
      <dgm:prSet presAssocID="{24105C2D-B30D-47B6-870F-64A4F3682F2D}" presName="sibTrans" presStyleLbl="sibTrans2D1" presStyleIdx="2" presStyleCnt="5"/>
      <dgm:spPr/>
    </dgm:pt>
    <dgm:pt modelId="{56A69E5E-C032-45E4-9F76-2207657383DA}" type="pres">
      <dgm:prSet presAssocID="{24105C2D-B30D-47B6-870F-64A4F3682F2D}" presName="connectorText" presStyleLbl="sibTrans2D1" presStyleIdx="2" presStyleCnt="5"/>
      <dgm:spPr/>
    </dgm:pt>
    <dgm:pt modelId="{8EA900D5-5BCB-4B34-84D8-080F570ED35C}" type="pres">
      <dgm:prSet presAssocID="{CE4E8B3C-BC40-49D9-A809-BE16A33ACD1B}" presName="node" presStyleLbl="node1" presStyleIdx="3" presStyleCnt="5">
        <dgm:presLayoutVars>
          <dgm:bulletEnabled val="1"/>
        </dgm:presLayoutVars>
      </dgm:prSet>
      <dgm:spPr/>
    </dgm:pt>
    <dgm:pt modelId="{6CEDFCF1-3BF9-472D-842A-AC104F685886}" type="pres">
      <dgm:prSet presAssocID="{08CDF38D-36AE-4D9D-96B0-FF52DD86FFD8}" presName="sibTrans" presStyleLbl="sibTrans2D1" presStyleIdx="3" presStyleCnt="5"/>
      <dgm:spPr/>
    </dgm:pt>
    <dgm:pt modelId="{10823A96-10CC-48FB-8B3F-73F0930B29E3}" type="pres">
      <dgm:prSet presAssocID="{08CDF38D-36AE-4D9D-96B0-FF52DD86FFD8}" presName="connectorText" presStyleLbl="sibTrans2D1" presStyleIdx="3" presStyleCnt="5"/>
      <dgm:spPr/>
    </dgm:pt>
    <dgm:pt modelId="{CC22EF8D-564E-49B9-B885-965989BD640F}" type="pres">
      <dgm:prSet presAssocID="{E8280C1B-FB62-48EA-AA03-E09435756E68}" presName="node" presStyleLbl="node1" presStyleIdx="4" presStyleCnt="5">
        <dgm:presLayoutVars>
          <dgm:bulletEnabled val="1"/>
        </dgm:presLayoutVars>
      </dgm:prSet>
      <dgm:spPr/>
    </dgm:pt>
    <dgm:pt modelId="{77796568-ED47-46B7-8685-47440BA1BB14}" type="pres">
      <dgm:prSet presAssocID="{8BCC5BFB-2B4F-4062-8DA2-140A7FC44CB6}" presName="sibTrans" presStyleLbl="sibTrans2D1" presStyleIdx="4" presStyleCnt="5"/>
      <dgm:spPr/>
    </dgm:pt>
    <dgm:pt modelId="{A9B9C90A-459B-4333-BE52-F0266EED5226}" type="pres">
      <dgm:prSet presAssocID="{8BCC5BFB-2B4F-4062-8DA2-140A7FC44CB6}" presName="connectorText" presStyleLbl="sibTrans2D1" presStyleIdx="4" presStyleCnt="5"/>
      <dgm:spPr/>
    </dgm:pt>
  </dgm:ptLst>
  <dgm:cxnLst>
    <dgm:cxn modelId="{8FB17001-36C3-4F13-9A93-0F67665FED6F}" type="presOf" srcId="{7457F9CC-5762-402F-8405-375C34D7D688}" destId="{408E559D-3CBE-4A00-867F-41F07C2325A4}" srcOrd="0" destOrd="0" presId="urn:microsoft.com/office/officeart/2005/8/layout/cycle2"/>
    <dgm:cxn modelId="{F158B706-C787-4F45-B388-96A3601469E4}" type="presOf" srcId="{CB91144C-82F8-4F41-B36E-56CB7E6F2315}" destId="{6B83CCE7-56B4-4559-BC83-FF3F63F009B8}" srcOrd="0" destOrd="0" presId="urn:microsoft.com/office/officeart/2005/8/layout/cycle2"/>
    <dgm:cxn modelId="{4CD7D509-8C73-4FC3-8B84-817A7A2702F1}" type="presOf" srcId="{8BCC5BFB-2B4F-4062-8DA2-140A7FC44CB6}" destId="{A9B9C90A-459B-4333-BE52-F0266EED5226}" srcOrd="1" destOrd="0" presId="urn:microsoft.com/office/officeart/2005/8/layout/cycle2"/>
    <dgm:cxn modelId="{6A705E1A-5B9B-4DCA-ADF8-98083BB8BA96}" type="presOf" srcId="{08CDF38D-36AE-4D9D-96B0-FF52DD86FFD8}" destId="{10823A96-10CC-48FB-8B3F-73F0930B29E3}" srcOrd="1" destOrd="0" presId="urn:microsoft.com/office/officeart/2005/8/layout/cycle2"/>
    <dgm:cxn modelId="{2DB0C922-3B68-4D7C-A974-DABDC00D9A3B}" type="presOf" srcId="{8BCC5BFB-2B4F-4062-8DA2-140A7FC44CB6}" destId="{77796568-ED47-46B7-8685-47440BA1BB14}" srcOrd="0" destOrd="0" presId="urn:microsoft.com/office/officeart/2005/8/layout/cycle2"/>
    <dgm:cxn modelId="{56230F31-0360-4127-A37F-094EB1EEFD4E}" srcId="{6F0FBC06-C1DC-4A4A-B632-2828E8BBFF6D}" destId="{CE4E8B3C-BC40-49D9-A809-BE16A33ACD1B}" srcOrd="3" destOrd="0" parTransId="{82651644-4EFC-4464-8E36-BF17B9B042B3}" sibTransId="{08CDF38D-36AE-4D9D-96B0-FF52DD86FFD8}"/>
    <dgm:cxn modelId="{F3E66A37-AFD3-4C28-BA02-8393F399D509}" type="presOf" srcId="{CE4E8B3C-BC40-49D9-A809-BE16A33ACD1B}" destId="{8EA900D5-5BCB-4B34-84D8-080F570ED35C}" srcOrd="0" destOrd="0" presId="urn:microsoft.com/office/officeart/2005/8/layout/cycle2"/>
    <dgm:cxn modelId="{EE275E45-06B0-4717-A8E4-6ACE10F26096}" type="presOf" srcId="{08CDF38D-36AE-4D9D-96B0-FF52DD86FFD8}" destId="{6CEDFCF1-3BF9-472D-842A-AC104F685886}" srcOrd="0" destOrd="0" presId="urn:microsoft.com/office/officeart/2005/8/layout/cycle2"/>
    <dgm:cxn modelId="{38842446-752F-45B1-8D6C-F09BDB422A0E}" srcId="{6F0FBC06-C1DC-4A4A-B632-2828E8BBFF6D}" destId="{E8280C1B-FB62-48EA-AA03-E09435756E68}" srcOrd="4" destOrd="0" parTransId="{0CFEC022-9903-4070-923B-D777556B3D76}" sibTransId="{8BCC5BFB-2B4F-4062-8DA2-140A7FC44CB6}"/>
    <dgm:cxn modelId="{5158244D-A94A-40C2-97D6-0C7D02B0E599}" type="presOf" srcId="{E8280C1B-FB62-48EA-AA03-E09435756E68}" destId="{CC22EF8D-564E-49B9-B885-965989BD640F}" srcOrd="0" destOrd="0" presId="urn:microsoft.com/office/officeart/2005/8/layout/cycle2"/>
    <dgm:cxn modelId="{BCFF7F51-9031-4689-A420-178653292DB5}" type="presOf" srcId="{24105C2D-B30D-47B6-870F-64A4F3682F2D}" destId="{56A69E5E-C032-45E4-9F76-2207657383DA}" srcOrd="1" destOrd="0" presId="urn:microsoft.com/office/officeart/2005/8/layout/cycle2"/>
    <dgm:cxn modelId="{3CF0BE71-C79E-4EF1-9299-937940BAE8D3}" type="presOf" srcId="{091C81C8-85EF-41B5-972E-91F115A7D758}" destId="{0459501B-3F65-4C0E-8264-8FF04509D791}" srcOrd="0" destOrd="0" presId="urn:microsoft.com/office/officeart/2005/8/layout/cycle2"/>
    <dgm:cxn modelId="{044B8377-1CC9-4294-90B7-FFFE27B13CC8}" type="presOf" srcId="{24105C2D-B30D-47B6-870F-64A4F3682F2D}" destId="{EEB5F3C7-0FC4-423B-AF81-D0219B48E010}" srcOrd="0" destOrd="0" presId="urn:microsoft.com/office/officeart/2005/8/layout/cycle2"/>
    <dgm:cxn modelId="{B7DC9E77-1CDF-4AB3-8265-DD12CF578258}" type="presOf" srcId="{F2CF9B0E-7BC8-441E-83C3-C745D4572A5B}" destId="{31043D5B-C7B2-4F44-BBD7-FCBE7AFC24CC}" srcOrd="0" destOrd="0" presId="urn:microsoft.com/office/officeart/2005/8/layout/cycle2"/>
    <dgm:cxn modelId="{6748C88F-8138-437D-9B0B-B1F8D206E25F}" srcId="{6F0FBC06-C1DC-4A4A-B632-2828E8BBFF6D}" destId="{091C81C8-85EF-41B5-972E-91F115A7D758}" srcOrd="2" destOrd="0" parTransId="{22B65E7D-174C-4578-94EF-FB587E73CDC0}" sibTransId="{24105C2D-B30D-47B6-870F-64A4F3682F2D}"/>
    <dgm:cxn modelId="{FAD1EBBB-AE4E-4629-B026-44027D7616A3}" srcId="{6F0FBC06-C1DC-4A4A-B632-2828E8BBFF6D}" destId="{CB91144C-82F8-4F41-B36E-56CB7E6F2315}" srcOrd="0" destOrd="0" parTransId="{09431B6E-D72E-4719-8286-5C1412DE8CD9}" sibTransId="{EF3A8AE1-AD81-4177-8210-3F9493C0C5DE}"/>
    <dgm:cxn modelId="{3CF0F3C1-35CD-4D75-82E6-5FE5C7F5A329}" type="presOf" srcId="{F2CF9B0E-7BC8-441E-83C3-C745D4572A5B}" destId="{F2E3F728-8579-428A-8AC3-D0F740A3B0D5}" srcOrd="1" destOrd="0" presId="urn:microsoft.com/office/officeart/2005/8/layout/cycle2"/>
    <dgm:cxn modelId="{260FC0CC-1B94-41E5-B7FB-2CA3A326D771}" type="presOf" srcId="{6F0FBC06-C1DC-4A4A-B632-2828E8BBFF6D}" destId="{D46B8A36-8991-4619-A1AC-4A69261DA21E}" srcOrd="0" destOrd="0" presId="urn:microsoft.com/office/officeart/2005/8/layout/cycle2"/>
    <dgm:cxn modelId="{D12432D9-9F96-4157-A092-DA3E06AE9A69}" type="presOf" srcId="{EF3A8AE1-AD81-4177-8210-3F9493C0C5DE}" destId="{09836B06-44CF-4D53-9731-4B058F161785}" srcOrd="1" destOrd="0" presId="urn:microsoft.com/office/officeart/2005/8/layout/cycle2"/>
    <dgm:cxn modelId="{CDE9A4DC-F4DF-45E9-8781-E3068D54EBFD}" srcId="{6F0FBC06-C1DC-4A4A-B632-2828E8BBFF6D}" destId="{7457F9CC-5762-402F-8405-375C34D7D688}" srcOrd="1" destOrd="0" parTransId="{9F33D9BD-E037-4256-8628-C6F0C1C64CA0}" sibTransId="{F2CF9B0E-7BC8-441E-83C3-C745D4572A5B}"/>
    <dgm:cxn modelId="{A31BCFE9-1139-4E0E-9E07-5C8D14310BF5}" type="presOf" srcId="{EF3A8AE1-AD81-4177-8210-3F9493C0C5DE}" destId="{55F79524-E643-4609-B0F4-E2AB7ED43A7C}" srcOrd="0" destOrd="0" presId="urn:microsoft.com/office/officeart/2005/8/layout/cycle2"/>
    <dgm:cxn modelId="{0D0FCEE7-953B-47B4-9E85-6D974E059541}" type="presParOf" srcId="{D46B8A36-8991-4619-A1AC-4A69261DA21E}" destId="{6B83CCE7-56B4-4559-BC83-FF3F63F009B8}" srcOrd="0" destOrd="0" presId="urn:microsoft.com/office/officeart/2005/8/layout/cycle2"/>
    <dgm:cxn modelId="{49A825F1-DF8A-45F4-A1B1-7984C1D02962}" type="presParOf" srcId="{D46B8A36-8991-4619-A1AC-4A69261DA21E}" destId="{55F79524-E643-4609-B0F4-E2AB7ED43A7C}" srcOrd="1" destOrd="0" presId="urn:microsoft.com/office/officeart/2005/8/layout/cycle2"/>
    <dgm:cxn modelId="{1B16D220-3D7E-475B-87B6-E68B4A9441EC}" type="presParOf" srcId="{55F79524-E643-4609-B0F4-E2AB7ED43A7C}" destId="{09836B06-44CF-4D53-9731-4B058F161785}" srcOrd="0" destOrd="0" presId="urn:microsoft.com/office/officeart/2005/8/layout/cycle2"/>
    <dgm:cxn modelId="{3B06B6DF-B146-4F26-95C2-75AC932428D9}" type="presParOf" srcId="{D46B8A36-8991-4619-A1AC-4A69261DA21E}" destId="{408E559D-3CBE-4A00-867F-41F07C2325A4}" srcOrd="2" destOrd="0" presId="urn:microsoft.com/office/officeart/2005/8/layout/cycle2"/>
    <dgm:cxn modelId="{B6B7D208-D705-4DE4-8431-F560B3B81A6E}" type="presParOf" srcId="{D46B8A36-8991-4619-A1AC-4A69261DA21E}" destId="{31043D5B-C7B2-4F44-BBD7-FCBE7AFC24CC}" srcOrd="3" destOrd="0" presId="urn:microsoft.com/office/officeart/2005/8/layout/cycle2"/>
    <dgm:cxn modelId="{4E8362C1-D299-466F-AE98-A5C61AA41B5E}" type="presParOf" srcId="{31043D5B-C7B2-4F44-BBD7-FCBE7AFC24CC}" destId="{F2E3F728-8579-428A-8AC3-D0F740A3B0D5}" srcOrd="0" destOrd="0" presId="urn:microsoft.com/office/officeart/2005/8/layout/cycle2"/>
    <dgm:cxn modelId="{BADA382B-6AAB-4904-8F10-6D5A7966312F}" type="presParOf" srcId="{D46B8A36-8991-4619-A1AC-4A69261DA21E}" destId="{0459501B-3F65-4C0E-8264-8FF04509D791}" srcOrd="4" destOrd="0" presId="urn:microsoft.com/office/officeart/2005/8/layout/cycle2"/>
    <dgm:cxn modelId="{5F851B70-59D8-4CE6-A856-B82B27F9ED70}" type="presParOf" srcId="{D46B8A36-8991-4619-A1AC-4A69261DA21E}" destId="{EEB5F3C7-0FC4-423B-AF81-D0219B48E010}" srcOrd="5" destOrd="0" presId="urn:microsoft.com/office/officeart/2005/8/layout/cycle2"/>
    <dgm:cxn modelId="{AF2F279D-B49F-4443-A144-2912B260102D}" type="presParOf" srcId="{EEB5F3C7-0FC4-423B-AF81-D0219B48E010}" destId="{56A69E5E-C032-45E4-9F76-2207657383DA}" srcOrd="0" destOrd="0" presId="urn:microsoft.com/office/officeart/2005/8/layout/cycle2"/>
    <dgm:cxn modelId="{9D68D137-37F8-4DBD-8468-EEBFC135461C}" type="presParOf" srcId="{D46B8A36-8991-4619-A1AC-4A69261DA21E}" destId="{8EA900D5-5BCB-4B34-84D8-080F570ED35C}" srcOrd="6" destOrd="0" presId="urn:microsoft.com/office/officeart/2005/8/layout/cycle2"/>
    <dgm:cxn modelId="{D59A2341-D4D8-487B-9272-70AC134A731B}" type="presParOf" srcId="{D46B8A36-8991-4619-A1AC-4A69261DA21E}" destId="{6CEDFCF1-3BF9-472D-842A-AC104F685886}" srcOrd="7" destOrd="0" presId="urn:microsoft.com/office/officeart/2005/8/layout/cycle2"/>
    <dgm:cxn modelId="{2A902DB8-90B4-4F2D-8DBE-463655A18DE7}" type="presParOf" srcId="{6CEDFCF1-3BF9-472D-842A-AC104F685886}" destId="{10823A96-10CC-48FB-8B3F-73F0930B29E3}" srcOrd="0" destOrd="0" presId="urn:microsoft.com/office/officeart/2005/8/layout/cycle2"/>
    <dgm:cxn modelId="{C96E48D6-B778-4B0E-B4B0-A493FFC25865}" type="presParOf" srcId="{D46B8A36-8991-4619-A1AC-4A69261DA21E}" destId="{CC22EF8D-564E-49B9-B885-965989BD640F}" srcOrd="8" destOrd="0" presId="urn:microsoft.com/office/officeart/2005/8/layout/cycle2"/>
    <dgm:cxn modelId="{C9E424D3-64B6-4E56-98CD-DB10FBC48F07}" type="presParOf" srcId="{D46B8A36-8991-4619-A1AC-4A69261DA21E}" destId="{77796568-ED47-46B7-8685-47440BA1BB14}" srcOrd="9" destOrd="0" presId="urn:microsoft.com/office/officeart/2005/8/layout/cycle2"/>
    <dgm:cxn modelId="{65519BE8-8383-4570-979F-6BFCDBFBDB13}" type="presParOf" srcId="{77796568-ED47-46B7-8685-47440BA1BB14}" destId="{A9B9C90A-459B-4333-BE52-F0266EED522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6F0FBC06-C1DC-4A4A-B632-2828E8BBFF6D}" type="doc">
      <dgm:prSet loTypeId="urn:microsoft.com/office/officeart/2005/8/layout/cycle2" loCatId="cycle" qsTypeId="urn:microsoft.com/office/officeart/2005/8/quickstyle/simple1" qsCatId="simple" csTypeId="urn:microsoft.com/office/officeart/2005/8/colors/accent4_2" csCatId="accent4" phldr="1"/>
      <dgm:spPr/>
      <dgm:t>
        <a:bodyPr/>
        <a:lstStyle/>
        <a:p>
          <a:endParaRPr lang="en-US"/>
        </a:p>
      </dgm:t>
    </dgm:pt>
    <dgm:pt modelId="{CB91144C-82F8-4F41-B36E-56CB7E6F2315}">
      <dgm:prSet phldrT="[Text]"/>
      <dgm:spPr>
        <a:solidFill>
          <a:srgbClr val="F2C812"/>
        </a:solidFill>
      </dgm:spPr>
      <dgm:t>
        <a:bodyPr/>
        <a:lstStyle/>
        <a:p>
          <a:r>
            <a:rPr lang="en-US" b="0" dirty="0">
              <a:solidFill>
                <a:schemeClr val="bg1"/>
              </a:solidFill>
            </a:rPr>
            <a:t>1</a:t>
          </a:r>
        </a:p>
      </dgm:t>
    </dgm:pt>
    <dgm:pt modelId="{09431B6E-D72E-4719-8286-5C1412DE8CD9}" type="parTrans" cxnId="{FAD1EBBB-AE4E-4629-B026-44027D7616A3}">
      <dgm:prSet/>
      <dgm:spPr/>
      <dgm:t>
        <a:bodyPr/>
        <a:lstStyle/>
        <a:p>
          <a:endParaRPr lang="en-US"/>
        </a:p>
      </dgm:t>
    </dgm:pt>
    <dgm:pt modelId="{EF3A8AE1-AD81-4177-8210-3F9493C0C5DE}" type="sibTrans" cxnId="{FAD1EBBB-AE4E-4629-B026-44027D7616A3}">
      <dgm:prSet/>
      <dgm:spPr/>
      <dgm:t>
        <a:bodyPr/>
        <a:lstStyle/>
        <a:p>
          <a:endParaRPr lang="en-US"/>
        </a:p>
      </dgm:t>
    </dgm:pt>
    <dgm:pt modelId="{7457F9CC-5762-402F-8405-375C34D7D688}">
      <dgm:prSet phldrT="[Text]"/>
      <dgm:spPr>
        <a:solidFill>
          <a:srgbClr val="F2C812"/>
        </a:solidFill>
      </dgm:spPr>
      <dgm:t>
        <a:bodyPr/>
        <a:lstStyle/>
        <a:p>
          <a:r>
            <a:rPr lang="en-US" dirty="0"/>
            <a:t>2</a:t>
          </a:r>
        </a:p>
      </dgm:t>
    </dgm:pt>
    <dgm:pt modelId="{9F33D9BD-E037-4256-8628-C6F0C1C64CA0}" type="parTrans" cxnId="{CDE9A4DC-F4DF-45E9-8781-E3068D54EBFD}">
      <dgm:prSet/>
      <dgm:spPr/>
      <dgm:t>
        <a:bodyPr/>
        <a:lstStyle/>
        <a:p>
          <a:endParaRPr lang="en-US"/>
        </a:p>
      </dgm:t>
    </dgm:pt>
    <dgm:pt modelId="{F2CF9B0E-7BC8-441E-83C3-C745D4572A5B}" type="sibTrans" cxnId="{CDE9A4DC-F4DF-45E9-8781-E3068D54EBFD}">
      <dgm:prSet/>
      <dgm:spPr/>
      <dgm:t>
        <a:bodyPr/>
        <a:lstStyle/>
        <a:p>
          <a:endParaRPr lang="en-US"/>
        </a:p>
      </dgm:t>
    </dgm:pt>
    <dgm:pt modelId="{091C81C8-85EF-41B5-972E-91F115A7D758}">
      <dgm:prSet phldrT="[Text]"/>
      <dgm:spPr>
        <a:solidFill>
          <a:srgbClr val="F2C812"/>
        </a:solidFill>
      </dgm:spPr>
      <dgm:t>
        <a:bodyPr/>
        <a:lstStyle/>
        <a:p>
          <a:r>
            <a:rPr lang="en-US" dirty="0"/>
            <a:t>3</a:t>
          </a:r>
        </a:p>
      </dgm:t>
    </dgm:pt>
    <dgm:pt modelId="{22B65E7D-174C-4578-94EF-FB587E73CDC0}" type="parTrans" cxnId="{6748C88F-8138-437D-9B0B-B1F8D206E25F}">
      <dgm:prSet/>
      <dgm:spPr/>
      <dgm:t>
        <a:bodyPr/>
        <a:lstStyle/>
        <a:p>
          <a:endParaRPr lang="en-US"/>
        </a:p>
      </dgm:t>
    </dgm:pt>
    <dgm:pt modelId="{24105C2D-B30D-47B6-870F-64A4F3682F2D}" type="sibTrans" cxnId="{6748C88F-8138-437D-9B0B-B1F8D206E25F}">
      <dgm:prSet/>
      <dgm:spPr/>
      <dgm:t>
        <a:bodyPr/>
        <a:lstStyle/>
        <a:p>
          <a:endParaRPr lang="en-US"/>
        </a:p>
      </dgm:t>
    </dgm:pt>
    <dgm:pt modelId="{CE4E8B3C-BC40-49D9-A809-BE16A33ACD1B}">
      <dgm:prSet phldrT="[Text]"/>
      <dgm:spPr>
        <a:solidFill>
          <a:srgbClr val="F2C812"/>
        </a:solidFill>
      </dgm:spPr>
      <dgm:t>
        <a:bodyPr/>
        <a:lstStyle/>
        <a:p>
          <a:r>
            <a:rPr lang="en-US" dirty="0"/>
            <a:t>4</a:t>
          </a:r>
        </a:p>
      </dgm:t>
    </dgm:pt>
    <dgm:pt modelId="{82651644-4EFC-4464-8E36-BF17B9B042B3}" type="parTrans" cxnId="{56230F31-0360-4127-A37F-094EB1EEFD4E}">
      <dgm:prSet/>
      <dgm:spPr/>
      <dgm:t>
        <a:bodyPr/>
        <a:lstStyle/>
        <a:p>
          <a:endParaRPr lang="en-US"/>
        </a:p>
      </dgm:t>
    </dgm:pt>
    <dgm:pt modelId="{08CDF38D-36AE-4D9D-96B0-FF52DD86FFD8}" type="sibTrans" cxnId="{56230F31-0360-4127-A37F-094EB1EEFD4E}">
      <dgm:prSet/>
      <dgm:spPr/>
      <dgm:t>
        <a:bodyPr/>
        <a:lstStyle/>
        <a:p>
          <a:endParaRPr lang="en-US"/>
        </a:p>
      </dgm:t>
    </dgm:pt>
    <dgm:pt modelId="{E8280C1B-FB62-48EA-AA03-E09435756E68}">
      <dgm:prSet phldrT="[Text]"/>
      <dgm:spPr>
        <a:solidFill>
          <a:srgbClr val="F2C812"/>
        </a:solidFill>
      </dgm:spPr>
      <dgm:t>
        <a:bodyPr/>
        <a:lstStyle/>
        <a:p>
          <a:r>
            <a:rPr lang="en-US" b="1" dirty="0">
              <a:solidFill>
                <a:schemeClr val="tx1"/>
              </a:solidFill>
            </a:rPr>
            <a:t>5</a:t>
          </a:r>
        </a:p>
      </dgm:t>
    </dgm:pt>
    <dgm:pt modelId="{0CFEC022-9903-4070-923B-D777556B3D76}" type="parTrans" cxnId="{38842446-752F-45B1-8D6C-F09BDB422A0E}">
      <dgm:prSet/>
      <dgm:spPr/>
      <dgm:t>
        <a:bodyPr/>
        <a:lstStyle/>
        <a:p>
          <a:endParaRPr lang="en-US"/>
        </a:p>
      </dgm:t>
    </dgm:pt>
    <dgm:pt modelId="{8BCC5BFB-2B4F-4062-8DA2-140A7FC44CB6}" type="sibTrans" cxnId="{38842446-752F-45B1-8D6C-F09BDB422A0E}">
      <dgm:prSet/>
      <dgm:spPr/>
      <dgm:t>
        <a:bodyPr/>
        <a:lstStyle/>
        <a:p>
          <a:endParaRPr lang="en-US"/>
        </a:p>
      </dgm:t>
    </dgm:pt>
    <dgm:pt modelId="{D46B8A36-8991-4619-A1AC-4A69261DA21E}" type="pres">
      <dgm:prSet presAssocID="{6F0FBC06-C1DC-4A4A-B632-2828E8BBFF6D}" presName="cycle" presStyleCnt="0">
        <dgm:presLayoutVars>
          <dgm:dir/>
          <dgm:resizeHandles val="exact"/>
        </dgm:presLayoutVars>
      </dgm:prSet>
      <dgm:spPr/>
    </dgm:pt>
    <dgm:pt modelId="{6B83CCE7-56B4-4559-BC83-FF3F63F009B8}" type="pres">
      <dgm:prSet presAssocID="{CB91144C-82F8-4F41-B36E-56CB7E6F2315}" presName="node" presStyleLbl="node1" presStyleIdx="0" presStyleCnt="5">
        <dgm:presLayoutVars>
          <dgm:bulletEnabled val="1"/>
        </dgm:presLayoutVars>
      </dgm:prSet>
      <dgm:spPr/>
    </dgm:pt>
    <dgm:pt modelId="{55F79524-E643-4609-B0F4-E2AB7ED43A7C}" type="pres">
      <dgm:prSet presAssocID="{EF3A8AE1-AD81-4177-8210-3F9493C0C5DE}" presName="sibTrans" presStyleLbl="sibTrans2D1" presStyleIdx="0" presStyleCnt="5"/>
      <dgm:spPr/>
    </dgm:pt>
    <dgm:pt modelId="{09836B06-44CF-4D53-9731-4B058F161785}" type="pres">
      <dgm:prSet presAssocID="{EF3A8AE1-AD81-4177-8210-3F9493C0C5DE}" presName="connectorText" presStyleLbl="sibTrans2D1" presStyleIdx="0" presStyleCnt="5"/>
      <dgm:spPr/>
    </dgm:pt>
    <dgm:pt modelId="{408E559D-3CBE-4A00-867F-41F07C2325A4}" type="pres">
      <dgm:prSet presAssocID="{7457F9CC-5762-402F-8405-375C34D7D688}" presName="node" presStyleLbl="node1" presStyleIdx="1" presStyleCnt="5">
        <dgm:presLayoutVars>
          <dgm:bulletEnabled val="1"/>
        </dgm:presLayoutVars>
      </dgm:prSet>
      <dgm:spPr/>
    </dgm:pt>
    <dgm:pt modelId="{31043D5B-C7B2-4F44-BBD7-FCBE7AFC24CC}" type="pres">
      <dgm:prSet presAssocID="{F2CF9B0E-7BC8-441E-83C3-C745D4572A5B}" presName="sibTrans" presStyleLbl="sibTrans2D1" presStyleIdx="1" presStyleCnt="5"/>
      <dgm:spPr/>
    </dgm:pt>
    <dgm:pt modelId="{F2E3F728-8579-428A-8AC3-D0F740A3B0D5}" type="pres">
      <dgm:prSet presAssocID="{F2CF9B0E-7BC8-441E-83C3-C745D4572A5B}" presName="connectorText" presStyleLbl="sibTrans2D1" presStyleIdx="1" presStyleCnt="5"/>
      <dgm:spPr/>
    </dgm:pt>
    <dgm:pt modelId="{0459501B-3F65-4C0E-8264-8FF04509D791}" type="pres">
      <dgm:prSet presAssocID="{091C81C8-85EF-41B5-972E-91F115A7D758}" presName="node" presStyleLbl="node1" presStyleIdx="2" presStyleCnt="5">
        <dgm:presLayoutVars>
          <dgm:bulletEnabled val="1"/>
        </dgm:presLayoutVars>
      </dgm:prSet>
      <dgm:spPr/>
    </dgm:pt>
    <dgm:pt modelId="{EEB5F3C7-0FC4-423B-AF81-D0219B48E010}" type="pres">
      <dgm:prSet presAssocID="{24105C2D-B30D-47B6-870F-64A4F3682F2D}" presName="sibTrans" presStyleLbl="sibTrans2D1" presStyleIdx="2" presStyleCnt="5"/>
      <dgm:spPr/>
    </dgm:pt>
    <dgm:pt modelId="{56A69E5E-C032-45E4-9F76-2207657383DA}" type="pres">
      <dgm:prSet presAssocID="{24105C2D-B30D-47B6-870F-64A4F3682F2D}" presName="connectorText" presStyleLbl="sibTrans2D1" presStyleIdx="2" presStyleCnt="5"/>
      <dgm:spPr/>
    </dgm:pt>
    <dgm:pt modelId="{8EA900D5-5BCB-4B34-84D8-080F570ED35C}" type="pres">
      <dgm:prSet presAssocID="{CE4E8B3C-BC40-49D9-A809-BE16A33ACD1B}" presName="node" presStyleLbl="node1" presStyleIdx="3" presStyleCnt="5">
        <dgm:presLayoutVars>
          <dgm:bulletEnabled val="1"/>
        </dgm:presLayoutVars>
      </dgm:prSet>
      <dgm:spPr/>
    </dgm:pt>
    <dgm:pt modelId="{6CEDFCF1-3BF9-472D-842A-AC104F685886}" type="pres">
      <dgm:prSet presAssocID="{08CDF38D-36AE-4D9D-96B0-FF52DD86FFD8}" presName="sibTrans" presStyleLbl="sibTrans2D1" presStyleIdx="3" presStyleCnt="5"/>
      <dgm:spPr/>
    </dgm:pt>
    <dgm:pt modelId="{10823A96-10CC-48FB-8B3F-73F0930B29E3}" type="pres">
      <dgm:prSet presAssocID="{08CDF38D-36AE-4D9D-96B0-FF52DD86FFD8}" presName="connectorText" presStyleLbl="sibTrans2D1" presStyleIdx="3" presStyleCnt="5"/>
      <dgm:spPr/>
    </dgm:pt>
    <dgm:pt modelId="{CC22EF8D-564E-49B9-B885-965989BD640F}" type="pres">
      <dgm:prSet presAssocID="{E8280C1B-FB62-48EA-AA03-E09435756E68}" presName="node" presStyleLbl="node1" presStyleIdx="4" presStyleCnt="5">
        <dgm:presLayoutVars>
          <dgm:bulletEnabled val="1"/>
        </dgm:presLayoutVars>
      </dgm:prSet>
      <dgm:spPr/>
    </dgm:pt>
    <dgm:pt modelId="{77796568-ED47-46B7-8685-47440BA1BB14}" type="pres">
      <dgm:prSet presAssocID="{8BCC5BFB-2B4F-4062-8DA2-140A7FC44CB6}" presName="sibTrans" presStyleLbl="sibTrans2D1" presStyleIdx="4" presStyleCnt="5"/>
      <dgm:spPr/>
    </dgm:pt>
    <dgm:pt modelId="{A9B9C90A-459B-4333-BE52-F0266EED5226}" type="pres">
      <dgm:prSet presAssocID="{8BCC5BFB-2B4F-4062-8DA2-140A7FC44CB6}" presName="connectorText" presStyleLbl="sibTrans2D1" presStyleIdx="4" presStyleCnt="5"/>
      <dgm:spPr/>
    </dgm:pt>
  </dgm:ptLst>
  <dgm:cxnLst>
    <dgm:cxn modelId="{8FB17001-36C3-4F13-9A93-0F67665FED6F}" type="presOf" srcId="{7457F9CC-5762-402F-8405-375C34D7D688}" destId="{408E559D-3CBE-4A00-867F-41F07C2325A4}" srcOrd="0" destOrd="0" presId="urn:microsoft.com/office/officeart/2005/8/layout/cycle2"/>
    <dgm:cxn modelId="{F158B706-C787-4F45-B388-96A3601469E4}" type="presOf" srcId="{CB91144C-82F8-4F41-B36E-56CB7E6F2315}" destId="{6B83CCE7-56B4-4559-BC83-FF3F63F009B8}" srcOrd="0" destOrd="0" presId="urn:microsoft.com/office/officeart/2005/8/layout/cycle2"/>
    <dgm:cxn modelId="{4CD7D509-8C73-4FC3-8B84-817A7A2702F1}" type="presOf" srcId="{8BCC5BFB-2B4F-4062-8DA2-140A7FC44CB6}" destId="{A9B9C90A-459B-4333-BE52-F0266EED5226}" srcOrd="1" destOrd="0" presId="urn:microsoft.com/office/officeart/2005/8/layout/cycle2"/>
    <dgm:cxn modelId="{6A705E1A-5B9B-4DCA-ADF8-98083BB8BA96}" type="presOf" srcId="{08CDF38D-36AE-4D9D-96B0-FF52DD86FFD8}" destId="{10823A96-10CC-48FB-8B3F-73F0930B29E3}" srcOrd="1" destOrd="0" presId="urn:microsoft.com/office/officeart/2005/8/layout/cycle2"/>
    <dgm:cxn modelId="{2DB0C922-3B68-4D7C-A974-DABDC00D9A3B}" type="presOf" srcId="{8BCC5BFB-2B4F-4062-8DA2-140A7FC44CB6}" destId="{77796568-ED47-46B7-8685-47440BA1BB14}" srcOrd="0" destOrd="0" presId="urn:microsoft.com/office/officeart/2005/8/layout/cycle2"/>
    <dgm:cxn modelId="{56230F31-0360-4127-A37F-094EB1EEFD4E}" srcId="{6F0FBC06-C1DC-4A4A-B632-2828E8BBFF6D}" destId="{CE4E8B3C-BC40-49D9-A809-BE16A33ACD1B}" srcOrd="3" destOrd="0" parTransId="{82651644-4EFC-4464-8E36-BF17B9B042B3}" sibTransId="{08CDF38D-36AE-4D9D-96B0-FF52DD86FFD8}"/>
    <dgm:cxn modelId="{F3E66A37-AFD3-4C28-BA02-8393F399D509}" type="presOf" srcId="{CE4E8B3C-BC40-49D9-A809-BE16A33ACD1B}" destId="{8EA900D5-5BCB-4B34-84D8-080F570ED35C}" srcOrd="0" destOrd="0" presId="urn:microsoft.com/office/officeart/2005/8/layout/cycle2"/>
    <dgm:cxn modelId="{EE275E45-06B0-4717-A8E4-6ACE10F26096}" type="presOf" srcId="{08CDF38D-36AE-4D9D-96B0-FF52DD86FFD8}" destId="{6CEDFCF1-3BF9-472D-842A-AC104F685886}" srcOrd="0" destOrd="0" presId="urn:microsoft.com/office/officeart/2005/8/layout/cycle2"/>
    <dgm:cxn modelId="{38842446-752F-45B1-8D6C-F09BDB422A0E}" srcId="{6F0FBC06-C1DC-4A4A-B632-2828E8BBFF6D}" destId="{E8280C1B-FB62-48EA-AA03-E09435756E68}" srcOrd="4" destOrd="0" parTransId="{0CFEC022-9903-4070-923B-D777556B3D76}" sibTransId="{8BCC5BFB-2B4F-4062-8DA2-140A7FC44CB6}"/>
    <dgm:cxn modelId="{5158244D-A94A-40C2-97D6-0C7D02B0E599}" type="presOf" srcId="{E8280C1B-FB62-48EA-AA03-E09435756E68}" destId="{CC22EF8D-564E-49B9-B885-965989BD640F}" srcOrd="0" destOrd="0" presId="urn:microsoft.com/office/officeart/2005/8/layout/cycle2"/>
    <dgm:cxn modelId="{BCFF7F51-9031-4689-A420-178653292DB5}" type="presOf" srcId="{24105C2D-B30D-47B6-870F-64A4F3682F2D}" destId="{56A69E5E-C032-45E4-9F76-2207657383DA}" srcOrd="1" destOrd="0" presId="urn:microsoft.com/office/officeart/2005/8/layout/cycle2"/>
    <dgm:cxn modelId="{3CF0BE71-C79E-4EF1-9299-937940BAE8D3}" type="presOf" srcId="{091C81C8-85EF-41B5-972E-91F115A7D758}" destId="{0459501B-3F65-4C0E-8264-8FF04509D791}" srcOrd="0" destOrd="0" presId="urn:microsoft.com/office/officeart/2005/8/layout/cycle2"/>
    <dgm:cxn modelId="{044B8377-1CC9-4294-90B7-FFFE27B13CC8}" type="presOf" srcId="{24105C2D-B30D-47B6-870F-64A4F3682F2D}" destId="{EEB5F3C7-0FC4-423B-AF81-D0219B48E010}" srcOrd="0" destOrd="0" presId="urn:microsoft.com/office/officeart/2005/8/layout/cycle2"/>
    <dgm:cxn modelId="{B7DC9E77-1CDF-4AB3-8265-DD12CF578258}" type="presOf" srcId="{F2CF9B0E-7BC8-441E-83C3-C745D4572A5B}" destId="{31043D5B-C7B2-4F44-BBD7-FCBE7AFC24CC}" srcOrd="0" destOrd="0" presId="urn:microsoft.com/office/officeart/2005/8/layout/cycle2"/>
    <dgm:cxn modelId="{6748C88F-8138-437D-9B0B-B1F8D206E25F}" srcId="{6F0FBC06-C1DC-4A4A-B632-2828E8BBFF6D}" destId="{091C81C8-85EF-41B5-972E-91F115A7D758}" srcOrd="2" destOrd="0" parTransId="{22B65E7D-174C-4578-94EF-FB587E73CDC0}" sibTransId="{24105C2D-B30D-47B6-870F-64A4F3682F2D}"/>
    <dgm:cxn modelId="{FAD1EBBB-AE4E-4629-B026-44027D7616A3}" srcId="{6F0FBC06-C1DC-4A4A-B632-2828E8BBFF6D}" destId="{CB91144C-82F8-4F41-B36E-56CB7E6F2315}" srcOrd="0" destOrd="0" parTransId="{09431B6E-D72E-4719-8286-5C1412DE8CD9}" sibTransId="{EF3A8AE1-AD81-4177-8210-3F9493C0C5DE}"/>
    <dgm:cxn modelId="{3CF0F3C1-35CD-4D75-82E6-5FE5C7F5A329}" type="presOf" srcId="{F2CF9B0E-7BC8-441E-83C3-C745D4572A5B}" destId="{F2E3F728-8579-428A-8AC3-D0F740A3B0D5}" srcOrd="1" destOrd="0" presId="urn:microsoft.com/office/officeart/2005/8/layout/cycle2"/>
    <dgm:cxn modelId="{260FC0CC-1B94-41E5-B7FB-2CA3A326D771}" type="presOf" srcId="{6F0FBC06-C1DC-4A4A-B632-2828E8BBFF6D}" destId="{D46B8A36-8991-4619-A1AC-4A69261DA21E}" srcOrd="0" destOrd="0" presId="urn:microsoft.com/office/officeart/2005/8/layout/cycle2"/>
    <dgm:cxn modelId="{D12432D9-9F96-4157-A092-DA3E06AE9A69}" type="presOf" srcId="{EF3A8AE1-AD81-4177-8210-3F9493C0C5DE}" destId="{09836B06-44CF-4D53-9731-4B058F161785}" srcOrd="1" destOrd="0" presId="urn:microsoft.com/office/officeart/2005/8/layout/cycle2"/>
    <dgm:cxn modelId="{CDE9A4DC-F4DF-45E9-8781-E3068D54EBFD}" srcId="{6F0FBC06-C1DC-4A4A-B632-2828E8BBFF6D}" destId="{7457F9CC-5762-402F-8405-375C34D7D688}" srcOrd="1" destOrd="0" parTransId="{9F33D9BD-E037-4256-8628-C6F0C1C64CA0}" sibTransId="{F2CF9B0E-7BC8-441E-83C3-C745D4572A5B}"/>
    <dgm:cxn modelId="{A31BCFE9-1139-4E0E-9E07-5C8D14310BF5}" type="presOf" srcId="{EF3A8AE1-AD81-4177-8210-3F9493C0C5DE}" destId="{55F79524-E643-4609-B0F4-E2AB7ED43A7C}" srcOrd="0" destOrd="0" presId="urn:microsoft.com/office/officeart/2005/8/layout/cycle2"/>
    <dgm:cxn modelId="{0D0FCEE7-953B-47B4-9E85-6D974E059541}" type="presParOf" srcId="{D46B8A36-8991-4619-A1AC-4A69261DA21E}" destId="{6B83CCE7-56B4-4559-BC83-FF3F63F009B8}" srcOrd="0" destOrd="0" presId="urn:microsoft.com/office/officeart/2005/8/layout/cycle2"/>
    <dgm:cxn modelId="{49A825F1-DF8A-45F4-A1B1-7984C1D02962}" type="presParOf" srcId="{D46B8A36-8991-4619-A1AC-4A69261DA21E}" destId="{55F79524-E643-4609-B0F4-E2AB7ED43A7C}" srcOrd="1" destOrd="0" presId="urn:microsoft.com/office/officeart/2005/8/layout/cycle2"/>
    <dgm:cxn modelId="{1B16D220-3D7E-475B-87B6-E68B4A9441EC}" type="presParOf" srcId="{55F79524-E643-4609-B0F4-E2AB7ED43A7C}" destId="{09836B06-44CF-4D53-9731-4B058F161785}" srcOrd="0" destOrd="0" presId="urn:microsoft.com/office/officeart/2005/8/layout/cycle2"/>
    <dgm:cxn modelId="{3B06B6DF-B146-4F26-95C2-75AC932428D9}" type="presParOf" srcId="{D46B8A36-8991-4619-A1AC-4A69261DA21E}" destId="{408E559D-3CBE-4A00-867F-41F07C2325A4}" srcOrd="2" destOrd="0" presId="urn:microsoft.com/office/officeart/2005/8/layout/cycle2"/>
    <dgm:cxn modelId="{B6B7D208-D705-4DE4-8431-F560B3B81A6E}" type="presParOf" srcId="{D46B8A36-8991-4619-A1AC-4A69261DA21E}" destId="{31043D5B-C7B2-4F44-BBD7-FCBE7AFC24CC}" srcOrd="3" destOrd="0" presId="urn:microsoft.com/office/officeart/2005/8/layout/cycle2"/>
    <dgm:cxn modelId="{4E8362C1-D299-466F-AE98-A5C61AA41B5E}" type="presParOf" srcId="{31043D5B-C7B2-4F44-BBD7-FCBE7AFC24CC}" destId="{F2E3F728-8579-428A-8AC3-D0F740A3B0D5}" srcOrd="0" destOrd="0" presId="urn:microsoft.com/office/officeart/2005/8/layout/cycle2"/>
    <dgm:cxn modelId="{BADA382B-6AAB-4904-8F10-6D5A7966312F}" type="presParOf" srcId="{D46B8A36-8991-4619-A1AC-4A69261DA21E}" destId="{0459501B-3F65-4C0E-8264-8FF04509D791}" srcOrd="4" destOrd="0" presId="urn:microsoft.com/office/officeart/2005/8/layout/cycle2"/>
    <dgm:cxn modelId="{5F851B70-59D8-4CE6-A856-B82B27F9ED70}" type="presParOf" srcId="{D46B8A36-8991-4619-A1AC-4A69261DA21E}" destId="{EEB5F3C7-0FC4-423B-AF81-D0219B48E010}" srcOrd="5" destOrd="0" presId="urn:microsoft.com/office/officeart/2005/8/layout/cycle2"/>
    <dgm:cxn modelId="{AF2F279D-B49F-4443-A144-2912B260102D}" type="presParOf" srcId="{EEB5F3C7-0FC4-423B-AF81-D0219B48E010}" destId="{56A69E5E-C032-45E4-9F76-2207657383DA}" srcOrd="0" destOrd="0" presId="urn:microsoft.com/office/officeart/2005/8/layout/cycle2"/>
    <dgm:cxn modelId="{9D68D137-37F8-4DBD-8468-EEBFC135461C}" type="presParOf" srcId="{D46B8A36-8991-4619-A1AC-4A69261DA21E}" destId="{8EA900D5-5BCB-4B34-84D8-080F570ED35C}" srcOrd="6" destOrd="0" presId="urn:microsoft.com/office/officeart/2005/8/layout/cycle2"/>
    <dgm:cxn modelId="{D59A2341-D4D8-487B-9272-70AC134A731B}" type="presParOf" srcId="{D46B8A36-8991-4619-A1AC-4A69261DA21E}" destId="{6CEDFCF1-3BF9-472D-842A-AC104F685886}" srcOrd="7" destOrd="0" presId="urn:microsoft.com/office/officeart/2005/8/layout/cycle2"/>
    <dgm:cxn modelId="{2A902DB8-90B4-4F2D-8DBE-463655A18DE7}" type="presParOf" srcId="{6CEDFCF1-3BF9-472D-842A-AC104F685886}" destId="{10823A96-10CC-48FB-8B3F-73F0930B29E3}" srcOrd="0" destOrd="0" presId="urn:microsoft.com/office/officeart/2005/8/layout/cycle2"/>
    <dgm:cxn modelId="{C96E48D6-B778-4B0E-B4B0-A493FFC25865}" type="presParOf" srcId="{D46B8A36-8991-4619-A1AC-4A69261DA21E}" destId="{CC22EF8D-564E-49B9-B885-965989BD640F}" srcOrd="8" destOrd="0" presId="urn:microsoft.com/office/officeart/2005/8/layout/cycle2"/>
    <dgm:cxn modelId="{C9E424D3-64B6-4E56-98CD-DB10FBC48F07}" type="presParOf" srcId="{D46B8A36-8991-4619-A1AC-4A69261DA21E}" destId="{77796568-ED47-46B7-8685-47440BA1BB14}" srcOrd="9" destOrd="0" presId="urn:microsoft.com/office/officeart/2005/8/layout/cycle2"/>
    <dgm:cxn modelId="{65519BE8-8383-4570-979F-6BFCDBFBDB13}" type="presParOf" srcId="{77796568-ED47-46B7-8685-47440BA1BB14}" destId="{A9B9C90A-459B-4333-BE52-F0266EED522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7450DCE-8EEC-4597-928C-7582CDC19BD6}" type="doc">
      <dgm:prSet loTypeId="urn:microsoft.com/office/officeart/2005/8/layout/pyramid3" loCatId="pyramid" qsTypeId="urn:microsoft.com/office/officeart/2005/8/quickstyle/simple1" qsCatId="simple" csTypeId="urn:microsoft.com/office/officeart/2005/8/colors/accent1_2" csCatId="accent1" phldr="1"/>
      <dgm:spPr/>
    </dgm:pt>
    <dgm:pt modelId="{04353920-79E1-431D-904D-E13B8547C596}">
      <dgm:prSet phldrT="[Text]"/>
      <dgm:spPr>
        <a:solidFill>
          <a:srgbClr val="F2C812"/>
        </a:solidFill>
      </dgm:spPr>
      <dgm:t>
        <a:bodyPr/>
        <a:lstStyle/>
        <a:p>
          <a:r>
            <a:rPr lang="en-US" dirty="0">
              <a:latin typeface="Segoe UI" panose="020B0502040204020203" pitchFamily="34" charset="0"/>
              <a:cs typeface="Segoe UI" panose="020B0502040204020203" pitchFamily="34" charset="0"/>
            </a:rPr>
            <a:t>Iconic memory </a:t>
          </a:r>
        </a:p>
      </dgm:t>
    </dgm:pt>
    <dgm:pt modelId="{F32F799F-60E6-4A5D-8CE6-13137F8EE340}" type="parTrans" cxnId="{655DA97C-E89E-4400-81E2-3EEF647EA2BE}">
      <dgm:prSet/>
      <dgm:spPr/>
      <dgm:t>
        <a:bodyPr/>
        <a:lstStyle/>
        <a:p>
          <a:endParaRPr lang="en-US"/>
        </a:p>
      </dgm:t>
    </dgm:pt>
    <dgm:pt modelId="{B719CD39-6D6B-496C-9644-06138AC938CC}" type="sibTrans" cxnId="{655DA97C-E89E-4400-81E2-3EEF647EA2BE}">
      <dgm:prSet/>
      <dgm:spPr/>
      <dgm:t>
        <a:bodyPr/>
        <a:lstStyle/>
        <a:p>
          <a:endParaRPr lang="en-US"/>
        </a:p>
      </dgm:t>
    </dgm:pt>
    <dgm:pt modelId="{36D5B057-9477-4182-833E-267EE6A681A7}">
      <dgm:prSet phldrT="[Text]" custT="1"/>
      <dgm:spPr/>
      <dgm:t>
        <a:bodyPr/>
        <a:lstStyle/>
        <a:p>
          <a:r>
            <a:rPr lang="en-US" sz="2800" dirty="0">
              <a:solidFill>
                <a:schemeClr val="bg1"/>
              </a:solidFill>
              <a:latin typeface="Segoe UI" panose="020B0502040204020203" pitchFamily="34" charset="0"/>
              <a:cs typeface="Segoe UI" panose="020B0502040204020203" pitchFamily="34" charset="0"/>
            </a:rPr>
            <a:t>Short Term memory </a:t>
          </a:r>
        </a:p>
      </dgm:t>
    </dgm:pt>
    <dgm:pt modelId="{7290BA36-D0CE-4F41-9475-605AB5124E82}" type="parTrans" cxnId="{A9F7CAB6-4EA5-4D53-92C6-38E9F75181CC}">
      <dgm:prSet/>
      <dgm:spPr/>
      <dgm:t>
        <a:bodyPr/>
        <a:lstStyle/>
        <a:p>
          <a:endParaRPr lang="en-US"/>
        </a:p>
      </dgm:t>
    </dgm:pt>
    <dgm:pt modelId="{43B2EC78-C62B-4829-A882-AEE4C9932231}" type="sibTrans" cxnId="{A9F7CAB6-4EA5-4D53-92C6-38E9F75181CC}">
      <dgm:prSet/>
      <dgm:spPr/>
      <dgm:t>
        <a:bodyPr/>
        <a:lstStyle/>
        <a:p>
          <a:endParaRPr lang="en-US"/>
        </a:p>
      </dgm:t>
    </dgm:pt>
    <dgm:pt modelId="{089E0FF1-6353-42CC-98C4-CB3028267441}">
      <dgm:prSet phldrT="[Text]" custT="1"/>
      <dgm:spPr/>
      <dgm:t>
        <a:bodyPr/>
        <a:lstStyle/>
        <a:p>
          <a:r>
            <a:rPr lang="en-US" sz="1600" dirty="0">
              <a:solidFill>
                <a:schemeClr val="bg1"/>
              </a:solidFill>
              <a:latin typeface="Segoe UI" panose="020B0502040204020203" pitchFamily="34" charset="0"/>
              <a:cs typeface="Segoe UI" panose="020B0502040204020203" pitchFamily="34" charset="0"/>
            </a:rPr>
            <a:t>Long Term</a:t>
          </a:r>
        </a:p>
        <a:p>
          <a:r>
            <a:rPr lang="en-US" sz="1600" dirty="0">
              <a:solidFill>
                <a:schemeClr val="bg1"/>
              </a:solidFill>
              <a:latin typeface="Segoe UI" panose="020B0502040204020203" pitchFamily="34" charset="0"/>
              <a:cs typeface="Segoe UI" panose="020B0502040204020203" pitchFamily="34" charset="0"/>
            </a:rPr>
            <a:t>Memory</a:t>
          </a:r>
        </a:p>
        <a:p>
          <a:r>
            <a:rPr lang="en-US" sz="1600" dirty="0">
              <a:solidFill>
                <a:schemeClr val="bg1"/>
              </a:solidFill>
            </a:rPr>
            <a:t> </a:t>
          </a:r>
        </a:p>
      </dgm:t>
    </dgm:pt>
    <dgm:pt modelId="{609A8FE5-C56C-422C-9C24-0F9FD5B72D47}" type="parTrans" cxnId="{DC9144A6-7D56-430F-84A2-138D8B8EA0AB}">
      <dgm:prSet/>
      <dgm:spPr/>
      <dgm:t>
        <a:bodyPr/>
        <a:lstStyle/>
        <a:p>
          <a:endParaRPr lang="en-US"/>
        </a:p>
      </dgm:t>
    </dgm:pt>
    <dgm:pt modelId="{24645695-E689-4CF4-82F1-AB58B0B11984}" type="sibTrans" cxnId="{DC9144A6-7D56-430F-84A2-138D8B8EA0AB}">
      <dgm:prSet/>
      <dgm:spPr/>
      <dgm:t>
        <a:bodyPr/>
        <a:lstStyle/>
        <a:p>
          <a:endParaRPr lang="en-US"/>
        </a:p>
      </dgm:t>
    </dgm:pt>
    <dgm:pt modelId="{27C0DC07-6067-4469-9677-B4B0FFEE9A77}" type="pres">
      <dgm:prSet presAssocID="{27450DCE-8EEC-4597-928C-7582CDC19BD6}" presName="Name0" presStyleCnt="0">
        <dgm:presLayoutVars>
          <dgm:dir/>
          <dgm:animLvl val="lvl"/>
          <dgm:resizeHandles val="exact"/>
        </dgm:presLayoutVars>
      </dgm:prSet>
      <dgm:spPr/>
    </dgm:pt>
    <dgm:pt modelId="{4DD8E310-D503-4EE4-ACC8-AFEA54BF6918}" type="pres">
      <dgm:prSet presAssocID="{04353920-79E1-431D-904D-E13B8547C596}" presName="Name8" presStyleCnt="0"/>
      <dgm:spPr/>
    </dgm:pt>
    <dgm:pt modelId="{C5AC4263-AA45-44AB-A2F7-D644B8787D9C}" type="pres">
      <dgm:prSet presAssocID="{04353920-79E1-431D-904D-E13B8547C596}" presName="level" presStyleLbl="node1" presStyleIdx="0" presStyleCnt="3" custScaleY="237037">
        <dgm:presLayoutVars>
          <dgm:chMax val="1"/>
          <dgm:bulletEnabled val="1"/>
        </dgm:presLayoutVars>
      </dgm:prSet>
      <dgm:spPr/>
    </dgm:pt>
    <dgm:pt modelId="{E16809BA-5386-4B28-80F6-EF652D12C9BD}" type="pres">
      <dgm:prSet presAssocID="{04353920-79E1-431D-904D-E13B8547C596}" presName="levelTx" presStyleLbl="revTx" presStyleIdx="0" presStyleCnt="0">
        <dgm:presLayoutVars>
          <dgm:chMax val="1"/>
          <dgm:bulletEnabled val="1"/>
        </dgm:presLayoutVars>
      </dgm:prSet>
      <dgm:spPr/>
    </dgm:pt>
    <dgm:pt modelId="{1CC75530-5D92-4B9D-AD09-9E31325C244D}" type="pres">
      <dgm:prSet presAssocID="{36D5B057-9477-4182-833E-267EE6A681A7}" presName="Name8" presStyleCnt="0"/>
      <dgm:spPr/>
    </dgm:pt>
    <dgm:pt modelId="{2A84FF19-90C3-4DE4-9874-87209E8E0323}" type="pres">
      <dgm:prSet presAssocID="{36D5B057-9477-4182-833E-267EE6A681A7}" presName="level" presStyleLbl="node1" presStyleIdx="1" presStyleCnt="3">
        <dgm:presLayoutVars>
          <dgm:chMax val="1"/>
          <dgm:bulletEnabled val="1"/>
        </dgm:presLayoutVars>
      </dgm:prSet>
      <dgm:spPr/>
    </dgm:pt>
    <dgm:pt modelId="{D03535BF-1BCE-4C32-AE0E-42C81655758C}" type="pres">
      <dgm:prSet presAssocID="{36D5B057-9477-4182-833E-267EE6A681A7}" presName="levelTx" presStyleLbl="revTx" presStyleIdx="0" presStyleCnt="0">
        <dgm:presLayoutVars>
          <dgm:chMax val="1"/>
          <dgm:bulletEnabled val="1"/>
        </dgm:presLayoutVars>
      </dgm:prSet>
      <dgm:spPr/>
    </dgm:pt>
    <dgm:pt modelId="{4B9AF8F2-B759-419C-AD8C-91150711D13B}" type="pres">
      <dgm:prSet presAssocID="{089E0FF1-6353-42CC-98C4-CB3028267441}" presName="Name8" presStyleCnt="0"/>
      <dgm:spPr/>
    </dgm:pt>
    <dgm:pt modelId="{832B57A9-8181-44C5-89BB-AF1679F6FCAE}" type="pres">
      <dgm:prSet presAssocID="{089E0FF1-6353-42CC-98C4-CB3028267441}" presName="level" presStyleLbl="node1" presStyleIdx="2" presStyleCnt="3">
        <dgm:presLayoutVars>
          <dgm:chMax val="1"/>
          <dgm:bulletEnabled val="1"/>
        </dgm:presLayoutVars>
      </dgm:prSet>
      <dgm:spPr/>
    </dgm:pt>
    <dgm:pt modelId="{262397CF-A49A-4A53-974A-EF89F21D257C}" type="pres">
      <dgm:prSet presAssocID="{089E0FF1-6353-42CC-98C4-CB3028267441}" presName="levelTx" presStyleLbl="revTx" presStyleIdx="0" presStyleCnt="0">
        <dgm:presLayoutVars>
          <dgm:chMax val="1"/>
          <dgm:bulletEnabled val="1"/>
        </dgm:presLayoutVars>
      </dgm:prSet>
      <dgm:spPr/>
    </dgm:pt>
  </dgm:ptLst>
  <dgm:cxnLst>
    <dgm:cxn modelId="{7DC03F0E-7866-4F9B-8AAC-6F93EF73A264}" type="presOf" srcId="{089E0FF1-6353-42CC-98C4-CB3028267441}" destId="{262397CF-A49A-4A53-974A-EF89F21D257C}" srcOrd="1" destOrd="0" presId="urn:microsoft.com/office/officeart/2005/8/layout/pyramid3"/>
    <dgm:cxn modelId="{F5D55D1B-51C1-47E3-9ED8-A2A977398DE2}" type="presOf" srcId="{36D5B057-9477-4182-833E-267EE6A681A7}" destId="{D03535BF-1BCE-4C32-AE0E-42C81655758C}" srcOrd="1" destOrd="0" presId="urn:microsoft.com/office/officeart/2005/8/layout/pyramid3"/>
    <dgm:cxn modelId="{03512066-ACC5-429F-8E6F-7117CABA32C7}" type="presOf" srcId="{27450DCE-8EEC-4597-928C-7582CDC19BD6}" destId="{27C0DC07-6067-4469-9677-B4B0FFEE9A77}" srcOrd="0" destOrd="0" presId="urn:microsoft.com/office/officeart/2005/8/layout/pyramid3"/>
    <dgm:cxn modelId="{BA60CA53-21C0-487E-95A1-26BB8C3DC1C2}" type="presOf" srcId="{04353920-79E1-431D-904D-E13B8547C596}" destId="{E16809BA-5386-4B28-80F6-EF652D12C9BD}" srcOrd="1" destOrd="0" presId="urn:microsoft.com/office/officeart/2005/8/layout/pyramid3"/>
    <dgm:cxn modelId="{655DA97C-E89E-4400-81E2-3EEF647EA2BE}" srcId="{27450DCE-8EEC-4597-928C-7582CDC19BD6}" destId="{04353920-79E1-431D-904D-E13B8547C596}" srcOrd="0" destOrd="0" parTransId="{F32F799F-60E6-4A5D-8CE6-13137F8EE340}" sibTransId="{B719CD39-6D6B-496C-9644-06138AC938CC}"/>
    <dgm:cxn modelId="{E53B8B81-E8A3-497F-8B4B-F7C253495468}" type="presOf" srcId="{04353920-79E1-431D-904D-E13B8547C596}" destId="{C5AC4263-AA45-44AB-A2F7-D644B8787D9C}" srcOrd="0" destOrd="0" presId="urn:microsoft.com/office/officeart/2005/8/layout/pyramid3"/>
    <dgm:cxn modelId="{DC9144A6-7D56-430F-84A2-138D8B8EA0AB}" srcId="{27450DCE-8EEC-4597-928C-7582CDC19BD6}" destId="{089E0FF1-6353-42CC-98C4-CB3028267441}" srcOrd="2" destOrd="0" parTransId="{609A8FE5-C56C-422C-9C24-0F9FD5B72D47}" sibTransId="{24645695-E689-4CF4-82F1-AB58B0B11984}"/>
    <dgm:cxn modelId="{A9F7CAB6-4EA5-4D53-92C6-38E9F75181CC}" srcId="{27450DCE-8EEC-4597-928C-7582CDC19BD6}" destId="{36D5B057-9477-4182-833E-267EE6A681A7}" srcOrd="1" destOrd="0" parTransId="{7290BA36-D0CE-4F41-9475-605AB5124E82}" sibTransId="{43B2EC78-C62B-4829-A882-AEE4C9932231}"/>
    <dgm:cxn modelId="{BCD10CE7-6249-4F25-8BC2-167A460691E4}" type="presOf" srcId="{089E0FF1-6353-42CC-98C4-CB3028267441}" destId="{832B57A9-8181-44C5-89BB-AF1679F6FCAE}" srcOrd="0" destOrd="0" presId="urn:microsoft.com/office/officeart/2005/8/layout/pyramid3"/>
    <dgm:cxn modelId="{82BE3BEE-17F6-45D8-A47D-09FF70E807DA}" type="presOf" srcId="{36D5B057-9477-4182-833E-267EE6A681A7}" destId="{2A84FF19-90C3-4DE4-9874-87209E8E0323}" srcOrd="0" destOrd="0" presId="urn:microsoft.com/office/officeart/2005/8/layout/pyramid3"/>
    <dgm:cxn modelId="{9E716EDA-C5E6-46CF-A573-8EF1DDF662F3}" type="presParOf" srcId="{27C0DC07-6067-4469-9677-B4B0FFEE9A77}" destId="{4DD8E310-D503-4EE4-ACC8-AFEA54BF6918}" srcOrd="0" destOrd="0" presId="urn:microsoft.com/office/officeart/2005/8/layout/pyramid3"/>
    <dgm:cxn modelId="{A073B797-23CE-4C90-B1AD-4CA34B5129D8}" type="presParOf" srcId="{4DD8E310-D503-4EE4-ACC8-AFEA54BF6918}" destId="{C5AC4263-AA45-44AB-A2F7-D644B8787D9C}" srcOrd="0" destOrd="0" presId="urn:microsoft.com/office/officeart/2005/8/layout/pyramid3"/>
    <dgm:cxn modelId="{F8A5248D-7DCB-41ED-B7B9-DECE20E57877}" type="presParOf" srcId="{4DD8E310-D503-4EE4-ACC8-AFEA54BF6918}" destId="{E16809BA-5386-4B28-80F6-EF652D12C9BD}" srcOrd="1" destOrd="0" presId="urn:microsoft.com/office/officeart/2005/8/layout/pyramid3"/>
    <dgm:cxn modelId="{C3DD81DE-7E43-4B45-9D96-35A026DB6589}" type="presParOf" srcId="{27C0DC07-6067-4469-9677-B4B0FFEE9A77}" destId="{1CC75530-5D92-4B9D-AD09-9E31325C244D}" srcOrd="1" destOrd="0" presId="urn:microsoft.com/office/officeart/2005/8/layout/pyramid3"/>
    <dgm:cxn modelId="{F1A9C687-4260-4BA3-962A-D7242C1A05E5}" type="presParOf" srcId="{1CC75530-5D92-4B9D-AD09-9E31325C244D}" destId="{2A84FF19-90C3-4DE4-9874-87209E8E0323}" srcOrd="0" destOrd="0" presId="urn:microsoft.com/office/officeart/2005/8/layout/pyramid3"/>
    <dgm:cxn modelId="{C6445757-825F-4F5B-828C-6B2EF6AD5586}" type="presParOf" srcId="{1CC75530-5D92-4B9D-AD09-9E31325C244D}" destId="{D03535BF-1BCE-4C32-AE0E-42C81655758C}" srcOrd="1" destOrd="0" presId="urn:microsoft.com/office/officeart/2005/8/layout/pyramid3"/>
    <dgm:cxn modelId="{A143FC03-FC4A-4818-8D73-D68791903976}" type="presParOf" srcId="{27C0DC07-6067-4469-9677-B4B0FFEE9A77}" destId="{4B9AF8F2-B759-419C-AD8C-91150711D13B}" srcOrd="2" destOrd="0" presId="urn:microsoft.com/office/officeart/2005/8/layout/pyramid3"/>
    <dgm:cxn modelId="{53569B87-76AC-40FD-A8E1-82359BCD46E4}" type="presParOf" srcId="{4B9AF8F2-B759-419C-AD8C-91150711D13B}" destId="{832B57A9-8181-44C5-89BB-AF1679F6FCAE}" srcOrd="0" destOrd="0" presId="urn:microsoft.com/office/officeart/2005/8/layout/pyramid3"/>
    <dgm:cxn modelId="{BDBA7B56-8D7F-4865-A4E2-71D164563C48}" type="presParOf" srcId="{4B9AF8F2-B759-419C-AD8C-91150711D13B}" destId="{262397CF-A49A-4A53-974A-EF89F21D257C}"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450DCE-8EEC-4597-928C-7582CDC19BD6}" type="doc">
      <dgm:prSet loTypeId="urn:microsoft.com/office/officeart/2005/8/layout/pyramid3" loCatId="pyramid" qsTypeId="urn:microsoft.com/office/officeart/2005/8/quickstyle/simple1" qsCatId="simple" csTypeId="urn:microsoft.com/office/officeart/2005/8/colors/accent1_2" csCatId="accent1" phldr="1"/>
      <dgm:spPr/>
    </dgm:pt>
    <dgm:pt modelId="{04353920-79E1-431D-904D-E13B8547C596}">
      <dgm:prSet phldrT="[Text]"/>
      <dgm:spPr/>
      <dgm:t>
        <a:bodyPr/>
        <a:lstStyle/>
        <a:p>
          <a:r>
            <a:rPr lang="en-US" dirty="0">
              <a:solidFill>
                <a:schemeClr val="bg1"/>
              </a:solidFill>
              <a:latin typeface="Segoe UI" panose="020B0502040204020203" pitchFamily="34" charset="0"/>
              <a:cs typeface="Segoe UI" panose="020B0502040204020203" pitchFamily="34" charset="0"/>
            </a:rPr>
            <a:t>Iconic memory </a:t>
          </a:r>
        </a:p>
      </dgm:t>
    </dgm:pt>
    <dgm:pt modelId="{F32F799F-60E6-4A5D-8CE6-13137F8EE340}" type="parTrans" cxnId="{655DA97C-E89E-4400-81E2-3EEF647EA2BE}">
      <dgm:prSet/>
      <dgm:spPr/>
      <dgm:t>
        <a:bodyPr/>
        <a:lstStyle/>
        <a:p>
          <a:endParaRPr lang="en-US"/>
        </a:p>
      </dgm:t>
    </dgm:pt>
    <dgm:pt modelId="{B719CD39-6D6B-496C-9644-06138AC938CC}" type="sibTrans" cxnId="{655DA97C-E89E-4400-81E2-3EEF647EA2BE}">
      <dgm:prSet/>
      <dgm:spPr/>
      <dgm:t>
        <a:bodyPr/>
        <a:lstStyle/>
        <a:p>
          <a:endParaRPr lang="en-US"/>
        </a:p>
      </dgm:t>
    </dgm:pt>
    <dgm:pt modelId="{36D5B057-9477-4182-833E-267EE6A681A7}">
      <dgm:prSet phldrT="[Text]" custT="1"/>
      <dgm:spPr>
        <a:solidFill>
          <a:srgbClr val="F2C812"/>
        </a:solidFill>
      </dgm:spPr>
      <dgm:t>
        <a:bodyPr/>
        <a:lstStyle/>
        <a:p>
          <a:r>
            <a:rPr lang="en-US" sz="2800" dirty="0">
              <a:latin typeface="Segoe UI" panose="020B0502040204020203" pitchFamily="34" charset="0"/>
              <a:cs typeface="Segoe UI" panose="020B0502040204020203" pitchFamily="34" charset="0"/>
            </a:rPr>
            <a:t>Short Term memory </a:t>
          </a:r>
        </a:p>
      </dgm:t>
    </dgm:pt>
    <dgm:pt modelId="{7290BA36-D0CE-4F41-9475-605AB5124E82}" type="parTrans" cxnId="{A9F7CAB6-4EA5-4D53-92C6-38E9F75181CC}">
      <dgm:prSet/>
      <dgm:spPr/>
      <dgm:t>
        <a:bodyPr/>
        <a:lstStyle/>
        <a:p>
          <a:endParaRPr lang="en-US"/>
        </a:p>
      </dgm:t>
    </dgm:pt>
    <dgm:pt modelId="{43B2EC78-C62B-4829-A882-AEE4C9932231}" type="sibTrans" cxnId="{A9F7CAB6-4EA5-4D53-92C6-38E9F75181CC}">
      <dgm:prSet/>
      <dgm:spPr/>
      <dgm:t>
        <a:bodyPr/>
        <a:lstStyle/>
        <a:p>
          <a:endParaRPr lang="en-US"/>
        </a:p>
      </dgm:t>
    </dgm:pt>
    <dgm:pt modelId="{089E0FF1-6353-42CC-98C4-CB3028267441}">
      <dgm:prSet phldrT="[Text]" custT="1"/>
      <dgm:spPr/>
      <dgm:t>
        <a:bodyPr/>
        <a:lstStyle/>
        <a:p>
          <a:r>
            <a:rPr lang="en-US" sz="1600" dirty="0">
              <a:solidFill>
                <a:schemeClr val="bg1"/>
              </a:solidFill>
              <a:latin typeface="Segoe UI" panose="020B0502040204020203" pitchFamily="34" charset="0"/>
              <a:cs typeface="Segoe UI" panose="020B0502040204020203" pitchFamily="34" charset="0"/>
            </a:rPr>
            <a:t>Long Term </a:t>
          </a:r>
        </a:p>
        <a:p>
          <a:r>
            <a:rPr lang="en-US" sz="1600" dirty="0">
              <a:solidFill>
                <a:schemeClr val="bg1"/>
              </a:solidFill>
              <a:latin typeface="Segoe UI" panose="020B0502040204020203" pitchFamily="34" charset="0"/>
              <a:cs typeface="Segoe UI" panose="020B0502040204020203" pitchFamily="34" charset="0"/>
            </a:rPr>
            <a:t>Memory</a:t>
          </a:r>
        </a:p>
        <a:p>
          <a:r>
            <a:rPr lang="en-US" sz="1600" dirty="0">
              <a:solidFill>
                <a:schemeClr val="bg1"/>
              </a:solidFill>
            </a:rPr>
            <a:t> </a:t>
          </a:r>
        </a:p>
      </dgm:t>
    </dgm:pt>
    <dgm:pt modelId="{609A8FE5-C56C-422C-9C24-0F9FD5B72D47}" type="parTrans" cxnId="{DC9144A6-7D56-430F-84A2-138D8B8EA0AB}">
      <dgm:prSet/>
      <dgm:spPr/>
      <dgm:t>
        <a:bodyPr/>
        <a:lstStyle/>
        <a:p>
          <a:endParaRPr lang="en-US"/>
        </a:p>
      </dgm:t>
    </dgm:pt>
    <dgm:pt modelId="{24645695-E689-4CF4-82F1-AB58B0B11984}" type="sibTrans" cxnId="{DC9144A6-7D56-430F-84A2-138D8B8EA0AB}">
      <dgm:prSet/>
      <dgm:spPr/>
      <dgm:t>
        <a:bodyPr/>
        <a:lstStyle/>
        <a:p>
          <a:endParaRPr lang="en-US"/>
        </a:p>
      </dgm:t>
    </dgm:pt>
    <dgm:pt modelId="{27C0DC07-6067-4469-9677-B4B0FFEE9A77}" type="pres">
      <dgm:prSet presAssocID="{27450DCE-8EEC-4597-928C-7582CDC19BD6}" presName="Name0" presStyleCnt="0">
        <dgm:presLayoutVars>
          <dgm:dir/>
          <dgm:animLvl val="lvl"/>
          <dgm:resizeHandles val="exact"/>
        </dgm:presLayoutVars>
      </dgm:prSet>
      <dgm:spPr/>
    </dgm:pt>
    <dgm:pt modelId="{4DD8E310-D503-4EE4-ACC8-AFEA54BF6918}" type="pres">
      <dgm:prSet presAssocID="{04353920-79E1-431D-904D-E13B8547C596}" presName="Name8" presStyleCnt="0"/>
      <dgm:spPr/>
    </dgm:pt>
    <dgm:pt modelId="{C5AC4263-AA45-44AB-A2F7-D644B8787D9C}" type="pres">
      <dgm:prSet presAssocID="{04353920-79E1-431D-904D-E13B8547C596}" presName="level" presStyleLbl="node1" presStyleIdx="0" presStyleCnt="3" custScaleY="237037" custLinFactNeighborY="0">
        <dgm:presLayoutVars>
          <dgm:chMax val="1"/>
          <dgm:bulletEnabled val="1"/>
        </dgm:presLayoutVars>
      </dgm:prSet>
      <dgm:spPr/>
    </dgm:pt>
    <dgm:pt modelId="{E16809BA-5386-4B28-80F6-EF652D12C9BD}" type="pres">
      <dgm:prSet presAssocID="{04353920-79E1-431D-904D-E13B8547C596}" presName="levelTx" presStyleLbl="revTx" presStyleIdx="0" presStyleCnt="0">
        <dgm:presLayoutVars>
          <dgm:chMax val="1"/>
          <dgm:bulletEnabled val="1"/>
        </dgm:presLayoutVars>
      </dgm:prSet>
      <dgm:spPr/>
    </dgm:pt>
    <dgm:pt modelId="{1CC75530-5D92-4B9D-AD09-9E31325C244D}" type="pres">
      <dgm:prSet presAssocID="{36D5B057-9477-4182-833E-267EE6A681A7}" presName="Name8" presStyleCnt="0"/>
      <dgm:spPr/>
    </dgm:pt>
    <dgm:pt modelId="{2A84FF19-90C3-4DE4-9874-87209E8E0323}" type="pres">
      <dgm:prSet presAssocID="{36D5B057-9477-4182-833E-267EE6A681A7}" presName="level" presStyleLbl="node1" presStyleIdx="1" presStyleCnt="3">
        <dgm:presLayoutVars>
          <dgm:chMax val="1"/>
          <dgm:bulletEnabled val="1"/>
        </dgm:presLayoutVars>
      </dgm:prSet>
      <dgm:spPr/>
    </dgm:pt>
    <dgm:pt modelId="{D03535BF-1BCE-4C32-AE0E-42C81655758C}" type="pres">
      <dgm:prSet presAssocID="{36D5B057-9477-4182-833E-267EE6A681A7}" presName="levelTx" presStyleLbl="revTx" presStyleIdx="0" presStyleCnt="0">
        <dgm:presLayoutVars>
          <dgm:chMax val="1"/>
          <dgm:bulletEnabled val="1"/>
        </dgm:presLayoutVars>
      </dgm:prSet>
      <dgm:spPr/>
    </dgm:pt>
    <dgm:pt modelId="{4B9AF8F2-B759-419C-AD8C-91150711D13B}" type="pres">
      <dgm:prSet presAssocID="{089E0FF1-6353-42CC-98C4-CB3028267441}" presName="Name8" presStyleCnt="0"/>
      <dgm:spPr/>
    </dgm:pt>
    <dgm:pt modelId="{832B57A9-8181-44C5-89BB-AF1679F6FCAE}" type="pres">
      <dgm:prSet presAssocID="{089E0FF1-6353-42CC-98C4-CB3028267441}" presName="level" presStyleLbl="node1" presStyleIdx="2" presStyleCnt="3">
        <dgm:presLayoutVars>
          <dgm:chMax val="1"/>
          <dgm:bulletEnabled val="1"/>
        </dgm:presLayoutVars>
      </dgm:prSet>
      <dgm:spPr/>
    </dgm:pt>
    <dgm:pt modelId="{262397CF-A49A-4A53-974A-EF89F21D257C}" type="pres">
      <dgm:prSet presAssocID="{089E0FF1-6353-42CC-98C4-CB3028267441}" presName="levelTx" presStyleLbl="revTx" presStyleIdx="0" presStyleCnt="0">
        <dgm:presLayoutVars>
          <dgm:chMax val="1"/>
          <dgm:bulletEnabled val="1"/>
        </dgm:presLayoutVars>
      </dgm:prSet>
      <dgm:spPr/>
    </dgm:pt>
  </dgm:ptLst>
  <dgm:cxnLst>
    <dgm:cxn modelId="{B719942D-85E2-4814-B49D-BE6DC3D36C49}" type="presOf" srcId="{089E0FF1-6353-42CC-98C4-CB3028267441}" destId="{832B57A9-8181-44C5-89BB-AF1679F6FCAE}" srcOrd="0" destOrd="0" presId="urn:microsoft.com/office/officeart/2005/8/layout/pyramid3"/>
    <dgm:cxn modelId="{24C1F93B-3D80-498D-97ED-DFED075F8842}" type="presOf" srcId="{27450DCE-8EEC-4597-928C-7582CDC19BD6}" destId="{27C0DC07-6067-4469-9677-B4B0FFEE9A77}" srcOrd="0" destOrd="0" presId="urn:microsoft.com/office/officeart/2005/8/layout/pyramid3"/>
    <dgm:cxn modelId="{88FE235C-F886-487A-82FB-D9336373E2E0}" type="presOf" srcId="{36D5B057-9477-4182-833E-267EE6A681A7}" destId="{D03535BF-1BCE-4C32-AE0E-42C81655758C}" srcOrd="1" destOrd="0" presId="urn:microsoft.com/office/officeart/2005/8/layout/pyramid3"/>
    <dgm:cxn modelId="{6AC0E66E-048E-4E3D-B52F-9D291FF19DAC}" type="presOf" srcId="{36D5B057-9477-4182-833E-267EE6A681A7}" destId="{2A84FF19-90C3-4DE4-9874-87209E8E0323}" srcOrd="0" destOrd="0" presId="urn:microsoft.com/office/officeart/2005/8/layout/pyramid3"/>
    <dgm:cxn modelId="{655DA97C-E89E-4400-81E2-3EEF647EA2BE}" srcId="{27450DCE-8EEC-4597-928C-7582CDC19BD6}" destId="{04353920-79E1-431D-904D-E13B8547C596}" srcOrd="0" destOrd="0" parTransId="{F32F799F-60E6-4A5D-8CE6-13137F8EE340}" sibTransId="{B719CD39-6D6B-496C-9644-06138AC938CC}"/>
    <dgm:cxn modelId="{1DEB4C9E-81F6-485E-A01C-E319E89133E1}" type="presOf" srcId="{04353920-79E1-431D-904D-E13B8547C596}" destId="{E16809BA-5386-4B28-80F6-EF652D12C9BD}" srcOrd="1" destOrd="0" presId="urn:microsoft.com/office/officeart/2005/8/layout/pyramid3"/>
    <dgm:cxn modelId="{DC9144A6-7D56-430F-84A2-138D8B8EA0AB}" srcId="{27450DCE-8EEC-4597-928C-7582CDC19BD6}" destId="{089E0FF1-6353-42CC-98C4-CB3028267441}" srcOrd="2" destOrd="0" parTransId="{609A8FE5-C56C-422C-9C24-0F9FD5B72D47}" sibTransId="{24645695-E689-4CF4-82F1-AB58B0B11984}"/>
    <dgm:cxn modelId="{A9F7CAB6-4EA5-4D53-92C6-38E9F75181CC}" srcId="{27450DCE-8EEC-4597-928C-7582CDC19BD6}" destId="{36D5B057-9477-4182-833E-267EE6A681A7}" srcOrd="1" destOrd="0" parTransId="{7290BA36-D0CE-4F41-9475-605AB5124E82}" sibTransId="{43B2EC78-C62B-4829-A882-AEE4C9932231}"/>
    <dgm:cxn modelId="{3A8D63ED-63D0-4553-A8EB-1716AD75FCFF}" type="presOf" srcId="{089E0FF1-6353-42CC-98C4-CB3028267441}" destId="{262397CF-A49A-4A53-974A-EF89F21D257C}" srcOrd="1" destOrd="0" presId="urn:microsoft.com/office/officeart/2005/8/layout/pyramid3"/>
    <dgm:cxn modelId="{658700F1-EA34-4A47-A305-8AD7AE8B12B7}" type="presOf" srcId="{04353920-79E1-431D-904D-E13B8547C596}" destId="{C5AC4263-AA45-44AB-A2F7-D644B8787D9C}" srcOrd="0" destOrd="0" presId="urn:microsoft.com/office/officeart/2005/8/layout/pyramid3"/>
    <dgm:cxn modelId="{5815BB84-4F07-4765-B58C-1A373AE9C5BF}" type="presParOf" srcId="{27C0DC07-6067-4469-9677-B4B0FFEE9A77}" destId="{4DD8E310-D503-4EE4-ACC8-AFEA54BF6918}" srcOrd="0" destOrd="0" presId="urn:microsoft.com/office/officeart/2005/8/layout/pyramid3"/>
    <dgm:cxn modelId="{F4AB0271-A152-4351-9B50-4E68A51246DF}" type="presParOf" srcId="{4DD8E310-D503-4EE4-ACC8-AFEA54BF6918}" destId="{C5AC4263-AA45-44AB-A2F7-D644B8787D9C}" srcOrd="0" destOrd="0" presId="urn:microsoft.com/office/officeart/2005/8/layout/pyramid3"/>
    <dgm:cxn modelId="{0F66A327-7278-4F9D-8270-CF3B06F647AF}" type="presParOf" srcId="{4DD8E310-D503-4EE4-ACC8-AFEA54BF6918}" destId="{E16809BA-5386-4B28-80F6-EF652D12C9BD}" srcOrd="1" destOrd="0" presId="urn:microsoft.com/office/officeart/2005/8/layout/pyramid3"/>
    <dgm:cxn modelId="{15336EF3-B5F0-4335-B1A4-2A733265D5D6}" type="presParOf" srcId="{27C0DC07-6067-4469-9677-B4B0FFEE9A77}" destId="{1CC75530-5D92-4B9D-AD09-9E31325C244D}" srcOrd="1" destOrd="0" presId="urn:microsoft.com/office/officeart/2005/8/layout/pyramid3"/>
    <dgm:cxn modelId="{A5BD4B20-40F8-470F-B064-FA2546C288E0}" type="presParOf" srcId="{1CC75530-5D92-4B9D-AD09-9E31325C244D}" destId="{2A84FF19-90C3-4DE4-9874-87209E8E0323}" srcOrd="0" destOrd="0" presId="urn:microsoft.com/office/officeart/2005/8/layout/pyramid3"/>
    <dgm:cxn modelId="{F47CE675-28D6-4FBD-AF28-050DDB65810C}" type="presParOf" srcId="{1CC75530-5D92-4B9D-AD09-9E31325C244D}" destId="{D03535BF-1BCE-4C32-AE0E-42C81655758C}" srcOrd="1" destOrd="0" presId="urn:microsoft.com/office/officeart/2005/8/layout/pyramid3"/>
    <dgm:cxn modelId="{3BF0C33A-6C0F-47D7-AC4E-2CF71F5316DB}" type="presParOf" srcId="{27C0DC07-6067-4469-9677-B4B0FFEE9A77}" destId="{4B9AF8F2-B759-419C-AD8C-91150711D13B}" srcOrd="2" destOrd="0" presId="urn:microsoft.com/office/officeart/2005/8/layout/pyramid3"/>
    <dgm:cxn modelId="{4183E0B5-29C4-49B0-BC3A-D027F4B9E36B}" type="presParOf" srcId="{4B9AF8F2-B759-419C-AD8C-91150711D13B}" destId="{832B57A9-8181-44C5-89BB-AF1679F6FCAE}" srcOrd="0" destOrd="0" presId="urn:microsoft.com/office/officeart/2005/8/layout/pyramid3"/>
    <dgm:cxn modelId="{FD3866A2-C1CD-47D7-ADB8-D561707C62E4}" type="presParOf" srcId="{4B9AF8F2-B759-419C-AD8C-91150711D13B}" destId="{262397CF-A49A-4A53-974A-EF89F21D257C}"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450DCE-8EEC-4597-928C-7582CDC19BD6}" type="doc">
      <dgm:prSet loTypeId="urn:microsoft.com/office/officeart/2005/8/layout/pyramid3" loCatId="pyramid" qsTypeId="urn:microsoft.com/office/officeart/2005/8/quickstyle/simple1" qsCatId="simple" csTypeId="urn:microsoft.com/office/officeart/2005/8/colors/accent1_2" csCatId="accent1" phldr="1"/>
      <dgm:spPr/>
    </dgm:pt>
    <dgm:pt modelId="{04353920-79E1-431D-904D-E13B8547C596}">
      <dgm:prSet phldrT="[Text]"/>
      <dgm:spPr/>
      <dgm:t>
        <a:bodyPr/>
        <a:lstStyle/>
        <a:p>
          <a:r>
            <a:rPr lang="en-US" dirty="0">
              <a:solidFill>
                <a:schemeClr val="bg1"/>
              </a:solidFill>
              <a:latin typeface="Segoe UI" panose="020B0502040204020203" pitchFamily="34" charset="0"/>
              <a:cs typeface="Segoe UI" panose="020B0502040204020203" pitchFamily="34" charset="0"/>
            </a:rPr>
            <a:t>Iconic memory </a:t>
          </a:r>
        </a:p>
      </dgm:t>
    </dgm:pt>
    <dgm:pt modelId="{F32F799F-60E6-4A5D-8CE6-13137F8EE340}" type="parTrans" cxnId="{655DA97C-E89E-4400-81E2-3EEF647EA2BE}">
      <dgm:prSet/>
      <dgm:spPr/>
      <dgm:t>
        <a:bodyPr/>
        <a:lstStyle/>
        <a:p>
          <a:endParaRPr lang="en-US"/>
        </a:p>
      </dgm:t>
    </dgm:pt>
    <dgm:pt modelId="{B719CD39-6D6B-496C-9644-06138AC938CC}" type="sibTrans" cxnId="{655DA97C-E89E-4400-81E2-3EEF647EA2BE}">
      <dgm:prSet/>
      <dgm:spPr/>
      <dgm:t>
        <a:bodyPr/>
        <a:lstStyle/>
        <a:p>
          <a:endParaRPr lang="en-US"/>
        </a:p>
      </dgm:t>
    </dgm:pt>
    <dgm:pt modelId="{36D5B057-9477-4182-833E-267EE6A681A7}">
      <dgm:prSet phldrT="[Text]" custT="1"/>
      <dgm:spPr/>
      <dgm:t>
        <a:bodyPr/>
        <a:lstStyle/>
        <a:p>
          <a:r>
            <a:rPr lang="en-US" sz="2800" dirty="0">
              <a:solidFill>
                <a:schemeClr val="bg1"/>
              </a:solidFill>
              <a:latin typeface="Segoe UI" panose="020B0502040204020203" pitchFamily="34" charset="0"/>
              <a:cs typeface="Segoe UI" panose="020B0502040204020203" pitchFamily="34" charset="0"/>
            </a:rPr>
            <a:t>Short Term memory </a:t>
          </a:r>
        </a:p>
      </dgm:t>
    </dgm:pt>
    <dgm:pt modelId="{7290BA36-D0CE-4F41-9475-605AB5124E82}" type="parTrans" cxnId="{A9F7CAB6-4EA5-4D53-92C6-38E9F75181CC}">
      <dgm:prSet/>
      <dgm:spPr/>
      <dgm:t>
        <a:bodyPr/>
        <a:lstStyle/>
        <a:p>
          <a:endParaRPr lang="en-US"/>
        </a:p>
      </dgm:t>
    </dgm:pt>
    <dgm:pt modelId="{43B2EC78-C62B-4829-A882-AEE4C9932231}" type="sibTrans" cxnId="{A9F7CAB6-4EA5-4D53-92C6-38E9F75181CC}">
      <dgm:prSet/>
      <dgm:spPr/>
      <dgm:t>
        <a:bodyPr/>
        <a:lstStyle/>
        <a:p>
          <a:endParaRPr lang="en-US"/>
        </a:p>
      </dgm:t>
    </dgm:pt>
    <dgm:pt modelId="{089E0FF1-6353-42CC-98C4-CB3028267441}">
      <dgm:prSet phldrT="[Text]" custT="1"/>
      <dgm:spPr>
        <a:solidFill>
          <a:srgbClr val="F2C812"/>
        </a:solidFill>
      </dgm:spPr>
      <dgm:t>
        <a:bodyPr/>
        <a:lstStyle/>
        <a:p>
          <a:r>
            <a:rPr lang="en-US" sz="1600" b="1" dirty="0">
              <a:latin typeface="Segoe UI" panose="020B0502040204020203" pitchFamily="34" charset="0"/>
              <a:cs typeface="Segoe UI" panose="020B0502040204020203" pitchFamily="34" charset="0"/>
            </a:rPr>
            <a:t>Long Term </a:t>
          </a:r>
        </a:p>
        <a:p>
          <a:r>
            <a:rPr lang="en-US" sz="1600" b="1" dirty="0">
              <a:latin typeface="Segoe UI" panose="020B0502040204020203" pitchFamily="34" charset="0"/>
              <a:cs typeface="Segoe UI" panose="020B0502040204020203" pitchFamily="34" charset="0"/>
            </a:rPr>
            <a:t>Memory</a:t>
          </a:r>
        </a:p>
        <a:p>
          <a:r>
            <a:rPr lang="en-US" sz="1600" dirty="0"/>
            <a:t> </a:t>
          </a:r>
        </a:p>
      </dgm:t>
    </dgm:pt>
    <dgm:pt modelId="{609A8FE5-C56C-422C-9C24-0F9FD5B72D47}" type="parTrans" cxnId="{DC9144A6-7D56-430F-84A2-138D8B8EA0AB}">
      <dgm:prSet/>
      <dgm:spPr/>
      <dgm:t>
        <a:bodyPr/>
        <a:lstStyle/>
        <a:p>
          <a:endParaRPr lang="en-US"/>
        </a:p>
      </dgm:t>
    </dgm:pt>
    <dgm:pt modelId="{24645695-E689-4CF4-82F1-AB58B0B11984}" type="sibTrans" cxnId="{DC9144A6-7D56-430F-84A2-138D8B8EA0AB}">
      <dgm:prSet/>
      <dgm:spPr/>
      <dgm:t>
        <a:bodyPr/>
        <a:lstStyle/>
        <a:p>
          <a:endParaRPr lang="en-US"/>
        </a:p>
      </dgm:t>
    </dgm:pt>
    <dgm:pt modelId="{27C0DC07-6067-4469-9677-B4B0FFEE9A77}" type="pres">
      <dgm:prSet presAssocID="{27450DCE-8EEC-4597-928C-7582CDC19BD6}" presName="Name0" presStyleCnt="0">
        <dgm:presLayoutVars>
          <dgm:dir/>
          <dgm:animLvl val="lvl"/>
          <dgm:resizeHandles val="exact"/>
        </dgm:presLayoutVars>
      </dgm:prSet>
      <dgm:spPr/>
    </dgm:pt>
    <dgm:pt modelId="{4DD8E310-D503-4EE4-ACC8-AFEA54BF6918}" type="pres">
      <dgm:prSet presAssocID="{04353920-79E1-431D-904D-E13B8547C596}" presName="Name8" presStyleCnt="0"/>
      <dgm:spPr/>
    </dgm:pt>
    <dgm:pt modelId="{C5AC4263-AA45-44AB-A2F7-D644B8787D9C}" type="pres">
      <dgm:prSet presAssocID="{04353920-79E1-431D-904D-E13B8547C596}" presName="level" presStyleLbl="node1" presStyleIdx="0" presStyleCnt="3" custScaleY="244295">
        <dgm:presLayoutVars>
          <dgm:chMax val="1"/>
          <dgm:bulletEnabled val="1"/>
        </dgm:presLayoutVars>
      </dgm:prSet>
      <dgm:spPr/>
    </dgm:pt>
    <dgm:pt modelId="{E16809BA-5386-4B28-80F6-EF652D12C9BD}" type="pres">
      <dgm:prSet presAssocID="{04353920-79E1-431D-904D-E13B8547C596}" presName="levelTx" presStyleLbl="revTx" presStyleIdx="0" presStyleCnt="0">
        <dgm:presLayoutVars>
          <dgm:chMax val="1"/>
          <dgm:bulletEnabled val="1"/>
        </dgm:presLayoutVars>
      </dgm:prSet>
      <dgm:spPr/>
    </dgm:pt>
    <dgm:pt modelId="{1CC75530-5D92-4B9D-AD09-9E31325C244D}" type="pres">
      <dgm:prSet presAssocID="{36D5B057-9477-4182-833E-267EE6A681A7}" presName="Name8" presStyleCnt="0"/>
      <dgm:spPr/>
    </dgm:pt>
    <dgm:pt modelId="{2A84FF19-90C3-4DE4-9874-87209E8E0323}" type="pres">
      <dgm:prSet presAssocID="{36D5B057-9477-4182-833E-267EE6A681A7}" presName="level" presStyleLbl="node1" presStyleIdx="1" presStyleCnt="3">
        <dgm:presLayoutVars>
          <dgm:chMax val="1"/>
          <dgm:bulletEnabled val="1"/>
        </dgm:presLayoutVars>
      </dgm:prSet>
      <dgm:spPr/>
    </dgm:pt>
    <dgm:pt modelId="{D03535BF-1BCE-4C32-AE0E-42C81655758C}" type="pres">
      <dgm:prSet presAssocID="{36D5B057-9477-4182-833E-267EE6A681A7}" presName="levelTx" presStyleLbl="revTx" presStyleIdx="0" presStyleCnt="0">
        <dgm:presLayoutVars>
          <dgm:chMax val="1"/>
          <dgm:bulletEnabled val="1"/>
        </dgm:presLayoutVars>
      </dgm:prSet>
      <dgm:spPr/>
    </dgm:pt>
    <dgm:pt modelId="{4B9AF8F2-B759-419C-AD8C-91150711D13B}" type="pres">
      <dgm:prSet presAssocID="{089E0FF1-6353-42CC-98C4-CB3028267441}" presName="Name8" presStyleCnt="0"/>
      <dgm:spPr/>
    </dgm:pt>
    <dgm:pt modelId="{832B57A9-8181-44C5-89BB-AF1679F6FCAE}" type="pres">
      <dgm:prSet presAssocID="{089E0FF1-6353-42CC-98C4-CB3028267441}" presName="level" presStyleLbl="node1" presStyleIdx="2" presStyleCnt="3">
        <dgm:presLayoutVars>
          <dgm:chMax val="1"/>
          <dgm:bulletEnabled val="1"/>
        </dgm:presLayoutVars>
      </dgm:prSet>
      <dgm:spPr/>
    </dgm:pt>
    <dgm:pt modelId="{262397CF-A49A-4A53-974A-EF89F21D257C}" type="pres">
      <dgm:prSet presAssocID="{089E0FF1-6353-42CC-98C4-CB3028267441}" presName="levelTx" presStyleLbl="revTx" presStyleIdx="0" presStyleCnt="0">
        <dgm:presLayoutVars>
          <dgm:chMax val="1"/>
          <dgm:bulletEnabled val="1"/>
        </dgm:presLayoutVars>
      </dgm:prSet>
      <dgm:spPr/>
    </dgm:pt>
  </dgm:ptLst>
  <dgm:cxnLst>
    <dgm:cxn modelId="{98482313-CB0C-4A46-8C21-5FCC0612579A}" type="presOf" srcId="{089E0FF1-6353-42CC-98C4-CB3028267441}" destId="{262397CF-A49A-4A53-974A-EF89F21D257C}" srcOrd="1" destOrd="0" presId="urn:microsoft.com/office/officeart/2005/8/layout/pyramid3"/>
    <dgm:cxn modelId="{FA2EE015-0387-4AD6-B4D4-B232ED337A9F}" type="presOf" srcId="{27450DCE-8EEC-4597-928C-7582CDC19BD6}" destId="{27C0DC07-6067-4469-9677-B4B0FFEE9A77}" srcOrd="0" destOrd="0" presId="urn:microsoft.com/office/officeart/2005/8/layout/pyramid3"/>
    <dgm:cxn modelId="{A7132142-55EF-4681-9F81-0FC0354710C2}" type="presOf" srcId="{36D5B057-9477-4182-833E-267EE6A681A7}" destId="{D03535BF-1BCE-4C32-AE0E-42C81655758C}" srcOrd="1" destOrd="0" presId="urn:microsoft.com/office/officeart/2005/8/layout/pyramid3"/>
    <dgm:cxn modelId="{E394DF50-72E9-4780-8DBD-BE070189F9A8}" type="presOf" srcId="{04353920-79E1-431D-904D-E13B8547C596}" destId="{E16809BA-5386-4B28-80F6-EF652D12C9BD}" srcOrd="1" destOrd="0" presId="urn:microsoft.com/office/officeart/2005/8/layout/pyramid3"/>
    <dgm:cxn modelId="{655DA97C-E89E-4400-81E2-3EEF647EA2BE}" srcId="{27450DCE-8EEC-4597-928C-7582CDC19BD6}" destId="{04353920-79E1-431D-904D-E13B8547C596}" srcOrd="0" destOrd="0" parTransId="{F32F799F-60E6-4A5D-8CE6-13137F8EE340}" sibTransId="{B719CD39-6D6B-496C-9644-06138AC938CC}"/>
    <dgm:cxn modelId="{71199E93-2012-48B1-A5EF-A0BCB3DAB070}" type="presOf" srcId="{089E0FF1-6353-42CC-98C4-CB3028267441}" destId="{832B57A9-8181-44C5-89BB-AF1679F6FCAE}" srcOrd="0" destOrd="0" presId="urn:microsoft.com/office/officeart/2005/8/layout/pyramid3"/>
    <dgm:cxn modelId="{DC9144A6-7D56-430F-84A2-138D8B8EA0AB}" srcId="{27450DCE-8EEC-4597-928C-7582CDC19BD6}" destId="{089E0FF1-6353-42CC-98C4-CB3028267441}" srcOrd="2" destOrd="0" parTransId="{609A8FE5-C56C-422C-9C24-0F9FD5B72D47}" sibTransId="{24645695-E689-4CF4-82F1-AB58B0B11984}"/>
    <dgm:cxn modelId="{A9F7CAB6-4EA5-4D53-92C6-38E9F75181CC}" srcId="{27450DCE-8EEC-4597-928C-7582CDC19BD6}" destId="{36D5B057-9477-4182-833E-267EE6A681A7}" srcOrd="1" destOrd="0" parTransId="{7290BA36-D0CE-4F41-9475-605AB5124E82}" sibTransId="{43B2EC78-C62B-4829-A882-AEE4C9932231}"/>
    <dgm:cxn modelId="{09735DD4-521C-4B8C-B026-825DE361B7EB}" type="presOf" srcId="{36D5B057-9477-4182-833E-267EE6A681A7}" destId="{2A84FF19-90C3-4DE4-9874-87209E8E0323}" srcOrd="0" destOrd="0" presId="urn:microsoft.com/office/officeart/2005/8/layout/pyramid3"/>
    <dgm:cxn modelId="{9BEEA3DD-B572-43AD-8AFD-C61C47EB2D7A}" type="presOf" srcId="{04353920-79E1-431D-904D-E13B8547C596}" destId="{C5AC4263-AA45-44AB-A2F7-D644B8787D9C}" srcOrd="0" destOrd="0" presId="urn:microsoft.com/office/officeart/2005/8/layout/pyramid3"/>
    <dgm:cxn modelId="{DEBD1204-87A9-45BD-97F8-879AF640600B}" type="presParOf" srcId="{27C0DC07-6067-4469-9677-B4B0FFEE9A77}" destId="{4DD8E310-D503-4EE4-ACC8-AFEA54BF6918}" srcOrd="0" destOrd="0" presId="urn:microsoft.com/office/officeart/2005/8/layout/pyramid3"/>
    <dgm:cxn modelId="{A54429F2-A438-45AC-95C1-F4F8D880F739}" type="presParOf" srcId="{4DD8E310-D503-4EE4-ACC8-AFEA54BF6918}" destId="{C5AC4263-AA45-44AB-A2F7-D644B8787D9C}" srcOrd="0" destOrd="0" presId="urn:microsoft.com/office/officeart/2005/8/layout/pyramid3"/>
    <dgm:cxn modelId="{5EC7D1A0-EF21-427D-805B-4B7D10E0CE58}" type="presParOf" srcId="{4DD8E310-D503-4EE4-ACC8-AFEA54BF6918}" destId="{E16809BA-5386-4B28-80F6-EF652D12C9BD}" srcOrd="1" destOrd="0" presId="urn:microsoft.com/office/officeart/2005/8/layout/pyramid3"/>
    <dgm:cxn modelId="{F8CE101D-8764-4144-B904-42859F89F97E}" type="presParOf" srcId="{27C0DC07-6067-4469-9677-B4B0FFEE9A77}" destId="{1CC75530-5D92-4B9D-AD09-9E31325C244D}" srcOrd="1" destOrd="0" presId="urn:microsoft.com/office/officeart/2005/8/layout/pyramid3"/>
    <dgm:cxn modelId="{F4A06E1D-9807-4FFC-8A94-F456041378F8}" type="presParOf" srcId="{1CC75530-5D92-4B9D-AD09-9E31325C244D}" destId="{2A84FF19-90C3-4DE4-9874-87209E8E0323}" srcOrd="0" destOrd="0" presId="urn:microsoft.com/office/officeart/2005/8/layout/pyramid3"/>
    <dgm:cxn modelId="{9FF7A742-D85F-4C7D-8255-950A494E136E}" type="presParOf" srcId="{1CC75530-5D92-4B9D-AD09-9E31325C244D}" destId="{D03535BF-1BCE-4C32-AE0E-42C81655758C}" srcOrd="1" destOrd="0" presId="urn:microsoft.com/office/officeart/2005/8/layout/pyramid3"/>
    <dgm:cxn modelId="{556A5172-EA05-468F-8392-FE9B2AFF502B}" type="presParOf" srcId="{27C0DC07-6067-4469-9677-B4B0FFEE9A77}" destId="{4B9AF8F2-B759-419C-AD8C-91150711D13B}" srcOrd="2" destOrd="0" presId="urn:microsoft.com/office/officeart/2005/8/layout/pyramid3"/>
    <dgm:cxn modelId="{E70B4031-EE0B-42F3-B935-1213624D7C9C}" type="presParOf" srcId="{4B9AF8F2-B759-419C-AD8C-91150711D13B}" destId="{832B57A9-8181-44C5-89BB-AF1679F6FCAE}" srcOrd="0" destOrd="0" presId="urn:microsoft.com/office/officeart/2005/8/layout/pyramid3"/>
    <dgm:cxn modelId="{2512ADA5-11DB-4233-828F-AD845FF9E244}" type="presParOf" srcId="{4B9AF8F2-B759-419C-AD8C-91150711D13B}" destId="{262397CF-A49A-4A53-974A-EF89F21D257C}"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E80D07-10AB-4511-A7E9-EF5204FD0F8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2A02B57-EDF2-4AF2-A356-00F4D96D0145}">
      <dgm:prSet phldrT="[Text]" custT="1"/>
      <dgm:spPr>
        <a:solidFill>
          <a:schemeClr val="bg1">
            <a:lumMod val="75000"/>
          </a:schemeClr>
        </a:solidFill>
      </dgm:spPr>
      <dgm:t>
        <a:bodyPr/>
        <a:lstStyle/>
        <a:p>
          <a:r>
            <a:rPr lang="en-US" sz="3200" dirty="0">
              <a:solidFill>
                <a:schemeClr val="tx1"/>
              </a:solidFill>
              <a:latin typeface="+mj-lt"/>
            </a:rPr>
            <a:t>Two Font Types</a:t>
          </a:r>
        </a:p>
      </dgm:t>
    </dgm:pt>
    <dgm:pt modelId="{798C2152-480E-4D97-AB56-2636BCEA5090}" type="parTrans" cxnId="{F0165C26-B38E-4CF7-BD72-6FEA5C8EFA58}">
      <dgm:prSet/>
      <dgm:spPr/>
      <dgm:t>
        <a:bodyPr/>
        <a:lstStyle/>
        <a:p>
          <a:endParaRPr lang="en-US"/>
        </a:p>
      </dgm:t>
    </dgm:pt>
    <dgm:pt modelId="{7763974A-DAB7-401D-83E8-1201B5A48634}" type="sibTrans" cxnId="{F0165C26-B38E-4CF7-BD72-6FEA5C8EFA58}">
      <dgm:prSet/>
      <dgm:spPr/>
      <dgm:t>
        <a:bodyPr/>
        <a:lstStyle/>
        <a:p>
          <a:endParaRPr lang="en-US"/>
        </a:p>
      </dgm:t>
    </dgm:pt>
    <dgm:pt modelId="{924542D6-5372-41F8-8C81-AE9BC0409FB2}">
      <dgm:prSet phldrT="[Text]" custT="1"/>
      <dgm:spPr>
        <a:solidFill>
          <a:schemeClr val="bg1">
            <a:lumMod val="75000"/>
          </a:schemeClr>
        </a:solidFill>
      </dgm:spPr>
      <dgm:t>
        <a:bodyPr/>
        <a:lstStyle/>
        <a:p>
          <a:r>
            <a:rPr lang="en-US" sz="2800" dirty="0">
              <a:solidFill>
                <a:schemeClr val="tx1"/>
              </a:solidFill>
              <a:latin typeface="+mj-lt"/>
            </a:rPr>
            <a:t>Serif</a:t>
          </a:r>
        </a:p>
      </dgm:t>
    </dgm:pt>
    <dgm:pt modelId="{4008ABA6-FC5C-4632-8E83-843780F1DD0D}" type="parTrans" cxnId="{ADE8F956-B70A-4CED-BE63-E8FB9AC82FE2}">
      <dgm:prSet/>
      <dgm:spPr/>
      <dgm:t>
        <a:bodyPr/>
        <a:lstStyle/>
        <a:p>
          <a:endParaRPr lang="en-US"/>
        </a:p>
      </dgm:t>
    </dgm:pt>
    <dgm:pt modelId="{4CA06747-8EBE-4E6D-A098-CC9F0DB1146F}" type="sibTrans" cxnId="{ADE8F956-B70A-4CED-BE63-E8FB9AC82FE2}">
      <dgm:prSet/>
      <dgm:spPr/>
      <dgm:t>
        <a:bodyPr/>
        <a:lstStyle/>
        <a:p>
          <a:endParaRPr lang="en-US"/>
        </a:p>
      </dgm:t>
    </dgm:pt>
    <dgm:pt modelId="{48D22D93-FF22-4F83-A872-C77A340FA094}">
      <dgm:prSet phldrT="[Text]" custT="1"/>
      <dgm:spPr>
        <a:solidFill>
          <a:schemeClr val="bg1">
            <a:lumMod val="75000"/>
          </a:schemeClr>
        </a:solidFill>
      </dgm:spPr>
      <dgm:t>
        <a:bodyPr/>
        <a:lstStyle/>
        <a:p>
          <a:r>
            <a:rPr lang="en-US" sz="2800" dirty="0">
              <a:solidFill>
                <a:schemeClr val="tx1"/>
              </a:solidFill>
              <a:latin typeface="+mj-lt"/>
            </a:rPr>
            <a:t>Sans-Serif</a:t>
          </a:r>
        </a:p>
      </dgm:t>
    </dgm:pt>
    <dgm:pt modelId="{B5C9BE52-F1F7-4CA2-8923-1A64522EBAD4}" type="parTrans" cxnId="{0A32418F-749C-4E78-B836-34459DD0E9B2}">
      <dgm:prSet/>
      <dgm:spPr/>
      <dgm:t>
        <a:bodyPr/>
        <a:lstStyle/>
        <a:p>
          <a:endParaRPr lang="en-US"/>
        </a:p>
      </dgm:t>
    </dgm:pt>
    <dgm:pt modelId="{E89639DB-8CEA-4A85-92C0-4FC5F9C499CA}" type="sibTrans" cxnId="{0A32418F-749C-4E78-B836-34459DD0E9B2}">
      <dgm:prSet/>
      <dgm:spPr/>
      <dgm:t>
        <a:bodyPr/>
        <a:lstStyle/>
        <a:p>
          <a:endParaRPr lang="en-US"/>
        </a:p>
      </dgm:t>
    </dgm:pt>
    <dgm:pt modelId="{9D1AA0D6-ED3A-423E-9EA8-BBD6CBADB4DB}" type="pres">
      <dgm:prSet presAssocID="{27E80D07-10AB-4511-A7E9-EF5204FD0F8F}" presName="hierChild1" presStyleCnt="0">
        <dgm:presLayoutVars>
          <dgm:orgChart val="1"/>
          <dgm:chPref val="1"/>
          <dgm:dir/>
          <dgm:animOne val="branch"/>
          <dgm:animLvl val="lvl"/>
          <dgm:resizeHandles/>
        </dgm:presLayoutVars>
      </dgm:prSet>
      <dgm:spPr/>
    </dgm:pt>
    <dgm:pt modelId="{C8884C93-93FD-4803-A4A3-C067642EB2C6}" type="pres">
      <dgm:prSet presAssocID="{E2A02B57-EDF2-4AF2-A356-00F4D96D0145}" presName="hierRoot1" presStyleCnt="0">
        <dgm:presLayoutVars>
          <dgm:hierBranch val="init"/>
        </dgm:presLayoutVars>
      </dgm:prSet>
      <dgm:spPr/>
    </dgm:pt>
    <dgm:pt modelId="{194FA0C9-AC70-4DFE-9011-787B7B28167C}" type="pres">
      <dgm:prSet presAssocID="{E2A02B57-EDF2-4AF2-A356-00F4D96D0145}" presName="rootComposite1" presStyleCnt="0"/>
      <dgm:spPr/>
    </dgm:pt>
    <dgm:pt modelId="{9259CCCD-1082-4AFD-88FB-0E6A6330EAE9}" type="pres">
      <dgm:prSet presAssocID="{E2A02B57-EDF2-4AF2-A356-00F4D96D0145}" presName="rootText1" presStyleLbl="node0" presStyleIdx="0" presStyleCnt="1" custScaleX="112741">
        <dgm:presLayoutVars>
          <dgm:chPref val="3"/>
        </dgm:presLayoutVars>
      </dgm:prSet>
      <dgm:spPr/>
    </dgm:pt>
    <dgm:pt modelId="{AB14954E-1BF5-48BD-9199-878B4722143C}" type="pres">
      <dgm:prSet presAssocID="{E2A02B57-EDF2-4AF2-A356-00F4D96D0145}" presName="rootConnector1" presStyleLbl="node1" presStyleIdx="0" presStyleCnt="0"/>
      <dgm:spPr/>
    </dgm:pt>
    <dgm:pt modelId="{B0B14B59-310E-41E3-8BF0-76C16981954A}" type="pres">
      <dgm:prSet presAssocID="{E2A02B57-EDF2-4AF2-A356-00F4D96D0145}" presName="hierChild2" presStyleCnt="0"/>
      <dgm:spPr/>
    </dgm:pt>
    <dgm:pt modelId="{E55C116E-8EFC-4CDD-B11F-0CDBE319B363}" type="pres">
      <dgm:prSet presAssocID="{4008ABA6-FC5C-4632-8E83-843780F1DD0D}" presName="Name37" presStyleLbl="parChTrans1D2" presStyleIdx="0" presStyleCnt="2"/>
      <dgm:spPr/>
    </dgm:pt>
    <dgm:pt modelId="{601C8F3B-7B8C-4ED1-83D7-CB11B814E9D0}" type="pres">
      <dgm:prSet presAssocID="{924542D6-5372-41F8-8C81-AE9BC0409FB2}" presName="hierRoot2" presStyleCnt="0">
        <dgm:presLayoutVars>
          <dgm:hierBranch val="init"/>
        </dgm:presLayoutVars>
      </dgm:prSet>
      <dgm:spPr/>
    </dgm:pt>
    <dgm:pt modelId="{DFB1A526-0AA2-4B77-BB00-BFF78F5123E4}" type="pres">
      <dgm:prSet presAssocID="{924542D6-5372-41F8-8C81-AE9BC0409FB2}" presName="rootComposite" presStyleCnt="0"/>
      <dgm:spPr/>
    </dgm:pt>
    <dgm:pt modelId="{D606C82E-DDDC-4048-B164-BDE5D4E5F7CF}" type="pres">
      <dgm:prSet presAssocID="{924542D6-5372-41F8-8C81-AE9BC0409FB2}" presName="rootText" presStyleLbl="node2" presStyleIdx="0" presStyleCnt="2" custLinFactNeighborX="-1485" custLinFactNeighborY="350">
        <dgm:presLayoutVars>
          <dgm:chPref val="3"/>
        </dgm:presLayoutVars>
      </dgm:prSet>
      <dgm:spPr/>
    </dgm:pt>
    <dgm:pt modelId="{7FD7FCE8-6576-4EAB-BAE2-CA8DA94862F1}" type="pres">
      <dgm:prSet presAssocID="{924542D6-5372-41F8-8C81-AE9BC0409FB2}" presName="rootConnector" presStyleLbl="node2" presStyleIdx="0" presStyleCnt="2"/>
      <dgm:spPr/>
    </dgm:pt>
    <dgm:pt modelId="{24BAB8B5-3990-4858-BCE0-8B4EEB6F7F2E}" type="pres">
      <dgm:prSet presAssocID="{924542D6-5372-41F8-8C81-AE9BC0409FB2}" presName="hierChild4" presStyleCnt="0"/>
      <dgm:spPr/>
    </dgm:pt>
    <dgm:pt modelId="{AE46DE5F-9FD2-4566-A22C-4C620ED62F87}" type="pres">
      <dgm:prSet presAssocID="{924542D6-5372-41F8-8C81-AE9BC0409FB2}" presName="hierChild5" presStyleCnt="0"/>
      <dgm:spPr/>
    </dgm:pt>
    <dgm:pt modelId="{68B53983-12EF-4082-9695-6B8582909381}" type="pres">
      <dgm:prSet presAssocID="{B5C9BE52-F1F7-4CA2-8923-1A64522EBAD4}" presName="Name37" presStyleLbl="parChTrans1D2" presStyleIdx="1" presStyleCnt="2"/>
      <dgm:spPr/>
    </dgm:pt>
    <dgm:pt modelId="{5E0D00B2-635B-4566-BE03-366EED0894A2}" type="pres">
      <dgm:prSet presAssocID="{48D22D93-FF22-4F83-A872-C77A340FA094}" presName="hierRoot2" presStyleCnt="0">
        <dgm:presLayoutVars>
          <dgm:hierBranch val="init"/>
        </dgm:presLayoutVars>
      </dgm:prSet>
      <dgm:spPr/>
    </dgm:pt>
    <dgm:pt modelId="{CAE5B63C-7070-411E-95CE-4682D41D343B}" type="pres">
      <dgm:prSet presAssocID="{48D22D93-FF22-4F83-A872-C77A340FA094}" presName="rootComposite" presStyleCnt="0"/>
      <dgm:spPr/>
    </dgm:pt>
    <dgm:pt modelId="{E7B6D4DE-24C2-496C-8998-2751A51A1D34}" type="pres">
      <dgm:prSet presAssocID="{48D22D93-FF22-4F83-A872-C77A340FA094}" presName="rootText" presStyleLbl="node2" presStyleIdx="1" presStyleCnt="2">
        <dgm:presLayoutVars>
          <dgm:chPref val="3"/>
        </dgm:presLayoutVars>
      </dgm:prSet>
      <dgm:spPr/>
    </dgm:pt>
    <dgm:pt modelId="{9935018A-F6AF-40CE-B574-2BC19B0279D8}" type="pres">
      <dgm:prSet presAssocID="{48D22D93-FF22-4F83-A872-C77A340FA094}" presName="rootConnector" presStyleLbl="node2" presStyleIdx="1" presStyleCnt="2"/>
      <dgm:spPr/>
    </dgm:pt>
    <dgm:pt modelId="{49EE1BDE-B43E-485A-A8FA-16F149F1CE88}" type="pres">
      <dgm:prSet presAssocID="{48D22D93-FF22-4F83-A872-C77A340FA094}" presName="hierChild4" presStyleCnt="0"/>
      <dgm:spPr/>
    </dgm:pt>
    <dgm:pt modelId="{45A76CA6-F6BD-4A2B-9473-95826E2352A8}" type="pres">
      <dgm:prSet presAssocID="{48D22D93-FF22-4F83-A872-C77A340FA094}" presName="hierChild5" presStyleCnt="0"/>
      <dgm:spPr/>
    </dgm:pt>
    <dgm:pt modelId="{7AB4666F-0119-4D37-BA0D-2C42E27574D9}" type="pres">
      <dgm:prSet presAssocID="{E2A02B57-EDF2-4AF2-A356-00F4D96D0145}" presName="hierChild3" presStyleCnt="0"/>
      <dgm:spPr/>
    </dgm:pt>
  </dgm:ptLst>
  <dgm:cxnLst>
    <dgm:cxn modelId="{EBB1F50E-A449-436D-B509-4CB96D45E8A2}" type="presOf" srcId="{E2A02B57-EDF2-4AF2-A356-00F4D96D0145}" destId="{9259CCCD-1082-4AFD-88FB-0E6A6330EAE9}" srcOrd="0" destOrd="0" presId="urn:microsoft.com/office/officeart/2005/8/layout/orgChart1"/>
    <dgm:cxn modelId="{8D828912-9DAC-470A-AFD0-E2680FC7F7BE}" type="presOf" srcId="{924542D6-5372-41F8-8C81-AE9BC0409FB2}" destId="{7FD7FCE8-6576-4EAB-BAE2-CA8DA94862F1}" srcOrd="1" destOrd="0" presId="urn:microsoft.com/office/officeart/2005/8/layout/orgChart1"/>
    <dgm:cxn modelId="{F0165C26-B38E-4CF7-BD72-6FEA5C8EFA58}" srcId="{27E80D07-10AB-4511-A7E9-EF5204FD0F8F}" destId="{E2A02B57-EDF2-4AF2-A356-00F4D96D0145}" srcOrd="0" destOrd="0" parTransId="{798C2152-480E-4D97-AB56-2636BCEA5090}" sibTransId="{7763974A-DAB7-401D-83E8-1201B5A48634}"/>
    <dgm:cxn modelId="{8440D545-5EA3-40D2-9A64-6E849ACA6459}" type="presOf" srcId="{48D22D93-FF22-4F83-A872-C77A340FA094}" destId="{9935018A-F6AF-40CE-B574-2BC19B0279D8}" srcOrd="1" destOrd="0" presId="urn:microsoft.com/office/officeart/2005/8/layout/orgChart1"/>
    <dgm:cxn modelId="{E325176C-03CA-4548-9933-9C5FEE76C658}" type="presOf" srcId="{4008ABA6-FC5C-4632-8E83-843780F1DD0D}" destId="{E55C116E-8EFC-4CDD-B11F-0CDBE319B363}" srcOrd="0" destOrd="0" presId="urn:microsoft.com/office/officeart/2005/8/layout/orgChart1"/>
    <dgm:cxn modelId="{0F651651-4363-4E27-8465-1ED0317950EE}" type="presOf" srcId="{924542D6-5372-41F8-8C81-AE9BC0409FB2}" destId="{D606C82E-DDDC-4048-B164-BDE5D4E5F7CF}" srcOrd="0" destOrd="0" presId="urn:microsoft.com/office/officeart/2005/8/layout/orgChart1"/>
    <dgm:cxn modelId="{ADE8F956-B70A-4CED-BE63-E8FB9AC82FE2}" srcId="{E2A02B57-EDF2-4AF2-A356-00F4D96D0145}" destId="{924542D6-5372-41F8-8C81-AE9BC0409FB2}" srcOrd="0" destOrd="0" parTransId="{4008ABA6-FC5C-4632-8E83-843780F1DD0D}" sibTransId="{4CA06747-8EBE-4E6D-A098-CC9F0DB1146F}"/>
    <dgm:cxn modelId="{0A32418F-749C-4E78-B836-34459DD0E9B2}" srcId="{E2A02B57-EDF2-4AF2-A356-00F4D96D0145}" destId="{48D22D93-FF22-4F83-A872-C77A340FA094}" srcOrd="1" destOrd="0" parTransId="{B5C9BE52-F1F7-4CA2-8923-1A64522EBAD4}" sibTransId="{E89639DB-8CEA-4A85-92C0-4FC5F9C499CA}"/>
    <dgm:cxn modelId="{9E0F08A9-BA08-4367-84DF-BA2EF7292674}" type="presOf" srcId="{48D22D93-FF22-4F83-A872-C77A340FA094}" destId="{E7B6D4DE-24C2-496C-8998-2751A51A1D34}" srcOrd="0" destOrd="0" presId="urn:microsoft.com/office/officeart/2005/8/layout/orgChart1"/>
    <dgm:cxn modelId="{7DAB94CF-0C24-4342-B561-B28A9E1E4CA0}" type="presOf" srcId="{E2A02B57-EDF2-4AF2-A356-00F4D96D0145}" destId="{AB14954E-1BF5-48BD-9199-878B4722143C}" srcOrd="1" destOrd="0" presId="urn:microsoft.com/office/officeart/2005/8/layout/orgChart1"/>
    <dgm:cxn modelId="{DA5DF4D7-B063-4C44-A663-8BEBB0FA1D75}" type="presOf" srcId="{27E80D07-10AB-4511-A7E9-EF5204FD0F8F}" destId="{9D1AA0D6-ED3A-423E-9EA8-BBD6CBADB4DB}" srcOrd="0" destOrd="0" presId="urn:microsoft.com/office/officeart/2005/8/layout/orgChart1"/>
    <dgm:cxn modelId="{7EE5EFDF-26D6-4F28-8161-55E5E2093CA7}" type="presOf" srcId="{B5C9BE52-F1F7-4CA2-8923-1A64522EBAD4}" destId="{68B53983-12EF-4082-9695-6B8582909381}" srcOrd="0" destOrd="0" presId="urn:microsoft.com/office/officeart/2005/8/layout/orgChart1"/>
    <dgm:cxn modelId="{AE554220-94EF-43CD-8FED-D60AB687829A}" type="presParOf" srcId="{9D1AA0D6-ED3A-423E-9EA8-BBD6CBADB4DB}" destId="{C8884C93-93FD-4803-A4A3-C067642EB2C6}" srcOrd="0" destOrd="0" presId="urn:microsoft.com/office/officeart/2005/8/layout/orgChart1"/>
    <dgm:cxn modelId="{4463194A-DAFF-48B4-A794-638887A38949}" type="presParOf" srcId="{C8884C93-93FD-4803-A4A3-C067642EB2C6}" destId="{194FA0C9-AC70-4DFE-9011-787B7B28167C}" srcOrd="0" destOrd="0" presId="urn:microsoft.com/office/officeart/2005/8/layout/orgChart1"/>
    <dgm:cxn modelId="{0B45024D-745A-4D97-9760-0B37B722CDE2}" type="presParOf" srcId="{194FA0C9-AC70-4DFE-9011-787B7B28167C}" destId="{9259CCCD-1082-4AFD-88FB-0E6A6330EAE9}" srcOrd="0" destOrd="0" presId="urn:microsoft.com/office/officeart/2005/8/layout/orgChart1"/>
    <dgm:cxn modelId="{A0A28C64-8D2E-4FF7-A7AA-AD1DBB56E1D4}" type="presParOf" srcId="{194FA0C9-AC70-4DFE-9011-787B7B28167C}" destId="{AB14954E-1BF5-48BD-9199-878B4722143C}" srcOrd="1" destOrd="0" presId="urn:microsoft.com/office/officeart/2005/8/layout/orgChart1"/>
    <dgm:cxn modelId="{CB7D9614-B986-4213-88F9-DEB98D27538B}" type="presParOf" srcId="{C8884C93-93FD-4803-A4A3-C067642EB2C6}" destId="{B0B14B59-310E-41E3-8BF0-76C16981954A}" srcOrd="1" destOrd="0" presId="urn:microsoft.com/office/officeart/2005/8/layout/orgChart1"/>
    <dgm:cxn modelId="{CAF188C8-BBF6-4CCA-ADEC-702A76D0EAF0}" type="presParOf" srcId="{B0B14B59-310E-41E3-8BF0-76C16981954A}" destId="{E55C116E-8EFC-4CDD-B11F-0CDBE319B363}" srcOrd="0" destOrd="0" presId="urn:microsoft.com/office/officeart/2005/8/layout/orgChart1"/>
    <dgm:cxn modelId="{695891B9-9CD6-4562-B17D-B9B86BFD3284}" type="presParOf" srcId="{B0B14B59-310E-41E3-8BF0-76C16981954A}" destId="{601C8F3B-7B8C-4ED1-83D7-CB11B814E9D0}" srcOrd="1" destOrd="0" presId="urn:microsoft.com/office/officeart/2005/8/layout/orgChart1"/>
    <dgm:cxn modelId="{CFB0D440-22BA-4CD3-B4B5-3D1113C2EEC0}" type="presParOf" srcId="{601C8F3B-7B8C-4ED1-83D7-CB11B814E9D0}" destId="{DFB1A526-0AA2-4B77-BB00-BFF78F5123E4}" srcOrd="0" destOrd="0" presId="urn:microsoft.com/office/officeart/2005/8/layout/orgChart1"/>
    <dgm:cxn modelId="{BCFC7334-EBF2-417F-B80C-2CD3C3F797B9}" type="presParOf" srcId="{DFB1A526-0AA2-4B77-BB00-BFF78F5123E4}" destId="{D606C82E-DDDC-4048-B164-BDE5D4E5F7CF}" srcOrd="0" destOrd="0" presId="urn:microsoft.com/office/officeart/2005/8/layout/orgChart1"/>
    <dgm:cxn modelId="{6F62E503-E050-4FA0-9102-7564CDAA02A2}" type="presParOf" srcId="{DFB1A526-0AA2-4B77-BB00-BFF78F5123E4}" destId="{7FD7FCE8-6576-4EAB-BAE2-CA8DA94862F1}" srcOrd="1" destOrd="0" presId="urn:microsoft.com/office/officeart/2005/8/layout/orgChart1"/>
    <dgm:cxn modelId="{D9A261CA-5A40-4011-9191-A8DBF0AD9647}" type="presParOf" srcId="{601C8F3B-7B8C-4ED1-83D7-CB11B814E9D0}" destId="{24BAB8B5-3990-4858-BCE0-8B4EEB6F7F2E}" srcOrd="1" destOrd="0" presId="urn:microsoft.com/office/officeart/2005/8/layout/orgChart1"/>
    <dgm:cxn modelId="{64290D59-6CEE-4155-8A11-00BB185BC310}" type="presParOf" srcId="{601C8F3B-7B8C-4ED1-83D7-CB11B814E9D0}" destId="{AE46DE5F-9FD2-4566-A22C-4C620ED62F87}" srcOrd="2" destOrd="0" presId="urn:microsoft.com/office/officeart/2005/8/layout/orgChart1"/>
    <dgm:cxn modelId="{67AE6A2B-B6CC-4C33-B8EC-2CE949C29C5C}" type="presParOf" srcId="{B0B14B59-310E-41E3-8BF0-76C16981954A}" destId="{68B53983-12EF-4082-9695-6B8582909381}" srcOrd="2" destOrd="0" presId="urn:microsoft.com/office/officeart/2005/8/layout/orgChart1"/>
    <dgm:cxn modelId="{78570E07-0DCD-4D02-9675-FC43F40FF4D9}" type="presParOf" srcId="{B0B14B59-310E-41E3-8BF0-76C16981954A}" destId="{5E0D00B2-635B-4566-BE03-366EED0894A2}" srcOrd="3" destOrd="0" presId="urn:microsoft.com/office/officeart/2005/8/layout/orgChart1"/>
    <dgm:cxn modelId="{061BD644-7F68-4454-8B03-E9A859051FDA}" type="presParOf" srcId="{5E0D00B2-635B-4566-BE03-366EED0894A2}" destId="{CAE5B63C-7070-411E-95CE-4682D41D343B}" srcOrd="0" destOrd="0" presId="urn:microsoft.com/office/officeart/2005/8/layout/orgChart1"/>
    <dgm:cxn modelId="{AB4C82F4-46E0-4321-97E3-A2177432E3A4}" type="presParOf" srcId="{CAE5B63C-7070-411E-95CE-4682D41D343B}" destId="{E7B6D4DE-24C2-496C-8998-2751A51A1D34}" srcOrd="0" destOrd="0" presId="urn:microsoft.com/office/officeart/2005/8/layout/orgChart1"/>
    <dgm:cxn modelId="{1C06BF39-0316-4F65-BAF7-8ED30BA30F97}" type="presParOf" srcId="{CAE5B63C-7070-411E-95CE-4682D41D343B}" destId="{9935018A-F6AF-40CE-B574-2BC19B0279D8}" srcOrd="1" destOrd="0" presId="urn:microsoft.com/office/officeart/2005/8/layout/orgChart1"/>
    <dgm:cxn modelId="{6EAD5731-9D09-4FBF-A8D7-6208EBC8E2FF}" type="presParOf" srcId="{5E0D00B2-635B-4566-BE03-366EED0894A2}" destId="{49EE1BDE-B43E-485A-A8FA-16F149F1CE88}" srcOrd="1" destOrd="0" presId="urn:microsoft.com/office/officeart/2005/8/layout/orgChart1"/>
    <dgm:cxn modelId="{BA67786C-C95F-4885-B9B6-D4B35FE9E288}" type="presParOf" srcId="{5E0D00B2-635B-4566-BE03-366EED0894A2}" destId="{45A76CA6-F6BD-4A2B-9473-95826E2352A8}" srcOrd="2" destOrd="0" presId="urn:microsoft.com/office/officeart/2005/8/layout/orgChart1"/>
    <dgm:cxn modelId="{0B98FCB0-AD57-4A03-9CE9-5E816E11924E}" type="presParOf" srcId="{C8884C93-93FD-4803-A4A3-C067642EB2C6}" destId="{7AB4666F-0119-4D37-BA0D-2C42E27574D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7E80D07-10AB-4511-A7E9-EF5204FD0F8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2850A00-C236-4888-9C8F-BB4239036CBC}">
      <dgm:prSet phldrT="[Text]" custT="1"/>
      <dgm:spPr>
        <a:solidFill>
          <a:schemeClr val="bg1">
            <a:lumMod val="75000"/>
          </a:schemeClr>
        </a:solidFill>
      </dgm:spPr>
      <dgm:t>
        <a:bodyPr/>
        <a:lstStyle/>
        <a:p>
          <a:r>
            <a:rPr lang="en-US" sz="2800" dirty="0">
              <a:solidFill>
                <a:schemeClr val="tx1"/>
              </a:solidFill>
              <a:latin typeface="+mj-lt"/>
            </a:rPr>
            <a:t>Monospace</a:t>
          </a:r>
        </a:p>
      </dgm:t>
    </dgm:pt>
    <dgm:pt modelId="{E5551934-100E-40D4-A3ED-43FBE7447DC7}" type="parTrans" cxnId="{58D77E41-12AC-4F06-B2BC-BF0B724E1E02}">
      <dgm:prSet/>
      <dgm:spPr/>
      <dgm:t>
        <a:bodyPr/>
        <a:lstStyle/>
        <a:p>
          <a:endParaRPr lang="en-US"/>
        </a:p>
      </dgm:t>
    </dgm:pt>
    <dgm:pt modelId="{DEC0AFF7-5A32-4171-AD08-CF9DFE4C2ACE}" type="sibTrans" cxnId="{58D77E41-12AC-4F06-B2BC-BF0B724E1E02}">
      <dgm:prSet/>
      <dgm:spPr/>
      <dgm:t>
        <a:bodyPr/>
        <a:lstStyle/>
        <a:p>
          <a:endParaRPr lang="en-US"/>
        </a:p>
      </dgm:t>
    </dgm:pt>
    <dgm:pt modelId="{9D1AA0D6-ED3A-423E-9EA8-BBD6CBADB4DB}" type="pres">
      <dgm:prSet presAssocID="{27E80D07-10AB-4511-A7E9-EF5204FD0F8F}" presName="hierChild1" presStyleCnt="0">
        <dgm:presLayoutVars>
          <dgm:orgChart val="1"/>
          <dgm:chPref val="1"/>
          <dgm:dir/>
          <dgm:animOne val="branch"/>
          <dgm:animLvl val="lvl"/>
          <dgm:resizeHandles/>
        </dgm:presLayoutVars>
      </dgm:prSet>
      <dgm:spPr/>
    </dgm:pt>
    <dgm:pt modelId="{6F3F3EEA-4834-445C-81F9-0775D22D21BD}" type="pres">
      <dgm:prSet presAssocID="{B2850A00-C236-4888-9C8F-BB4239036CBC}" presName="hierRoot1" presStyleCnt="0">
        <dgm:presLayoutVars>
          <dgm:hierBranch val="init"/>
        </dgm:presLayoutVars>
      </dgm:prSet>
      <dgm:spPr/>
    </dgm:pt>
    <dgm:pt modelId="{C8AC7E6B-F195-4365-8F0C-367C3131913A}" type="pres">
      <dgm:prSet presAssocID="{B2850A00-C236-4888-9C8F-BB4239036CBC}" presName="rootComposite1" presStyleCnt="0"/>
      <dgm:spPr/>
    </dgm:pt>
    <dgm:pt modelId="{31D08848-1771-46BF-8C33-7A97CB503DC5}" type="pres">
      <dgm:prSet presAssocID="{B2850A00-C236-4888-9C8F-BB4239036CBC}" presName="rootText1" presStyleLbl="node0" presStyleIdx="0" presStyleCnt="1">
        <dgm:presLayoutVars>
          <dgm:chPref val="3"/>
        </dgm:presLayoutVars>
      </dgm:prSet>
      <dgm:spPr/>
    </dgm:pt>
    <dgm:pt modelId="{A5845089-AFE2-4EFA-B63B-5D1D053C374F}" type="pres">
      <dgm:prSet presAssocID="{B2850A00-C236-4888-9C8F-BB4239036CBC}" presName="rootConnector1" presStyleLbl="node1" presStyleIdx="0" presStyleCnt="0"/>
      <dgm:spPr/>
    </dgm:pt>
    <dgm:pt modelId="{61A5FC8E-7700-475C-AA46-A5128D0A6409}" type="pres">
      <dgm:prSet presAssocID="{B2850A00-C236-4888-9C8F-BB4239036CBC}" presName="hierChild2" presStyleCnt="0"/>
      <dgm:spPr/>
    </dgm:pt>
    <dgm:pt modelId="{FABC76F7-C1A7-441D-8555-C1B111396201}" type="pres">
      <dgm:prSet presAssocID="{B2850A00-C236-4888-9C8F-BB4239036CBC}" presName="hierChild3" presStyleCnt="0"/>
      <dgm:spPr/>
    </dgm:pt>
  </dgm:ptLst>
  <dgm:cxnLst>
    <dgm:cxn modelId="{58D77E41-12AC-4F06-B2BC-BF0B724E1E02}" srcId="{27E80D07-10AB-4511-A7E9-EF5204FD0F8F}" destId="{B2850A00-C236-4888-9C8F-BB4239036CBC}" srcOrd="0" destOrd="0" parTransId="{E5551934-100E-40D4-A3ED-43FBE7447DC7}" sibTransId="{DEC0AFF7-5A32-4171-AD08-CF9DFE4C2ACE}"/>
    <dgm:cxn modelId="{07CD128E-7DFA-459F-8103-CD8C35D26721}" type="presOf" srcId="{B2850A00-C236-4888-9C8F-BB4239036CBC}" destId="{31D08848-1771-46BF-8C33-7A97CB503DC5}" srcOrd="0" destOrd="0" presId="urn:microsoft.com/office/officeart/2005/8/layout/orgChart1"/>
    <dgm:cxn modelId="{C1F968B8-562B-4FDB-8A8F-481DF159EFF9}" type="presOf" srcId="{B2850A00-C236-4888-9C8F-BB4239036CBC}" destId="{A5845089-AFE2-4EFA-B63B-5D1D053C374F}" srcOrd="1" destOrd="0" presId="urn:microsoft.com/office/officeart/2005/8/layout/orgChart1"/>
    <dgm:cxn modelId="{DA5DF4D7-B063-4C44-A663-8BEBB0FA1D75}" type="presOf" srcId="{27E80D07-10AB-4511-A7E9-EF5204FD0F8F}" destId="{9D1AA0D6-ED3A-423E-9EA8-BBD6CBADB4DB}" srcOrd="0" destOrd="0" presId="urn:microsoft.com/office/officeart/2005/8/layout/orgChart1"/>
    <dgm:cxn modelId="{C2262FC8-01B9-4992-991B-D73355622E56}" type="presParOf" srcId="{9D1AA0D6-ED3A-423E-9EA8-BBD6CBADB4DB}" destId="{6F3F3EEA-4834-445C-81F9-0775D22D21BD}" srcOrd="0" destOrd="0" presId="urn:microsoft.com/office/officeart/2005/8/layout/orgChart1"/>
    <dgm:cxn modelId="{1990D634-B637-4593-9660-AD2ED3C0984C}" type="presParOf" srcId="{6F3F3EEA-4834-445C-81F9-0775D22D21BD}" destId="{C8AC7E6B-F195-4365-8F0C-367C3131913A}" srcOrd="0" destOrd="0" presId="urn:microsoft.com/office/officeart/2005/8/layout/orgChart1"/>
    <dgm:cxn modelId="{7A573635-30A0-4E87-BD12-7A82414E9AD6}" type="presParOf" srcId="{C8AC7E6B-F195-4365-8F0C-367C3131913A}" destId="{31D08848-1771-46BF-8C33-7A97CB503DC5}" srcOrd="0" destOrd="0" presId="urn:microsoft.com/office/officeart/2005/8/layout/orgChart1"/>
    <dgm:cxn modelId="{E05F20EC-C0DB-4F48-B36C-2075B2B8547F}" type="presParOf" srcId="{C8AC7E6B-F195-4365-8F0C-367C3131913A}" destId="{A5845089-AFE2-4EFA-B63B-5D1D053C374F}" srcOrd="1" destOrd="0" presId="urn:microsoft.com/office/officeart/2005/8/layout/orgChart1"/>
    <dgm:cxn modelId="{30C0B27A-E553-4363-9D62-E2016A5B501A}" type="presParOf" srcId="{6F3F3EEA-4834-445C-81F9-0775D22D21BD}" destId="{61A5FC8E-7700-475C-AA46-A5128D0A6409}" srcOrd="1" destOrd="0" presId="urn:microsoft.com/office/officeart/2005/8/layout/orgChart1"/>
    <dgm:cxn modelId="{9281BB04-8AC8-45E9-83A3-5CE0C77125F9}" type="presParOf" srcId="{6F3F3EEA-4834-445C-81F9-0775D22D21BD}" destId="{FABC76F7-C1A7-441D-8555-C1B111396201}"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E80D07-10AB-4511-A7E9-EF5204FD0F8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2850A00-C236-4888-9C8F-BB4239036CBC}">
      <dgm:prSet phldrT="[Text]" custT="1"/>
      <dgm:spPr>
        <a:solidFill>
          <a:schemeClr val="bg1">
            <a:lumMod val="75000"/>
          </a:schemeClr>
        </a:solidFill>
      </dgm:spPr>
      <dgm:t>
        <a:bodyPr/>
        <a:lstStyle/>
        <a:p>
          <a:r>
            <a:rPr lang="en-US" sz="2800" dirty="0">
              <a:solidFill>
                <a:schemeClr val="tx1"/>
              </a:solidFill>
              <a:latin typeface="+mj-lt"/>
            </a:rPr>
            <a:t>Informal</a:t>
          </a:r>
        </a:p>
      </dgm:t>
    </dgm:pt>
    <dgm:pt modelId="{E5551934-100E-40D4-A3ED-43FBE7447DC7}" type="parTrans" cxnId="{58D77E41-12AC-4F06-B2BC-BF0B724E1E02}">
      <dgm:prSet/>
      <dgm:spPr/>
      <dgm:t>
        <a:bodyPr/>
        <a:lstStyle/>
        <a:p>
          <a:endParaRPr lang="en-US"/>
        </a:p>
      </dgm:t>
    </dgm:pt>
    <dgm:pt modelId="{DEC0AFF7-5A32-4171-AD08-CF9DFE4C2ACE}" type="sibTrans" cxnId="{58D77E41-12AC-4F06-B2BC-BF0B724E1E02}">
      <dgm:prSet/>
      <dgm:spPr/>
      <dgm:t>
        <a:bodyPr/>
        <a:lstStyle/>
        <a:p>
          <a:endParaRPr lang="en-US"/>
        </a:p>
      </dgm:t>
    </dgm:pt>
    <dgm:pt modelId="{9D1AA0D6-ED3A-423E-9EA8-BBD6CBADB4DB}" type="pres">
      <dgm:prSet presAssocID="{27E80D07-10AB-4511-A7E9-EF5204FD0F8F}" presName="hierChild1" presStyleCnt="0">
        <dgm:presLayoutVars>
          <dgm:orgChart val="1"/>
          <dgm:chPref val="1"/>
          <dgm:dir/>
          <dgm:animOne val="branch"/>
          <dgm:animLvl val="lvl"/>
          <dgm:resizeHandles/>
        </dgm:presLayoutVars>
      </dgm:prSet>
      <dgm:spPr/>
    </dgm:pt>
    <dgm:pt modelId="{6F3F3EEA-4834-445C-81F9-0775D22D21BD}" type="pres">
      <dgm:prSet presAssocID="{B2850A00-C236-4888-9C8F-BB4239036CBC}" presName="hierRoot1" presStyleCnt="0">
        <dgm:presLayoutVars>
          <dgm:hierBranch val="init"/>
        </dgm:presLayoutVars>
      </dgm:prSet>
      <dgm:spPr/>
    </dgm:pt>
    <dgm:pt modelId="{C8AC7E6B-F195-4365-8F0C-367C3131913A}" type="pres">
      <dgm:prSet presAssocID="{B2850A00-C236-4888-9C8F-BB4239036CBC}" presName="rootComposite1" presStyleCnt="0"/>
      <dgm:spPr/>
    </dgm:pt>
    <dgm:pt modelId="{31D08848-1771-46BF-8C33-7A97CB503DC5}" type="pres">
      <dgm:prSet presAssocID="{B2850A00-C236-4888-9C8F-BB4239036CBC}" presName="rootText1" presStyleLbl="node0" presStyleIdx="0" presStyleCnt="1">
        <dgm:presLayoutVars>
          <dgm:chPref val="3"/>
        </dgm:presLayoutVars>
      </dgm:prSet>
      <dgm:spPr/>
    </dgm:pt>
    <dgm:pt modelId="{A5845089-AFE2-4EFA-B63B-5D1D053C374F}" type="pres">
      <dgm:prSet presAssocID="{B2850A00-C236-4888-9C8F-BB4239036CBC}" presName="rootConnector1" presStyleLbl="node1" presStyleIdx="0" presStyleCnt="0"/>
      <dgm:spPr/>
    </dgm:pt>
    <dgm:pt modelId="{61A5FC8E-7700-475C-AA46-A5128D0A6409}" type="pres">
      <dgm:prSet presAssocID="{B2850A00-C236-4888-9C8F-BB4239036CBC}" presName="hierChild2" presStyleCnt="0"/>
      <dgm:spPr/>
    </dgm:pt>
    <dgm:pt modelId="{FABC76F7-C1A7-441D-8555-C1B111396201}" type="pres">
      <dgm:prSet presAssocID="{B2850A00-C236-4888-9C8F-BB4239036CBC}" presName="hierChild3" presStyleCnt="0"/>
      <dgm:spPr/>
    </dgm:pt>
  </dgm:ptLst>
  <dgm:cxnLst>
    <dgm:cxn modelId="{58D77E41-12AC-4F06-B2BC-BF0B724E1E02}" srcId="{27E80D07-10AB-4511-A7E9-EF5204FD0F8F}" destId="{B2850A00-C236-4888-9C8F-BB4239036CBC}" srcOrd="0" destOrd="0" parTransId="{E5551934-100E-40D4-A3ED-43FBE7447DC7}" sibTransId="{DEC0AFF7-5A32-4171-AD08-CF9DFE4C2ACE}"/>
    <dgm:cxn modelId="{07CD128E-7DFA-459F-8103-CD8C35D26721}" type="presOf" srcId="{B2850A00-C236-4888-9C8F-BB4239036CBC}" destId="{31D08848-1771-46BF-8C33-7A97CB503DC5}" srcOrd="0" destOrd="0" presId="urn:microsoft.com/office/officeart/2005/8/layout/orgChart1"/>
    <dgm:cxn modelId="{C1F968B8-562B-4FDB-8A8F-481DF159EFF9}" type="presOf" srcId="{B2850A00-C236-4888-9C8F-BB4239036CBC}" destId="{A5845089-AFE2-4EFA-B63B-5D1D053C374F}" srcOrd="1" destOrd="0" presId="urn:microsoft.com/office/officeart/2005/8/layout/orgChart1"/>
    <dgm:cxn modelId="{DA5DF4D7-B063-4C44-A663-8BEBB0FA1D75}" type="presOf" srcId="{27E80D07-10AB-4511-A7E9-EF5204FD0F8F}" destId="{9D1AA0D6-ED3A-423E-9EA8-BBD6CBADB4DB}" srcOrd="0" destOrd="0" presId="urn:microsoft.com/office/officeart/2005/8/layout/orgChart1"/>
    <dgm:cxn modelId="{C2262FC8-01B9-4992-991B-D73355622E56}" type="presParOf" srcId="{9D1AA0D6-ED3A-423E-9EA8-BBD6CBADB4DB}" destId="{6F3F3EEA-4834-445C-81F9-0775D22D21BD}" srcOrd="0" destOrd="0" presId="urn:microsoft.com/office/officeart/2005/8/layout/orgChart1"/>
    <dgm:cxn modelId="{1990D634-B637-4593-9660-AD2ED3C0984C}" type="presParOf" srcId="{6F3F3EEA-4834-445C-81F9-0775D22D21BD}" destId="{C8AC7E6B-F195-4365-8F0C-367C3131913A}" srcOrd="0" destOrd="0" presId="urn:microsoft.com/office/officeart/2005/8/layout/orgChart1"/>
    <dgm:cxn modelId="{7A573635-30A0-4E87-BD12-7A82414E9AD6}" type="presParOf" srcId="{C8AC7E6B-F195-4365-8F0C-367C3131913A}" destId="{31D08848-1771-46BF-8C33-7A97CB503DC5}" srcOrd="0" destOrd="0" presId="urn:microsoft.com/office/officeart/2005/8/layout/orgChart1"/>
    <dgm:cxn modelId="{E05F20EC-C0DB-4F48-B36C-2075B2B8547F}" type="presParOf" srcId="{C8AC7E6B-F195-4365-8F0C-367C3131913A}" destId="{A5845089-AFE2-4EFA-B63B-5D1D053C374F}" srcOrd="1" destOrd="0" presId="urn:microsoft.com/office/officeart/2005/8/layout/orgChart1"/>
    <dgm:cxn modelId="{30C0B27A-E553-4363-9D62-E2016A5B501A}" type="presParOf" srcId="{6F3F3EEA-4834-445C-81F9-0775D22D21BD}" destId="{61A5FC8E-7700-475C-AA46-A5128D0A6409}" srcOrd="1" destOrd="0" presId="urn:microsoft.com/office/officeart/2005/8/layout/orgChart1"/>
    <dgm:cxn modelId="{9281BB04-8AC8-45E9-83A3-5CE0C77125F9}" type="presParOf" srcId="{6F3F3EEA-4834-445C-81F9-0775D22D21BD}" destId="{FABC76F7-C1A7-441D-8555-C1B111396201}" srcOrd="2" destOrd="0" presId="urn:microsoft.com/office/officeart/2005/8/layout/orgChar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F0FBC06-C1DC-4A4A-B632-2828E8BBFF6D}" type="doc">
      <dgm:prSet loTypeId="urn:microsoft.com/office/officeart/2005/8/layout/cycle2" loCatId="cycle" qsTypeId="urn:microsoft.com/office/officeart/2005/8/quickstyle/simple1" qsCatId="simple" csTypeId="urn:microsoft.com/office/officeart/2005/8/colors/accent4_2" csCatId="accent4" phldr="1"/>
      <dgm:spPr/>
      <dgm:t>
        <a:bodyPr/>
        <a:lstStyle/>
        <a:p>
          <a:endParaRPr lang="en-US"/>
        </a:p>
      </dgm:t>
    </dgm:pt>
    <dgm:pt modelId="{CB91144C-82F8-4F41-B36E-56CB7E6F2315}">
      <dgm:prSet phldrT="[Text]"/>
      <dgm:spPr>
        <a:solidFill>
          <a:srgbClr val="F2C812"/>
        </a:solidFill>
      </dgm:spPr>
      <dgm:t>
        <a:bodyPr/>
        <a:lstStyle/>
        <a:p>
          <a:r>
            <a:rPr lang="en-US" b="1" dirty="0">
              <a:solidFill>
                <a:schemeClr val="tx1"/>
              </a:solidFill>
            </a:rPr>
            <a:t>1</a:t>
          </a:r>
        </a:p>
      </dgm:t>
    </dgm:pt>
    <dgm:pt modelId="{09431B6E-D72E-4719-8286-5C1412DE8CD9}" type="parTrans" cxnId="{FAD1EBBB-AE4E-4629-B026-44027D7616A3}">
      <dgm:prSet/>
      <dgm:spPr/>
      <dgm:t>
        <a:bodyPr/>
        <a:lstStyle/>
        <a:p>
          <a:endParaRPr lang="en-US"/>
        </a:p>
      </dgm:t>
    </dgm:pt>
    <dgm:pt modelId="{EF3A8AE1-AD81-4177-8210-3F9493C0C5DE}" type="sibTrans" cxnId="{FAD1EBBB-AE4E-4629-B026-44027D7616A3}">
      <dgm:prSet/>
      <dgm:spPr/>
      <dgm:t>
        <a:bodyPr/>
        <a:lstStyle/>
        <a:p>
          <a:endParaRPr lang="en-US"/>
        </a:p>
      </dgm:t>
    </dgm:pt>
    <dgm:pt modelId="{7457F9CC-5762-402F-8405-375C34D7D688}">
      <dgm:prSet phldrT="[Text]"/>
      <dgm:spPr>
        <a:solidFill>
          <a:srgbClr val="F2C812"/>
        </a:solidFill>
      </dgm:spPr>
      <dgm:t>
        <a:bodyPr/>
        <a:lstStyle/>
        <a:p>
          <a:r>
            <a:rPr lang="en-US" dirty="0"/>
            <a:t>2</a:t>
          </a:r>
        </a:p>
      </dgm:t>
    </dgm:pt>
    <dgm:pt modelId="{9F33D9BD-E037-4256-8628-C6F0C1C64CA0}" type="parTrans" cxnId="{CDE9A4DC-F4DF-45E9-8781-E3068D54EBFD}">
      <dgm:prSet/>
      <dgm:spPr/>
      <dgm:t>
        <a:bodyPr/>
        <a:lstStyle/>
        <a:p>
          <a:endParaRPr lang="en-US"/>
        </a:p>
      </dgm:t>
    </dgm:pt>
    <dgm:pt modelId="{F2CF9B0E-7BC8-441E-83C3-C745D4572A5B}" type="sibTrans" cxnId="{CDE9A4DC-F4DF-45E9-8781-E3068D54EBFD}">
      <dgm:prSet/>
      <dgm:spPr/>
      <dgm:t>
        <a:bodyPr/>
        <a:lstStyle/>
        <a:p>
          <a:endParaRPr lang="en-US"/>
        </a:p>
      </dgm:t>
    </dgm:pt>
    <dgm:pt modelId="{091C81C8-85EF-41B5-972E-91F115A7D758}">
      <dgm:prSet phldrT="[Text]"/>
      <dgm:spPr>
        <a:solidFill>
          <a:srgbClr val="F2C812"/>
        </a:solidFill>
      </dgm:spPr>
      <dgm:t>
        <a:bodyPr/>
        <a:lstStyle/>
        <a:p>
          <a:r>
            <a:rPr lang="en-US" dirty="0"/>
            <a:t>3</a:t>
          </a:r>
        </a:p>
      </dgm:t>
    </dgm:pt>
    <dgm:pt modelId="{22B65E7D-174C-4578-94EF-FB587E73CDC0}" type="parTrans" cxnId="{6748C88F-8138-437D-9B0B-B1F8D206E25F}">
      <dgm:prSet/>
      <dgm:spPr/>
      <dgm:t>
        <a:bodyPr/>
        <a:lstStyle/>
        <a:p>
          <a:endParaRPr lang="en-US"/>
        </a:p>
      </dgm:t>
    </dgm:pt>
    <dgm:pt modelId="{24105C2D-B30D-47B6-870F-64A4F3682F2D}" type="sibTrans" cxnId="{6748C88F-8138-437D-9B0B-B1F8D206E25F}">
      <dgm:prSet/>
      <dgm:spPr/>
      <dgm:t>
        <a:bodyPr/>
        <a:lstStyle/>
        <a:p>
          <a:endParaRPr lang="en-US"/>
        </a:p>
      </dgm:t>
    </dgm:pt>
    <dgm:pt modelId="{CE4E8B3C-BC40-49D9-A809-BE16A33ACD1B}">
      <dgm:prSet phldrT="[Text]"/>
      <dgm:spPr>
        <a:solidFill>
          <a:srgbClr val="F2C812"/>
        </a:solidFill>
      </dgm:spPr>
      <dgm:t>
        <a:bodyPr/>
        <a:lstStyle/>
        <a:p>
          <a:r>
            <a:rPr lang="en-US" dirty="0"/>
            <a:t>4</a:t>
          </a:r>
        </a:p>
      </dgm:t>
    </dgm:pt>
    <dgm:pt modelId="{82651644-4EFC-4464-8E36-BF17B9B042B3}" type="parTrans" cxnId="{56230F31-0360-4127-A37F-094EB1EEFD4E}">
      <dgm:prSet/>
      <dgm:spPr/>
      <dgm:t>
        <a:bodyPr/>
        <a:lstStyle/>
        <a:p>
          <a:endParaRPr lang="en-US"/>
        </a:p>
      </dgm:t>
    </dgm:pt>
    <dgm:pt modelId="{08CDF38D-36AE-4D9D-96B0-FF52DD86FFD8}" type="sibTrans" cxnId="{56230F31-0360-4127-A37F-094EB1EEFD4E}">
      <dgm:prSet/>
      <dgm:spPr/>
      <dgm:t>
        <a:bodyPr/>
        <a:lstStyle/>
        <a:p>
          <a:endParaRPr lang="en-US"/>
        </a:p>
      </dgm:t>
    </dgm:pt>
    <dgm:pt modelId="{E8280C1B-FB62-48EA-AA03-E09435756E68}">
      <dgm:prSet phldrT="[Text]"/>
      <dgm:spPr>
        <a:solidFill>
          <a:srgbClr val="F2C812"/>
        </a:solidFill>
      </dgm:spPr>
      <dgm:t>
        <a:bodyPr/>
        <a:lstStyle/>
        <a:p>
          <a:r>
            <a:rPr lang="en-US" dirty="0"/>
            <a:t>5</a:t>
          </a:r>
        </a:p>
      </dgm:t>
    </dgm:pt>
    <dgm:pt modelId="{0CFEC022-9903-4070-923B-D777556B3D76}" type="parTrans" cxnId="{38842446-752F-45B1-8D6C-F09BDB422A0E}">
      <dgm:prSet/>
      <dgm:spPr/>
      <dgm:t>
        <a:bodyPr/>
        <a:lstStyle/>
        <a:p>
          <a:endParaRPr lang="en-US"/>
        </a:p>
      </dgm:t>
    </dgm:pt>
    <dgm:pt modelId="{8BCC5BFB-2B4F-4062-8DA2-140A7FC44CB6}" type="sibTrans" cxnId="{38842446-752F-45B1-8D6C-F09BDB422A0E}">
      <dgm:prSet/>
      <dgm:spPr/>
      <dgm:t>
        <a:bodyPr/>
        <a:lstStyle/>
        <a:p>
          <a:endParaRPr lang="en-US"/>
        </a:p>
      </dgm:t>
    </dgm:pt>
    <dgm:pt modelId="{D46B8A36-8991-4619-A1AC-4A69261DA21E}" type="pres">
      <dgm:prSet presAssocID="{6F0FBC06-C1DC-4A4A-B632-2828E8BBFF6D}" presName="cycle" presStyleCnt="0">
        <dgm:presLayoutVars>
          <dgm:dir/>
          <dgm:resizeHandles val="exact"/>
        </dgm:presLayoutVars>
      </dgm:prSet>
      <dgm:spPr/>
    </dgm:pt>
    <dgm:pt modelId="{6B83CCE7-56B4-4559-BC83-FF3F63F009B8}" type="pres">
      <dgm:prSet presAssocID="{CB91144C-82F8-4F41-B36E-56CB7E6F2315}" presName="node" presStyleLbl="node1" presStyleIdx="0" presStyleCnt="5">
        <dgm:presLayoutVars>
          <dgm:bulletEnabled val="1"/>
        </dgm:presLayoutVars>
      </dgm:prSet>
      <dgm:spPr/>
    </dgm:pt>
    <dgm:pt modelId="{55F79524-E643-4609-B0F4-E2AB7ED43A7C}" type="pres">
      <dgm:prSet presAssocID="{EF3A8AE1-AD81-4177-8210-3F9493C0C5DE}" presName="sibTrans" presStyleLbl="sibTrans2D1" presStyleIdx="0" presStyleCnt="5"/>
      <dgm:spPr/>
    </dgm:pt>
    <dgm:pt modelId="{09836B06-44CF-4D53-9731-4B058F161785}" type="pres">
      <dgm:prSet presAssocID="{EF3A8AE1-AD81-4177-8210-3F9493C0C5DE}" presName="connectorText" presStyleLbl="sibTrans2D1" presStyleIdx="0" presStyleCnt="5"/>
      <dgm:spPr/>
    </dgm:pt>
    <dgm:pt modelId="{408E559D-3CBE-4A00-867F-41F07C2325A4}" type="pres">
      <dgm:prSet presAssocID="{7457F9CC-5762-402F-8405-375C34D7D688}" presName="node" presStyleLbl="node1" presStyleIdx="1" presStyleCnt="5">
        <dgm:presLayoutVars>
          <dgm:bulletEnabled val="1"/>
        </dgm:presLayoutVars>
      </dgm:prSet>
      <dgm:spPr/>
    </dgm:pt>
    <dgm:pt modelId="{31043D5B-C7B2-4F44-BBD7-FCBE7AFC24CC}" type="pres">
      <dgm:prSet presAssocID="{F2CF9B0E-7BC8-441E-83C3-C745D4572A5B}" presName="sibTrans" presStyleLbl="sibTrans2D1" presStyleIdx="1" presStyleCnt="5"/>
      <dgm:spPr/>
    </dgm:pt>
    <dgm:pt modelId="{F2E3F728-8579-428A-8AC3-D0F740A3B0D5}" type="pres">
      <dgm:prSet presAssocID="{F2CF9B0E-7BC8-441E-83C3-C745D4572A5B}" presName="connectorText" presStyleLbl="sibTrans2D1" presStyleIdx="1" presStyleCnt="5"/>
      <dgm:spPr/>
    </dgm:pt>
    <dgm:pt modelId="{0459501B-3F65-4C0E-8264-8FF04509D791}" type="pres">
      <dgm:prSet presAssocID="{091C81C8-85EF-41B5-972E-91F115A7D758}" presName="node" presStyleLbl="node1" presStyleIdx="2" presStyleCnt="5">
        <dgm:presLayoutVars>
          <dgm:bulletEnabled val="1"/>
        </dgm:presLayoutVars>
      </dgm:prSet>
      <dgm:spPr/>
    </dgm:pt>
    <dgm:pt modelId="{EEB5F3C7-0FC4-423B-AF81-D0219B48E010}" type="pres">
      <dgm:prSet presAssocID="{24105C2D-B30D-47B6-870F-64A4F3682F2D}" presName="sibTrans" presStyleLbl="sibTrans2D1" presStyleIdx="2" presStyleCnt="5"/>
      <dgm:spPr/>
    </dgm:pt>
    <dgm:pt modelId="{56A69E5E-C032-45E4-9F76-2207657383DA}" type="pres">
      <dgm:prSet presAssocID="{24105C2D-B30D-47B6-870F-64A4F3682F2D}" presName="connectorText" presStyleLbl="sibTrans2D1" presStyleIdx="2" presStyleCnt="5"/>
      <dgm:spPr/>
    </dgm:pt>
    <dgm:pt modelId="{8EA900D5-5BCB-4B34-84D8-080F570ED35C}" type="pres">
      <dgm:prSet presAssocID="{CE4E8B3C-BC40-49D9-A809-BE16A33ACD1B}" presName="node" presStyleLbl="node1" presStyleIdx="3" presStyleCnt="5">
        <dgm:presLayoutVars>
          <dgm:bulletEnabled val="1"/>
        </dgm:presLayoutVars>
      </dgm:prSet>
      <dgm:spPr/>
    </dgm:pt>
    <dgm:pt modelId="{6CEDFCF1-3BF9-472D-842A-AC104F685886}" type="pres">
      <dgm:prSet presAssocID="{08CDF38D-36AE-4D9D-96B0-FF52DD86FFD8}" presName="sibTrans" presStyleLbl="sibTrans2D1" presStyleIdx="3" presStyleCnt="5"/>
      <dgm:spPr/>
    </dgm:pt>
    <dgm:pt modelId="{10823A96-10CC-48FB-8B3F-73F0930B29E3}" type="pres">
      <dgm:prSet presAssocID="{08CDF38D-36AE-4D9D-96B0-FF52DD86FFD8}" presName="connectorText" presStyleLbl="sibTrans2D1" presStyleIdx="3" presStyleCnt="5"/>
      <dgm:spPr/>
    </dgm:pt>
    <dgm:pt modelId="{CC22EF8D-564E-49B9-B885-965989BD640F}" type="pres">
      <dgm:prSet presAssocID="{E8280C1B-FB62-48EA-AA03-E09435756E68}" presName="node" presStyleLbl="node1" presStyleIdx="4" presStyleCnt="5">
        <dgm:presLayoutVars>
          <dgm:bulletEnabled val="1"/>
        </dgm:presLayoutVars>
      </dgm:prSet>
      <dgm:spPr/>
    </dgm:pt>
    <dgm:pt modelId="{77796568-ED47-46B7-8685-47440BA1BB14}" type="pres">
      <dgm:prSet presAssocID="{8BCC5BFB-2B4F-4062-8DA2-140A7FC44CB6}" presName="sibTrans" presStyleLbl="sibTrans2D1" presStyleIdx="4" presStyleCnt="5"/>
      <dgm:spPr/>
    </dgm:pt>
    <dgm:pt modelId="{A9B9C90A-459B-4333-BE52-F0266EED5226}" type="pres">
      <dgm:prSet presAssocID="{8BCC5BFB-2B4F-4062-8DA2-140A7FC44CB6}" presName="connectorText" presStyleLbl="sibTrans2D1" presStyleIdx="4" presStyleCnt="5"/>
      <dgm:spPr/>
    </dgm:pt>
  </dgm:ptLst>
  <dgm:cxnLst>
    <dgm:cxn modelId="{8FB17001-36C3-4F13-9A93-0F67665FED6F}" type="presOf" srcId="{7457F9CC-5762-402F-8405-375C34D7D688}" destId="{408E559D-3CBE-4A00-867F-41F07C2325A4}" srcOrd="0" destOrd="0" presId="urn:microsoft.com/office/officeart/2005/8/layout/cycle2"/>
    <dgm:cxn modelId="{F158B706-C787-4F45-B388-96A3601469E4}" type="presOf" srcId="{CB91144C-82F8-4F41-B36E-56CB7E6F2315}" destId="{6B83CCE7-56B4-4559-BC83-FF3F63F009B8}" srcOrd="0" destOrd="0" presId="urn:microsoft.com/office/officeart/2005/8/layout/cycle2"/>
    <dgm:cxn modelId="{4CD7D509-8C73-4FC3-8B84-817A7A2702F1}" type="presOf" srcId="{8BCC5BFB-2B4F-4062-8DA2-140A7FC44CB6}" destId="{A9B9C90A-459B-4333-BE52-F0266EED5226}" srcOrd="1" destOrd="0" presId="urn:microsoft.com/office/officeart/2005/8/layout/cycle2"/>
    <dgm:cxn modelId="{6A705E1A-5B9B-4DCA-ADF8-98083BB8BA96}" type="presOf" srcId="{08CDF38D-36AE-4D9D-96B0-FF52DD86FFD8}" destId="{10823A96-10CC-48FB-8B3F-73F0930B29E3}" srcOrd="1" destOrd="0" presId="urn:microsoft.com/office/officeart/2005/8/layout/cycle2"/>
    <dgm:cxn modelId="{2DB0C922-3B68-4D7C-A974-DABDC00D9A3B}" type="presOf" srcId="{8BCC5BFB-2B4F-4062-8DA2-140A7FC44CB6}" destId="{77796568-ED47-46B7-8685-47440BA1BB14}" srcOrd="0" destOrd="0" presId="urn:microsoft.com/office/officeart/2005/8/layout/cycle2"/>
    <dgm:cxn modelId="{56230F31-0360-4127-A37F-094EB1EEFD4E}" srcId="{6F0FBC06-C1DC-4A4A-B632-2828E8BBFF6D}" destId="{CE4E8B3C-BC40-49D9-A809-BE16A33ACD1B}" srcOrd="3" destOrd="0" parTransId="{82651644-4EFC-4464-8E36-BF17B9B042B3}" sibTransId="{08CDF38D-36AE-4D9D-96B0-FF52DD86FFD8}"/>
    <dgm:cxn modelId="{F3E66A37-AFD3-4C28-BA02-8393F399D509}" type="presOf" srcId="{CE4E8B3C-BC40-49D9-A809-BE16A33ACD1B}" destId="{8EA900D5-5BCB-4B34-84D8-080F570ED35C}" srcOrd="0" destOrd="0" presId="urn:microsoft.com/office/officeart/2005/8/layout/cycle2"/>
    <dgm:cxn modelId="{EE275E45-06B0-4717-A8E4-6ACE10F26096}" type="presOf" srcId="{08CDF38D-36AE-4D9D-96B0-FF52DD86FFD8}" destId="{6CEDFCF1-3BF9-472D-842A-AC104F685886}" srcOrd="0" destOrd="0" presId="urn:microsoft.com/office/officeart/2005/8/layout/cycle2"/>
    <dgm:cxn modelId="{38842446-752F-45B1-8D6C-F09BDB422A0E}" srcId="{6F0FBC06-C1DC-4A4A-B632-2828E8BBFF6D}" destId="{E8280C1B-FB62-48EA-AA03-E09435756E68}" srcOrd="4" destOrd="0" parTransId="{0CFEC022-9903-4070-923B-D777556B3D76}" sibTransId="{8BCC5BFB-2B4F-4062-8DA2-140A7FC44CB6}"/>
    <dgm:cxn modelId="{5158244D-A94A-40C2-97D6-0C7D02B0E599}" type="presOf" srcId="{E8280C1B-FB62-48EA-AA03-E09435756E68}" destId="{CC22EF8D-564E-49B9-B885-965989BD640F}" srcOrd="0" destOrd="0" presId="urn:microsoft.com/office/officeart/2005/8/layout/cycle2"/>
    <dgm:cxn modelId="{BCFF7F51-9031-4689-A420-178653292DB5}" type="presOf" srcId="{24105C2D-B30D-47B6-870F-64A4F3682F2D}" destId="{56A69E5E-C032-45E4-9F76-2207657383DA}" srcOrd="1" destOrd="0" presId="urn:microsoft.com/office/officeart/2005/8/layout/cycle2"/>
    <dgm:cxn modelId="{3CF0BE71-C79E-4EF1-9299-937940BAE8D3}" type="presOf" srcId="{091C81C8-85EF-41B5-972E-91F115A7D758}" destId="{0459501B-3F65-4C0E-8264-8FF04509D791}" srcOrd="0" destOrd="0" presId="urn:microsoft.com/office/officeart/2005/8/layout/cycle2"/>
    <dgm:cxn modelId="{044B8377-1CC9-4294-90B7-FFFE27B13CC8}" type="presOf" srcId="{24105C2D-B30D-47B6-870F-64A4F3682F2D}" destId="{EEB5F3C7-0FC4-423B-AF81-D0219B48E010}" srcOrd="0" destOrd="0" presId="urn:microsoft.com/office/officeart/2005/8/layout/cycle2"/>
    <dgm:cxn modelId="{B7DC9E77-1CDF-4AB3-8265-DD12CF578258}" type="presOf" srcId="{F2CF9B0E-7BC8-441E-83C3-C745D4572A5B}" destId="{31043D5B-C7B2-4F44-BBD7-FCBE7AFC24CC}" srcOrd="0" destOrd="0" presId="urn:microsoft.com/office/officeart/2005/8/layout/cycle2"/>
    <dgm:cxn modelId="{6748C88F-8138-437D-9B0B-B1F8D206E25F}" srcId="{6F0FBC06-C1DC-4A4A-B632-2828E8BBFF6D}" destId="{091C81C8-85EF-41B5-972E-91F115A7D758}" srcOrd="2" destOrd="0" parTransId="{22B65E7D-174C-4578-94EF-FB587E73CDC0}" sibTransId="{24105C2D-B30D-47B6-870F-64A4F3682F2D}"/>
    <dgm:cxn modelId="{FAD1EBBB-AE4E-4629-B026-44027D7616A3}" srcId="{6F0FBC06-C1DC-4A4A-B632-2828E8BBFF6D}" destId="{CB91144C-82F8-4F41-B36E-56CB7E6F2315}" srcOrd="0" destOrd="0" parTransId="{09431B6E-D72E-4719-8286-5C1412DE8CD9}" sibTransId="{EF3A8AE1-AD81-4177-8210-3F9493C0C5DE}"/>
    <dgm:cxn modelId="{3CF0F3C1-35CD-4D75-82E6-5FE5C7F5A329}" type="presOf" srcId="{F2CF9B0E-7BC8-441E-83C3-C745D4572A5B}" destId="{F2E3F728-8579-428A-8AC3-D0F740A3B0D5}" srcOrd="1" destOrd="0" presId="urn:microsoft.com/office/officeart/2005/8/layout/cycle2"/>
    <dgm:cxn modelId="{260FC0CC-1B94-41E5-B7FB-2CA3A326D771}" type="presOf" srcId="{6F0FBC06-C1DC-4A4A-B632-2828E8BBFF6D}" destId="{D46B8A36-8991-4619-A1AC-4A69261DA21E}" srcOrd="0" destOrd="0" presId="urn:microsoft.com/office/officeart/2005/8/layout/cycle2"/>
    <dgm:cxn modelId="{D12432D9-9F96-4157-A092-DA3E06AE9A69}" type="presOf" srcId="{EF3A8AE1-AD81-4177-8210-3F9493C0C5DE}" destId="{09836B06-44CF-4D53-9731-4B058F161785}" srcOrd="1" destOrd="0" presId="urn:microsoft.com/office/officeart/2005/8/layout/cycle2"/>
    <dgm:cxn modelId="{CDE9A4DC-F4DF-45E9-8781-E3068D54EBFD}" srcId="{6F0FBC06-C1DC-4A4A-B632-2828E8BBFF6D}" destId="{7457F9CC-5762-402F-8405-375C34D7D688}" srcOrd="1" destOrd="0" parTransId="{9F33D9BD-E037-4256-8628-C6F0C1C64CA0}" sibTransId="{F2CF9B0E-7BC8-441E-83C3-C745D4572A5B}"/>
    <dgm:cxn modelId="{A31BCFE9-1139-4E0E-9E07-5C8D14310BF5}" type="presOf" srcId="{EF3A8AE1-AD81-4177-8210-3F9493C0C5DE}" destId="{55F79524-E643-4609-B0F4-E2AB7ED43A7C}" srcOrd="0" destOrd="0" presId="urn:microsoft.com/office/officeart/2005/8/layout/cycle2"/>
    <dgm:cxn modelId="{0D0FCEE7-953B-47B4-9E85-6D974E059541}" type="presParOf" srcId="{D46B8A36-8991-4619-A1AC-4A69261DA21E}" destId="{6B83CCE7-56B4-4559-BC83-FF3F63F009B8}" srcOrd="0" destOrd="0" presId="urn:microsoft.com/office/officeart/2005/8/layout/cycle2"/>
    <dgm:cxn modelId="{49A825F1-DF8A-45F4-A1B1-7984C1D02962}" type="presParOf" srcId="{D46B8A36-8991-4619-A1AC-4A69261DA21E}" destId="{55F79524-E643-4609-B0F4-E2AB7ED43A7C}" srcOrd="1" destOrd="0" presId="urn:microsoft.com/office/officeart/2005/8/layout/cycle2"/>
    <dgm:cxn modelId="{1B16D220-3D7E-475B-87B6-E68B4A9441EC}" type="presParOf" srcId="{55F79524-E643-4609-B0F4-E2AB7ED43A7C}" destId="{09836B06-44CF-4D53-9731-4B058F161785}" srcOrd="0" destOrd="0" presId="urn:microsoft.com/office/officeart/2005/8/layout/cycle2"/>
    <dgm:cxn modelId="{3B06B6DF-B146-4F26-95C2-75AC932428D9}" type="presParOf" srcId="{D46B8A36-8991-4619-A1AC-4A69261DA21E}" destId="{408E559D-3CBE-4A00-867F-41F07C2325A4}" srcOrd="2" destOrd="0" presId="urn:microsoft.com/office/officeart/2005/8/layout/cycle2"/>
    <dgm:cxn modelId="{B6B7D208-D705-4DE4-8431-F560B3B81A6E}" type="presParOf" srcId="{D46B8A36-8991-4619-A1AC-4A69261DA21E}" destId="{31043D5B-C7B2-4F44-BBD7-FCBE7AFC24CC}" srcOrd="3" destOrd="0" presId="urn:microsoft.com/office/officeart/2005/8/layout/cycle2"/>
    <dgm:cxn modelId="{4E8362C1-D299-466F-AE98-A5C61AA41B5E}" type="presParOf" srcId="{31043D5B-C7B2-4F44-BBD7-FCBE7AFC24CC}" destId="{F2E3F728-8579-428A-8AC3-D0F740A3B0D5}" srcOrd="0" destOrd="0" presId="urn:microsoft.com/office/officeart/2005/8/layout/cycle2"/>
    <dgm:cxn modelId="{BADA382B-6AAB-4904-8F10-6D5A7966312F}" type="presParOf" srcId="{D46B8A36-8991-4619-A1AC-4A69261DA21E}" destId="{0459501B-3F65-4C0E-8264-8FF04509D791}" srcOrd="4" destOrd="0" presId="urn:microsoft.com/office/officeart/2005/8/layout/cycle2"/>
    <dgm:cxn modelId="{5F851B70-59D8-4CE6-A856-B82B27F9ED70}" type="presParOf" srcId="{D46B8A36-8991-4619-A1AC-4A69261DA21E}" destId="{EEB5F3C7-0FC4-423B-AF81-D0219B48E010}" srcOrd="5" destOrd="0" presId="urn:microsoft.com/office/officeart/2005/8/layout/cycle2"/>
    <dgm:cxn modelId="{AF2F279D-B49F-4443-A144-2912B260102D}" type="presParOf" srcId="{EEB5F3C7-0FC4-423B-AF81-D0219B48E010}" destId="{56A69E5E-C032-45E4-9F76-2207657383DA}" srcOrd="0" destOrd="0" presId="urn:microsoft.com/office/officeart/2005/8/layout/cycle2"/>
    <dgm:cxn modelId="{9D68D137-37F8-4DBD-8468-EEBFC135461C}" type="presParOf" srcId="{D46B8A36-8991-4619-A1AC-4A69261DA21E}" destId="{8EA900D5-5BCB-4B34-84D8-080F570ED35C}" srcOrd="6" destOrd="0" presId="urn:microsoft.com/office/officeart/2005/8/layout/cycle2"/>
    <dgm:cxn modelId="{D59A2341-D4D8-487B-9272-70AC134A731B}" type="presParOf" srcId="{D46B8A36-8991-4619-A1AC-4A69261DA21E}" destId="{6CEDFCF1-3BF9-472D-842A-AC104F685886}" srcOrd="7" destOrd="0" presId="urn:microsoft.com/office/officeart/2005/8/layout/cycle2"/>
    <dgm:cxn modelId="{2A902DB8-90B4-4F2D-8DBE-463655A18DE7}" type="presParOf" srcId="{6CEDFCF1-3BF9-472D-842A-AC104F685886}" destId="{10823A96-10CC-48FB-8B3F-73F0930B29E3}" srcOrd="0" destOrd="0" presId="urn:microsoft.com/office/officeart/2005/8/layout/cycle2"/>
    <dgm:cxn modelId="{C96E48D6-B778-4B0E-B4B0-A493FFC25865}" type="presParOf" srcId="{D46B8A36-8991-4619-A1AC-4A69261DA21E}" destId="{CC22EF8D-564E-49B9-B885-965989BD640F}" srcOrd="8" destOrd="0" presId="urn:microsoft.com/office/officeart/2005/8/layout/cycle2"/>
    <dgm:cxn modelId="{C9E424D3-64B6-4E56-98CD-DB10FBC48F07}" type="presParOf" srcId="{D46B8A36-8991-4619-A1AC-4A69261DA21E}" destId="{77796568-ED47-46B7-8685-47440BA1BB14}" srcOrd="9" destOrd="0" presId="urn:microsoft.com/office/officeart/2005/8/layout/cycle2"/>
    <dgm:cxn modelId="{65519BE8-8383-4570-979F-6BFCDBFBDB13}" type="presParOf" srcId="{77796568-ED47-46B7-8685-47440BA1BB14}" destId="{A9B9C90A-459B-4333-BE52-F0266EED522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6F0FBC06-C1DC-4A4A-B632-2828E8BBFF6D}" type="doc">
      <dgm:prSet loTypeId="urn:microsoft.com/office/officeart/2005/8/layout/cycle2" loCatId="cycle" qsTypeId="urn:microsoft.com/office/officeart/2005/8/quickstyle/simple1" qsCatId="simple" csTypeId="urn:microsoft.com/office/officeart/2005/8/colors/accent4_2" csCatId="accent4" phldr="1"/>
      <dgm:spPr/>
      <dgm:t>
        <a:bodyPr/>
        <a:lstStyle/>
        <a:p>
          <a:endParaRPr lang="en-US"/>
        </a:p>
      </dgm:t>
    </dgm:pt>
    <dgm:pt modelId="{CB91144C-82F8-4F41-B36E-56CB7E6F2315}">
      <dgm:prSet phldrT="[Text]"/>
      <dgm:spPr>
        <a:solidFill>
          <a:srgbClr val="F2C812"/>
        </a:solidFill>
      </dgm:spPr>
      <dgm:t>
        <a:bodyPr/>
        <a:lstStyle/>
        <a:p>
          <a:r>
            <a:rPr lang="en-US" b="0" dirty="0">
              <a:solidFill>
                <a:schemeClr val="bg1"/>
              </a:solidFill>
            </a:rPr>
            <a:t>1</a:t>
          </a:r>
        </a:p>
      </dgm:t>
    </dgm:pt>
    <dgm:pt modelId="{09431B6E-D72E-4719-8286-5C1412DE8CD9}" type="parTrans" cxnId="{FAD1EBBB-AE4E-4629-B026-44027D7616A3}">
      <dgm:prSet/>
      <dgm:spPr/>
      <dgm:t>
        <a:bodyPr/>
        <a:lstStyle/>
        <a:p>
          <a:endParaRPr lang="en-US"/>
        </a:p>
      </dgm:t>
    </dgm:pt>
    <dgm:pt modelId="{EF3A8AE1-AD81-4177-8210-3F9493C0C5DE}" type="sibTrans" cxnId="{FAD1EBBB-AE4E-4629-B026-44027D7616A3}">
      <dgm:prSet/>
      <dgm:spPr/>
      <dgm:t>
        <a:bodyPr/>
        <a:lstStyle/>
        <a:p>
          <a:endParaRPr lang="en-US"/>
        </a:p>
      </dgm:t>
    </dgm:pt>
    <dgm:pt modelId="{7457F9CC-5762-402F-8405-375C34D7D688}">
      <dgm:prSet phldrT="[Text]"/>
      <dgm:spPr>
        <a:solidFill>
          <a:srgbClr val="F2C812"/>
        </a:solidFill>
      </dgm:spPr>
      <dgm:t>
        <a:bodyPr/>
        <a:lstStyle/>
        <a:p>
          <a:r>
            <a:rPr lang="en-US" b="1" dirty="0">
              <a:solidFill>
                <a:schemeClr val="tx1"/>
              </a:solidFill>
            </a:rPr>
            <a:t>2</a:t>
          </a:r>
        </a:p>
      </dgm:t>
    </dgm:pt>
    <dgm:pt modelId="{9F33D9BD-E037-4256-8628-C6F0C1C64CA0}" type="parTrans" cxnId="{CDE9A4DC-F4DF-45E9-8781-E3068D54EBFD}">
      <dgm:prSet/>
      <dgm:spPr/>
      <dgm:t>
        <a:bodyPr/>
        <a:lstStyle/>
        <a:p>
          <a:endParaRPr lang="en-US"/>
        </a:p>
      </dgm:t>
    </dgm:pt>
    <dgm:pt modelId="{F2CF9B0E-7BC8-441E-83C3-C745D4572A5B}" type="sibTrans" cxnId="{CDE9A4DC-F4DF-45E9-8781-E3068D54EBFD}">
      <dgm:prSet/>
      <dgm:spPr/>
      <dgm:t>
        <a:bodyPr/>
        <a:lstStyle/>
        <a:p>
          <a:endParaRPr lang="en-US"/>
        </a:p>
      </dgm:t>
    </dgm:pt>
    <dgm:pt modelId="{091C81C8-85EF-41B5-972E-91F115A7D758}">
      <dgm:prSet phldrT="[Text]"/>
      <dgm:spPr>
        <a:solidFill>
          <a:srgbClr val="F2C812"/>
        </a:solidFill>
      </dgm:spPr>
      <dgm:t>
        <a:bodyPr/>
        <a:lstStyle/>
        <a:p>
          <a:r>
            <a:rPr lang="en-US" dirty="0"/>
            <a:t>3</a:t>
          </a:r>
        </a:p>
      </dgm:t>
    </dgm:pt>
    <dgm:pt modelId="{22B65E7D-174C-4578-94EF-FB587E73CDC0}" type="parTrans" cxnId="{6748C88F-8138-437D-9B0B-B1F8D206E25F}">
      <dgm:prSet/>
      <dgm:spPr/>
      <dgm:t>
        <a:bodyPr/>
        <a:lstStyle/>
        <a:p>
          <a:endParaRPr lang="en-US"/>
        </a:p>
      </dgm:t>
    </dgm:pt>
    <dgm:pt modelId="{24105C2D-B30D-47B6-870F-64A4F3682F2D}" type="sibTrans" cxnId="{6748C88F-8138-437D-9B0B-B1F8D206E25F}">
      <dgm:prSet/>
      <dgm:spPr/>
      <dgm:t>
        <a:bodyPr/>
        <a:lstStyle/>
        <a:p>
          <a:endParaRPr lang="en-US"/>
        </a:p>
      </dgm:t>
    </dgm:pt>
    <dgm:pt modelId="{CE4E8B3C-BC40-49D9-A809-BE16A33ACD1B}">
      <dgm:prSet phldrT="[Text]"/>
      <dgm:spPr>
        <a:solidFill>
          <a:srgbClr val="F2C812"/>
        </a:solidFill>
      </dgm:spPr>
      <dgm:t>
        <a:bodyPr/>
        <a:lstStyle/>
        <a:p>
          <a:r>
            <a:rPr lang="en-US" dirty="0"/>
            <a:t>4</a:t>
          </a:r>
        </a:p>
      </dgm:t>
    </dgm:pt>
    <dgm:pt modelId="{82651644-4EFC-4464-8E36-BF17B9B042B3}" type="parTrans" cxnId="{56230F31-0360-4127-A37F-094EB1EEFD4E}">
      <dgm:prSet/>
      <dgm:spPr/>
      <dgm:t>
        <a:bodyPr/>
        <a:lstStyle/>
        <a:p>
          <a:endParaRPr lang="en-US"/>
        </a:p>
      </dgm:t>
    </dgm:pt>
    <dgm:pt modelId="{08CDF38D-36AE-4D9D-96B0-FF52DD86FFD8}" type="sibTrans" cxnId="{56230F31-0360-4127-A37F-094EB1EEFD4E}">
      <dgm:prSet/>
      <dgm:spPr/>
      <dgm:t>
        <a:bodyPr/>
        <a:lstStyle/>
        <a:p>
          <a:endParaRPr lang="en-US"/>
        </a:p>
      </dgm:t>
    </dgm:pt>
    <dgm:pt modelId="{E8280C1B-FB62-48EA-AA03-E09435756E68}">
      <dgm:prSet phldrT="[Text]"/>
      <dgm:spPr>
        <a:solidFill>
          <a:srgbClr val="F2C812"/>
        </a:solidFill>
      </dgm:spPr>
      <dgm:t>
        <a:bodyPr/>
        <a:lstStyle/>
        <a:p>
          <a:r>
            <a:rPr lang="en-US" dirty="0"/>
            <a:t>5</a:t>
          </a:r>
        </a:p>
      </dgm:t>
    </dgm:pt>
    <dgm:pt modelId="{0CFEC022-9903-4070-923B-D777556B3D76}" type="parTrans" cxnId="{38842446-752F-45B1-8D6C-F09BDB422A0E}">
      <dgm:prSet/>
      <dgm:spPr/>
      <dgm:t>
        <a:bodyPr/>
        <a:lstStyle/>
        <a:p>
          <a:endParaRPr lang="en-US"/>
        </a:p>
      </dgm:t>
    </dgm:pt>
    <dgm:pt modelId="{8BCC5BFB-2B4F-4062-8DA2-140A7FC44CB6}" type="sibTrans" cxnId="{38842446-752F-45B1-8D6C-F09BDB422A0E}">
      <dgm:prSet/>
      <dgm:spPr/>
      <dgm:t>
        <a:bodyPr/>
        <a:lstStyle/>
        <a:p>
          <a:endParaRPr lang="en-US"/>
        </a:p>
      </dgm:t>
    </dgm:pt>
    <dgm:pt modelId="{D46B8A36-8991-4619-A1AC-4A69261DA21E}" type="pres">
      <dgm:prSet presAssocID="{6F0FBC06-C1DC-4A4A-B632-2828E8BBFF6D}" presName="cycle" presStyleCnt="0">
        <dgm:presLayoutVars>
          <dgm:dir/>
          <dgm:resizeHandles val="exact"/>
        </dgm:presLayoutVars>
      </dgm:prSet>
      <dgm:spPr/>
    </dgm:pt>
    <dgm:pt modelId="{6B83CCE7-56B4-4559-BC83-FF3F63F009B8}" type="pres">
      <dgm:prSet presAssocID="{CB91144C-82F8-4F41-B36E-56CB7E6F2315}" presName="node" presStyleLbl="node1" presStyleIdx="0" presStyleCnt="5">
        <dgm:presLayoutVars>
          <dgm:bulletEnabled val="1"/>
        </dgm:presLayoutVars>
      </dgm:prSet>
      <dgm:spPr/>
    </dgm:pt>
    <dgm:pt modelId="{55F79524-E643-4609-B0F4-E2AB7ED43A7C}" type="pres">
      <dgm:prSet presAssocID="{EF3A8AE1-AD81-4177-8210-3F9493C0C5DE}" presName="sibTrans" presStyleLbl="sibTrans2D1" presStyleIdx="0" presStyleCnt="5"/>
      <dgm:spPr/>
    </dgm:pt>
    <dgm:pt modelId="{09836B06-44CF-4D53-9731-4B058F161785}" type="pres">
      <dgm:prSet presAssocID="{EF3A8AE1-AD81-4177-8210-3F9493C0C5DE}" presName="connectorText" presStyleLbl="sibTrans2D1" presStyleIdx="0" presStyleCnt="5"/>
      <dgm:spPr/>
    </dgm:pt>
    <dgm:pt modelId="{408E559D-3CBE-4A00-867F-41F07C2325A4}" type="pres">
      <dgm:prSet presAssocID="{7457F9CC-5762-402F-8405-375C34D7D688}" presName="node" presStyleLbl="node1" presStyleIdx="1" presStyleCnt="5">
        <dgm:presLayoutVars>
          <dgm:bulletEnabled val="1"/>
        </dgm:presLayoutVars>
      </dgm:prSet>
      <dgm:spPr/>
    </dgm:pt>
    <dgm:pt modelId="{31043D5B-C7B2-4F44-BBD7-FCBE7AFC24CC}" type="pres">
      <dgm:prSet presAssocID="{F2CF9B0E-7BC8-441E-83C3-C745D4572A5B}" presName="sibTrans" presStyleLbl="sibTrans2D1" presStyleIdx="1" presStyleCnt="5"/>
      <dgm:spPr/>
    </dgm:pt>
    <dgm:pt modelId="{F2E3F728-8579-428A-8AC3-D0F740A3B0D5}" type="pres">
      <dgm:prSet presAssocID="{F2CF9B0E-7BC8-441E-83C3-C745D4572A5B}" presName="connectorText" presStyleLbl="sibTrans2D1" presStyleIdx="1" presStyleCnt="5"/>
      <dgm:spPr/>
    </dgm:pt>
    <dgm:pt modelId="{0459501B-3F65-4C0E-8264-8FF04509D791}" type="pres">
      <dgm:prSet presAssocID="{091C81C8-85EF-41B5-972E-91F115A7D758}" presName="node" presStyleLbl="node1" presStyleIdx="2" presStyleCnt="5">
        <dgm:presLayoutVars>
          <dgm:bulletEnabled val="1"/>
        </dgm:presLayoutVars>
      </dgm:prSet>
      <dgm:spPr/>
    </dgm:pt>
    <dgm:pt modelId="{EEB5F3C7-0FC4-423B-AF81-D0219B48E010}" type="pres">
      <dgm:prSet presAssocID="{24105C2D-B30D-47B6-870F-64A4F3682F2D}" presName="sibTrans" presStyleLbl="sibTrans2D1" presStyleIdx="2" presStyleCnt="5"/>
      <dgm:spPr/>
    </dgm:pt>
    <dgm:pt modelId="{56A69E5E-C032-45E4-9F76-2207657383DA}" type="pres">
      <dgm:prSet presAssocID="{24105C2D-B30D-47B6-870F-64A4F3682F2D}" presName="connectorText" presStyleLbl="sibTrans2D1" presStyleIdx="2" presStyleCnt="5"/>
      <dgm:spPr/>
    </dgm:pt>
    <dgm:pt modelId="{8EA900D5-5BCB-4B34-84D8-080F570ED35C}" type="pres">
      <dgm:prSet presAssocID="{CE4E8B3C-BC40-49D9-A809-BE16A33ACD1B}" presName="node" presStyleLbl="node1" presStyleIdx="3" presStyleCnt="5">
        <dgm:presLayoutVars>
          <dgm:bulletEnabled val="1"/>
        </dgm:presLayoutVars>
      </dgm:prSet>
      <dgm:spPr/>
    </dgm:pt>
    <dgm:pt modelId="{6CEDFCF1-3BF9-472D-842A-AC104F685886}" type="pres">
      <dgm:prSet presAssocID="{08CDF38D-36AE-4D9D-96B0-FF52DD86FFD8}" presName="sibTrans" presStyleLbl="sibTrans2D1" presStyleIdx="3" presStyleCnt="5"/>
      <dgm:spPr/>
    </dgm:pt>
    <dgm:pt modelId="{10823A96-10CC-48FB-8B3F-73F0930B29E3}" type="pres">
      <dgm:prSet presAssocID="{08CDF38D-36AE-4D9D-96B0-FF52DD86FFD8}" presName="connectorText" presStyleLbl="sibTrans2D1" presStyleIdx="3" presStyleCnt="5"/>
      <dgm:spPr/>
    </dgm:pt>
    <dgm:pt modelId="{CC22EF8D-564E-49B9-B885-965989BD640F}" type="pres">
      <dgm:prSet presAssocID="{E8280C1B-FB62-48EA-AA03-E09435756E68}" presName="node" presStyleLbl="node1" presStyleIdx="4" presStyleCnt="5">
        <dgm:presLayoutVars>
          <dgm:bulletEnabled val="1"/>
        </dgm:presLayoutVars>
      </dgm:prSet>
      <dgm:spPr/>
    </dgm:pt>
    <dgm:pt modelId="{77796568-ED47-46B7-8685-47440BA1BB14}" type="pres">
      <dgm:prSet presAssocID="{8BCC5BFB-2B4F-4062-8DA2-140A7FC44CB6}" presName="sibTrans" presStyleLbl="sibTrans2D1" presStyleIdx="4" presStyleCnt="5"/>
      <dgm:spPr/>
    </dgm:pt>
    <dgm:pt modelId="{A9B9C90A-459B-4333-BE52-F0266EED5226}" type="pres">
      <dgm:prSet presAssocID="{8BCC5BFB-2B4F-4062-8DA2-140A7FC44CB6}" presName="connectorText" presStyleLbl="sibTrans2D1" presStyleIdx="4" presStyleCnt="5"/>
      <dgm:spPr/>
    </dgm:pt>
  </dgm:ptLst>
  <dgm:cxnLst>
    <dgm:cxn modelId="{8FB17001-36C3-4F13-9A93-0F67665FED6F}" type="presOf" srcId="{7457F9CC-5762-402F-8405-375C34D7D688}" destId="{408E559D-3CBE-4A00-867F-41F07C2325A4}" srcOrd="0" destOrd="0" presId="urn:microsoft.com/office/officeart/2005/8/layout/cycle2"/>
    <dgm:cxn modelId="{F158B706-C787-4F45-B388-96A3601469E4}" type="presOf" srcId="{CB91144C-82F8-4F41-B36E-56CB7E6F2315}" destId="{6B83CCE7-56B4-4559-BC83-FF3F63F009B8}" srcOrd="0" destOrd="0" presId="urn:microsoft.com/office/officeart/2005/8/layout/cycle2"/>
    <dgm:cxn modelId="{4CD7D509-8C73-4FC3-8B84-817A7A2702F1}" type="presOf" srcId="{8BCC5BFB-2B4F-4062-8DA2-140A7FC44CB6}" destId="{A9B9C90A-459B-4333-BE52-F0266EED5226}" srcOrd="1" destOrd="0" presId="urn:microsoft.com/office/officeart/2005/8/layout/cycle2"/>
    <dgm:cxn modelId="{6A705E1A-5B9B-4DCA-ADF8-98083BB8BA96}" type="presOf" srcId="{08CDF38D-36AE-4D9D-96B0-FF52DD86FFD8}" destId="{10823A96-10CC-48FB-8B3F-73F0930B29E3}" srcOrd="1" destOrd="0" presId="urn:microsoft.com/office/officeart/2005/8/layout/cycle2"/>
    <dgm:cxn modelId="{2DB0C922-3B68-4D7C-A974-DABDC00D9A3B}" type="presOf" srcId="{8BCC5BFB-2B4F-4062-8DA2-140A7FC44CB6}" destId="{77796568-ED47-46B7-8685-47440BA1BB14}" srcOrd="0" destOrd="0" presId="urn:microsoft.com/office/officeart/2005/8/layout/cycle2"/>
    <dgm:cxn modelId="{56230F31-0360-4127-A37F-094EB1EEFD4E}" srcId="{6F0FBC06-C1DC-4A4A-B632-2828E8BBFF6D}" destId="{CE4E8B3C-BC40-49D9-A809-BE16A33ACD1B}" srcOrd="3" destOrd="0" parTransId="{82651644-4EFC-4464-8E36-BF17B9B042B3}" sibTransId="{08CDF38D-36AE-4D9D-96B0-FF52DD86FFD8}"/>
    <dgm:cxn modelId="{F3E66A37-AFD3-4C28-BA02-8393F399D509}" type="presOf" srcId="{CE4E8B3C-BC40-49D9-A809-BE16A33ACD1B}" destId="{8EA900D5-5BCB-4B34-84D8-080F570ED35C}" srcOrd="0" destOrd="0" presId="urn:microsoft.com/office/officeart/2005/8/layout/cycle2"/>
    <dgm:cxn modelId="{EE275E45-06B0-4717-A8E4-6ACE10F26096}" type="presOf" srcId="{08CDF38D-36AE-4D9D-96B0-FF52DD86FFD8}" destId="{6CEDFCF1-3BF9-472D-842A-AC104F685886}" srcOrd="0" destOrd="0" presId="urn:microsoft.com/office/officeart/2005/8/layout/cycle2"/>
    <dgm:cxn modelId="{38842446-752F-45B1-8D6C-F09BDB422A0E}" srcId="{6F0FBC06-C1DC-4A4A-B632-2828E8BBFF6D}" destId="{E8280C1B-FB62-48EA-AA03-E09435756E68}" srcOrd="4" destOrd="0" parTransId="{0CFEC022-9903-4070-923B-D777556B3D76}" sibTransId="{8BCC5BFB-2B4F-4062-8DA2-140A7FC44CB6}"/>
    <dgm:cxn modelId="{5158244D-A94A-40C2-97D6-0C7D02B0E599}" type="presOf" srcId="{E8280C1B-FB62-48EA-AA03-E09435756E68}" destId="{CC22EF8D-564E-49B9-B885-965989BD640F}" srcOrd="0" destOrd="0" presId="urn:microsoft.com/office/officeart/2005/8/layout/cycle2"/>
    <dgm:cxn modelId="{BCFF7F51-9031-4689-A420-178653292DB5}" type="presOf" srcId="{24105C2D-B30D-47B6-870F-64A4F3682F2D}" destId="{56A69E5E-C032-45E4-9F76-2207657383DA}" srcOrd="1" destOrd="0" presId="urn:microsoft.com/office/officeart/2005/8/layout/cycle2"/>
    <dgm:cxn modelId="{3CF0BE71-C79E-4EF1-9299-937940BAE8D3}" type="presOf" srcId="{091C81C8-85EF-41B5-972E-91F115A7D758}" destId="{0459501B-3F65-4C0E-8264-8FF04509D791}" srcOrd="0" destOrd="0" presId="urn:microsoft.com/office/officeart/2005/8/layout/cycle2"/>
    <dgm:cxn modelId="{044B8377-1CC9-4294-90B7-FFFE27B13CC8}" type="presOf" srcId="{24105C2D-B30D-47B6-870F-64A4F3682F2D}" destId="{EEB5F3C7-0FC4-423B-AF81-D0219B48E010}" srcOrd="0" destOrd="0" presId="urn:microsoft.com/office/officeart/2005/8/layout/cycle2"/>
    <dgm:cxn modelId="{B7DC9E77-1CDF-4AB3-8265-DD12CF578258}" type="presOf" srcId="{F2CF9B0E-7BC8-441E-83C3-C745D4572A5B}" destId="{31043D5B-C7B2-4F44-BBD7-FCBE7AFC24CC}" srcOrd="0" destOrd="0" presId="urn:microsoft.com/office/officeart/2005/8/layout/cycle2"/>
    <dgm:cxn modelId="{6748C88F-8138-437D-9B0B-B1F8D206E25F}" srcId="{6F0FBC06-C1DC-4A4A-B632-2828E8BBFF6D}" destId="{091C81C8-85EF-41B5-972E-91F115A7D758}" srcOrd="2" destOrd="0" parTransId="{22B65E7D-174C-4578-94EF-FB587E73CDC0}" sibTransId="{24105C2D-B30D-47B6-870F-64A4F3682F2D}"/>
    <dgm:cxn modelId="{FAD1EBBB-AE4E-4629-B026-44027D7616A3}" srcId="{6F0FBC06-C1DC-4A4A-B632-2828E8BBFF6D}" destId="{CB91144C-82F8-4F41-B36E-56CB7E6F2315}" srcOrd="0" destOrd="0" parTransId="{09431B6E-D72E-4719-8286-5C1412DE8CD9}" sibTransId="{EF3A8AE1-AD81-4177-8210-3F9493C0C5DE}"/>
    <dgm:cxn modelId="{3CF0F3C1-35CD-4D75-82E6-5FE5C7F5A329}" type="presOf" srcId="{F2CF9B0E-7BC8-441E-83C3-C745D4572A5B}" destId="{F2E3F728-8579-428A-8AC3-D0F740A3B0D5}" srcOrd="1" destOrd="0" presId="urn:microsoft.com/office/officeart/2005/8/layout/cycle2"/>
    <dgm:cxn modelId="{260FC0CC-1B94-41E5-B7FB-2CA3A326D771}" type="presOf" srcId="{6F0FBC06-C1DC-4A4A-B632-2828E8BBFF6D}" destId="{D46B8A36-8991-4619-A1AC-4A69261DA21E}" srcOrd="0" destOrd="0" presId="urn:microsoft.com/office/officeart/2005/8/layout/cycle2"/>
    <dgm:cxn modelId="{D12432D9-9F96-4157-A092-DA3E06AE9A69}" type="presOf" srcId="{EF3A8AE1-AD81-4177-8210-3F9493C0C5DE}" destId="{09836B06-44CF-4D53-9731-4B058F161785}" srcOrd="1" destOrd="0" presId="urn:microsoft.com/office/officeart/2005/8/layout/cycle2"/>
    <dgm:cxn modelId="{CDE9A4DC-F4DF-45E9-8781-E3068D54EBFD}" srcId="{6F0FBC06-C1DC-4A4A-B632-2828E8BBFF6D}" destId="{7457F9CC-5762-402F-8405-375C34D7D688}" srcOrd="1" destOrd="0" parTransId="{9F33D9BD-E037-4256-8628-C6F0C1C64CA0}" sibTransId="{F2CF9B0E-7BC8-441E-83C3-C745D4572A5B}"/>
    <dgm:cxn modelId="{A31BCFE9-1139-4E0E-9E07-5C8D14310BF5}" type="presOf" srcId="{EF3A8AE1-AD81-4177-8210-3F9493C0C5DE}" destId="{55F79524-E643-4609-B0F4-E2AB7ED43A7C}" srcOrd="0" destOrd="0" presId="urn:microsoft.com/office/officeart/2005/8/layout/cycle2"/>
    <dgm:cxn modelId="{0D0FCEE7-953B-47B4-9E85-6D974E059541}" type="presParOf" srcId="{D46B8A36-8991-4619-A1AC-4A69261DA21E}" destId="{6B83CCE7-56B4-4559-BC83-FF3F63F009B8}" srcOrd="0" destOrd="0" presId="urn:microsoft.com/office/officeart/2005/8/layout/cycle2"/>
    <dgm:cxn modelId="{49A825F1-DF8A-45F4-A1B1-7984C1D02962}" type="presParOf" srcId="{D46B8A36-8991-4619-A1AC-4A69261DA21E}" destId="{55F79524-E643-4609-B0F4-E2AB7ED43A7C}" srcOrd="1" destOrd="0" presId="urn:microsoft.com/office/officeart/2005/8/layout/cycle2"/>
    <dgm:cxn modelId="{1B16D220-3D7E-475B-87B6-E68B4A9441EC}" type="presParOf" srcId="{55F79524-E643-4609-B0F4-E2AB7ED43A7C}" destId="{09836B06-44CF-4D53-9731-4B058F161785}" srcOrd="0" destOrd="0" presId="urn:microsoft.com/office/officeart/2005/8/layout/cycle2"/>
    <dgm:cxn modelId="{3B06B6DF-B146-4F26-95C2-75AC932428D9}" type="presParOf" srcId="{D46B8A36-8991-4619-A1AC-4A69261DA21E}" destId="{408E559D-3CBE-4A00-867F-41F07C2325A4}" srcOrd="2" destOrd="0" presId="urn:microsoft.com/office/officeart/2005/8/layout/cycle2"/>
    <dgm:cxn modelId="{B6B7D208-D705-4DE4-8431-F560B3B81A6E}" type="presParOf" srcId="{D46B8A36-8991-4619-A1AC-4A69261DA21E}" destId="{31043D5B-C7B2-4F44-BBD7-FCBE7AFC24CC}" srcOrd="3" destOrd="0" presId="urn:microsoft.com/office/officeart/2005/8/layout/cycle2"/>
    <dgm:cxn modelId="{4E8362C1-D299-466F-AE98-A5C61AA41B5E}" type="presParOf" srcId="{31043D5B-C7B2-4F44-BBD7-FCBE7AFC24CC}" destId="{F2E3F728-8579-428A-8AC3-D0F740A3B0D5}" srcOrd="0" destOrd="0" presId="urn:microsoft.com/office/officeart/2005/8/layout/cycle2"/>
    <dgm:cxn modelId="{BADA382B-6AAB-4904-8F10-6D5A7966312F}" type="presParOf" srcId="{D46B8A36-8991-4619-A1AC-4A69261DA21E}" destId="{0459501B-3F65-4C0E-8264-8FF04509D791}" srcOrd="4" destOrd="0" presId="urn:microsoft.com/office/officeart/2005/8/layout/cycle2"/>
    <dgm:cxn modelId="{5F851B70-59D8-4CE6-A856-B82B27F9ED70}" type="presParOf" srcId="{D46B8A36-8991-4619-A1AC-4A69261DA21E}" destId="{EEB5F3C7-0FC4-423B-AF81-D0219B48E010}" srcOrd="5" destOrd="0" presId="urn:microsoft.com/office/officeart/2005/8/layout/cycle2"/>
    <dgm:cxn modelId="{AF2F279D-B49F-4443-A144-2912B260102D}" type="presParOf" srcId="{EEB5F3C7-0FC4-423B-AF81-D0219B48E010}" destId="{56A69E5E-C032-45E4-9F76-2207657383DA}" srcOrd="0" destOrd="0" presId="urn:microsoft.com/office/officeart/2005/8/layout/cycle2"/>
    <dgm:cxn modelId="{9D68D137-37F8-4DBD-8468-EEBFC135461C}" type="presParOf" srcId="{D46B8A36-8991-4619-A1AC-4A69261DA21E}" destId="{8EA900D5-5BCB-4B34-84D8-080F570ED35C}" srcOrd="6" destOrd="0" presId="urn:microsoft.com/office/officeart/2005/8/layout/cycle2"/>
    <dgm:cxn modelId="{D59A2341-D4D8-487B-9272-70AC134A731B}" type="presParOf" srcId="{D46B8A36-8991-4619-A1AC-4A69261DA21E}" destId="{6CEDFCF1-3BF9-472D-842A-AC104F685886}" srcOrd="7" destOrd="0" presId="urn:microsoft.com/office/officeart/2005/8/layout/cycle2"/>
    <dgm:cxn modelId="{2A902DB8-90B4-4F2D-8DBE-463655A18DE7}" type="presParOf" srcId="{6CEDFCF1-3BF9-472D-842A-AC104F685886}" destId="{10823A96-10CC-48FB-8B3F-73F0930B29E3}" srcOrd="0" destOrd="0" presId="urn:microsoft.com/office/officeart/2005/8/layout/cycle2"/>
    <dgm:cxn modelId="{C96E48D6-B778-4B0E-B4B0-A493FFC25865}" type="presParOf" srcId="{D46B8A36-8991-4619-A1AC-4A69261DA21E}" destId="{CC22EF8D-564E-49B9-B885-965989BD640F}" srcOrd="8" destOrd="0" presId="urn:microsoft.com/office/officeart/2005/8/layout/cycle2"/>
    <dgm:cxn modelId="{C9E424D3-64B6-4E56-98CD-DB10FBC48F07}" type="presParOf" srcId="{D46B8A36-8991-4619-A1AC-4A69261DA21E}" destId="{77796568-ED47-46B7-8685-47440BA1BB14}" srcOrd="9" destOrd="0" presId="urn:microsoft.com/office/officeart/2005/8/layout/cycle2"/>
    <dgm:cxn modelId="{65519BE8-8383-4570-979F-6BFCDBFBDB13}" type="presParOf" srcId="{77796568-ED47-46B7-8685-47440BA1BB14}" destId="{A9B9C90A-459B-4333-BE52-F0266EED522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C4263-AA45-44AB-A2F7-D644B8787D9C}">
      <dsp:nvSpPr>
        <dsp:cNvPr id="0" name=""/>
        <dsp:cNvSpPr/>
      </dsp:nvSpPr>
      <dsp:spPr>
        <a:xfrm rot="10800000">
          <a:off x="0" y="0"/>
          <a:ext cx="6579777" cy="2215392"/>
        </a:xfrm>
        <a:prstGeom prst="trapezoid">
          <a:avLst>
            <a:gd name="adj" fmla="val 8054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dirty="0">
              <a:solidFill>
                <a:schemeClr val="bg1"/>
              </a:solidFill>
              <a:latin typeface="Segoe UI" panose="020B0502040204020203" pitchFamily="34" charset="0"/>
              <a:cs typeface="Segoe UI" panose="020B0502040204020203" pitchFamily="34" charset="0"/>
            </a:rPr>
            <a:t>Iconic memory </a:t>
          </a:r>
        </a:p>
      </dsp:txBody>
      <dsp:txXfrm rot="-10800000">
        <a:off x="1151461" y="0"/>
        <a:ext cx="4276855" cy="2215392"/>
      </dsp:txXfrm>
    </dsp:sp>
    <dsp:sp modelId="{2A84FF19-90C3-4DE4-9874-87209E8E0323}">
      <dsp:nvSpPr>
        <dsp:cNvPr id="0" name=""/>
        <dsp:cNvSpPr/>
      </dsp:nvSpPr>
      <dsp:spPr>
        <a:xfrm rot="10800000">
          <a:off x="1784346" y="2215392"/>
          <a:ext cx="3011085" cy="934618"/>
        </a:xfrm>
        <a:prstGeom prst="trapezoid">
          <a:avLst>
            <a:gd name="adj" fmla="val 8054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egoe UI" panose="020B0502040204020203" pitchFamily="34" charset="0"/>
              <a:cs typeface="Segoe UI" panose="020B0502040204020203" pitchFamily="34" charset="0"/>
            </a:rPr>
            <a:t>Short Term memory </a:t>
          </a:r>
        </a:p>
      </dsp:txBody>
      <dsp:txXfrm rot="-10800000">
        <a:off x="2311286" y="2215392"/>
        <a:ext cx="1957205" cy="934618"/>
      </dsp:txXfrm>
    </dsp:sp>
    <dsp:sp modelId="{832B57A9-8181-44C5-89BB-AF1679F6FCAE}">
      <dsp:nvSpPr>
        <dsp:cNvPr id="0" name=""/>
        <dsp:cNvSpPr/>
      </dsp:nvSpPr>
      <dsp:spPr>
        <a:xfrm rot="10800000">
          <a:off x="2537117" y="3150011"/>
          <a:ext cx="1505542" cy="934618"/>
        </a:xfrm>
        <a:prstGeom prst="trapezoid">
          <a:avLst>
            <a:gd name="adj" fmla="val 8054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latin typeface="Segoe UI" panose="020B0502040204020203" pitchFamily="34" charset="0"/>
              <a:cs typeface="Segoe UI" panose="020B0502040204020203" pitchFamily="34" charset="0"/>
            </a:rPr>
            <a:t>Long Term</a:t>
          </a:r>
        </a:p>
        <a:p>
          <a:pPr marL="0" lvl="0" indent="0" algn="ctr" defTabSz="622300">
            <a:lnSpc>
              <a:spcPct val="90000"/>
            </a:lnSpc>
            <a:spcBef>
              <a:spcPct val="0"/>
            </a:spcBef>
            <a:spcAft>
              <a:spcPct val="35000"/>
            </a:spcAft>
            <a:buNone/>
          </a:pPr>
          <a:r>
            <a:rPr lang="en-US" sz="1400" kern="1200" dirty="0">
              <a:solidFill>
                <a:schemeClr val="bg1"/>
              </a:solidFill>
              <a:latin typeface="Segoe UI" panose="020B0502040204020203" pitchFamily="34" charset="0"/>
              <a:cs typeface="Segoe UI" panose="020B0502040204020203" pitchFamily="34" charset="0"/>
            </a:rPr>
            <a:t>Memory</a:t>
          </a:r>
        </a:p>
        <a:p>
          <a:pPr marL="0" lvl="0" indent="0" algn="ctr" defTabSz="622300">
            <a:lnSpc>
              <a:spcPct val="90000"/>
            </a:lnSpc>
            <a:spcBef>
              <a:spcPct val="0"/>
            </a:spcBef>
            <a:spcAft>
              <a:spcPct val="35000"/>
            </a:spcAft>
            <a:buNone/>
          </a:pPr>
          <a:r>
            <a:rPr lang="en-US" sz="1600" kern="1200" dirty="0">
              <a:solidFill>
                <a:schemeClr val="bg1"/>
              </a:solidFill>
            </a:rPr>
            <a:t> </a:t>
          </a:r>
        </a:p>
      </dsp:txBody>
      <dsp:txXfrm rot="-10800000">
        <a:off x="2537117" y="3150011"/>
        <a:ext cx="1505542" cy="9346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3CCE7-56B4-4559-BC83-FF3F63F009B8}">
      <dsp:nvSpPr>
        <dsp:cNvPr id="0" name=""/>
        <dsp:cNvSpPr/>
      </dsp:nvSpPr>
      <dsp:spPr>
        <a:xfrm>
          <a:off x="2076669" y="189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0" kern="1200" dirty="0">
              <a:solidFill>
                <a:schemeClr val="bg1"/>
              </a:solidFill>
            </a:rPr>
            <a:t>1</a:t>
          </a:r>
        </a:p>
      </dsp:txBody>
      <dsp:txXfrm>
        <a:off x="2245762" y="170985"/>
        <a:ext cx="816455" cy="816455"/>
      </dsp:txXfrm>
    </dsp:sp>
    <dsp:sp modelId="{55F79524-E643-4609-B0F4-E2AB7ED43A7C}">
      <dsp:nvSpPr>
        <dsp:cNvPr id="0" name=""/>
        <dsp:cNvSpPr/>
      </dsp:nvSpPr>
      <dsp:spPr>
        <a:xfrm rot="2160000">
          <a:off x="3194639" y="888403"/>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03411" y="939345"/>
        <a:ext cx="214336" cy="233815"/>
      </dsp:txXfrm>
    </dsp:sp>
    <dsp:sp modelId="{408E559D-3CBE-4A00-867F-41F07C2325A4}">
      <dsp:nvSpPr>
        <dsp:cNvPr id="0" name=""/>
        <dsp:cNvSpPr/>
      </dsp:nvSpPr>
      <dsp:spPr>
        <a:xfrm>
          <a:off x="3478184" y="102015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2</a:t>
          </a:r>
        </a:p>
      </dsp:txBody>
      <dsp:txXfrm>
        <a:off x="3647277" y="1189245"/>
        <a:ext cx="816455" cy="816455"/>
      </dsp:txXfrm>
    </dsp:sp>
    <dsp:sp modelId="{31043D5B-C7B2-4F44-BBD7-FCBE7AFC24CC}">
      <dsp:nvSpPr>
        <dsp:cNvPr id="0" name=""/>
        <dsp:cNvSpPr/>
      </dsp:nvSpPr>
      <dsp:spPr>
        <a:xfrm rot="6480000">
          <a:off x="3637419" y="2218175"/>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697541" y="2252432"/>
        <a:ext cx="214336" cy="233815"/>
      </dsp:txXfrm>
    </dsp:sp>
    <dsp:sp modelId="{0459501B-3F65-4C0E-8264-8FF04509D791}">
      <dsp:nvSpPr>
        <dsp:cNvPr id="0" name=""/>
        <dsp:cNvSpPr/>
      </dsp:nvSpPr>
      <dsp:spPr>
        <a:xfrm>
          <a:off x="2942853" y="2667731"/>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1" kern="1200" dirty="0">
              <a:solidFill>
                <a:schemeClr val="tx1"/>
              </a:solidFill>
            </a:rPr>
            <a:t>3</a:t>
          </a:r>
        </a:p>
      </dsp:txBody>
      <dsp:txXfrm>
        <a:off x="3111946" y="2836824"/>
        <a:ext cx="816455" cy="816455"/>
      </dsp:txXfrm>
    </dsp:sp>
    <dsp:sp modelId="{EEB5F3C7-0FC4-423B-AF81-D0219B48E010}">
      <dsp:nvSpPr>
        <dsp:cNvPr id="0" name=""/>
        <dsp:cNvSpPr/>
      </dsp:nvSpPr>
      <dsp:spPr>
        <a:xfrm rot="10800000">
          <a:off x="2509558" y="3050206"/>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601416" y="3128144"/>
        <a:ext cx="214336" cy="233815"/>
      </dsp:txXfrm>
    </dsp:sp>
    <dsp:sp modelId="{8EA900D5-5BCB-4B34-84D8-080F570ED35C}">
      <dsp:nvSpPr>
        <dsp:cNvPr id="0" name=""/>
        <dsp:cNvSpPr/>
      </dsp:nvSpPr>
      <dsp:spPr>
        <a:xfrm>
          <a:off x="1210485" y="2667731"/>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4</a:t>
          </a:r>
        </a:p>
      </dsp:txBody>
      <dsp:txXfrm>
        <a:off x="1379578" y="2836824"/>
        <a:ext cx="816455" cy="816455"/>
      </dsp:txXfrm>
    </dsp:sp>
    <dsp:sp modelId="{6CEDFCF1-3BF9-472D-842A-AC104F685886}">
      <dsp:nvSpPr>
        <dsp:cNvPr id="0" name=""/>
        <dsp:cNvSpPr/>
      </dsp:nvSpPr>
      <dsp:spPr>
        <a:xfrm rot="15120000">
          <a:off x="1369721" y="2234658"/>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1429843" y="2356277"/>
        <a:ext cx="214336" cy="233815"/>
      </dsp:txXfrm>
    </dsp:sp>
    <dsp:sp modelId="{CC22EF8D-564E-49B9-B885-965989BD640F}">
      <dsp:nvSpPr>
        <dsp:cNvPr id="0" name=""/>
        <dsp:cNvSpPr/>
      </dsp:nvSpPr>
      <dsp:spPr>
        <a:xfrm>
          <a:off x="675154" y="102015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5</a:t>
          </a:r>
        </a:p>
      </dsp:txBody>
      <dsp:txXfrm>
        <a:off x="844247" y="1189245"/>
        <a:ext cx="816455" cy="816455"/>
      </dsp:txXfrm>
    </dsp:sp>
    <dsp:sp modelId="{77796568-ED47-46B7-8685-47440BA1BB14}">
      <dsp:nvSpPr>
        <dsp:cNvPr id="0" name=""/>
        <dsp:cNvSpPr/>
      </dsp:nvSpPr>
      <dsp:spPr>
        <a:xfrm rot="19440000">
          <a:off x="1793124" y="898590"/>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01896" y="1003524"/>
        <a:ext cx="214336" cy="2338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3CCE7-56B4-4559-BC83-FF3F63F009B8}">
      <dsp:nvSpPr>
        <dsp:cNvPr id="0" name=""/>
        <dsp:cNvSpPr/>
      </dsp:nvSpPr>
      <dsp:spPr>
        <a:xfrm>
          <a:off x="2076669" y="189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0" kern="1200" dirty="0">
              <a:solidFill>
                <a:schemeClr val="bg1"/>
              </a:solidFill>
            </a:rPr>
            <a:t>1</a:t>
          </a:r>
        </a:p>
      </dsp:txBody>
      <dsp:txXfrm>
        <a:off x="2245762" y="170985"/>
        <a:ext cx="816455" cy="816455"/>
      </dsp:txXfrm>
    </dsp:sp>
    <dsp:sp modelId="{55F79524-E643-4609-B0F4-E2AB7ED43A7C}">
      <dsp:nvSpPr>
        <dsp:cNvPr id="0" name=""/>
        <dsp:cNvSpPr/>
      </dsp:nvSpPr>
      <dsp:spPr>
        <a:xfrm rot="2160000">
          <a:off x="3194639" y="888403"/>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03411" y="939345"/>
        <a:ext cx="214336" cy="233815"/>
      </dsp:txXfrm>
    </dsp:sp>
    <dsp:sp modelId="{408E559D-3CBE-4A00-867F-41F07C2325A4}">
      <dsp:nvSpPr>
        <dsp:cNvPr id="0" name=""/>
        <dsp:cNvSpPr/>
      </dsp:nvSpPr>
      <dsp:spPr>
        <a:xfrm>
          <a:off x="3478184" y="102015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2</a:t>
          </a:r>
        </a:p>
      </dsp:txBody>
      <dsp:txXfrm>
        <a:off x="3647277" y="1189245"/>
        <a:ext cx="816455" cy="816455"/>
      </dsp:txXfrm>
    </dsp:sp>
    <dsp:sp modelId="{31043D5B-C7B2-4F44-BBD7-FCBE7AFC24CC}">
      <dsp:nvSpPr>
        <dsp:cNvPr id="0" name=""/>
        <dsp:cNvSpPr/>
      </dsp:nvSpPr>
      <dsp:spPr>
        <a:xfrm rot="6480000">
          <a:off x="3637419" y="2218175"/>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697541" y="2252432"/>
        <a:ext cx="214336" cy="233815"/>
      </dsp:txXfrm>
    </dsp:sp>
    <dsp:sp modelId="{0459501B-3F65-4C0E-8264-8FF04509D791}">
      <dsp:nvSpPr>
        <dsp:cNvPr id="0" name=""/>
        <dsp:cNvSpPr/>
      </dsp:nvSpPr>
      <dsp:spPr>
        <a:xfrm>
          <a:off x="2942853" y="2667731"/>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3</a:t>
          </a:r>
        </a:p>
      </dsp:txBody>
      <dsp:txXfrm>
        <a:off x="3111946" y="2836824"/>
        <a:ext cx="816455" cy="816455"/>
      </dsp:txXfrm>
    </dsp:sp>
    <dsp:sp modelId="{EEB5F3C7-0FC4-423B-AF81-D0219B48E010}">
      <dsp:nvSpPr>
        <dsp:cNvPr id="0" name=""/>
        <dsp:cNvSpPr/>
      </dsp:nvSpPr>
      <dsp:spPr>
        <a:xfrm rot="10800000">
          <a:off x="2509558" y="3050206"/>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601416" y="3128144"/>
        <a:ext cx="214336" cy="233815"/>
      </dsp:txXfrm>
    </dsp:sp>
    <dsp:sp modelId="{8EA900D5-5BCB-4B34-84D8-080F570ED35C}">
      <dsp:nvSpPr>
        <dsp:cNvPr id="0" name=""/>
        <dsp:cNvSpPr/>
      </dsp:nvSpPr>
      <dsp:spPr>
        <a:xfrm>
          <a:off x="1210485" y="2667731"/>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1" kern="1200" dirty="0">
              <a:solidFill>
                <a:schemeClr val="tx1"/>
              </a:solidFill>
            </a:rPr>
            <a:t>4</a:t>
          </a:r>
        </a:p>
      </dsp:txBody>
      <dsp:txXfrm>
        <a:off x="1379578" y="2836824"/>
        <a:ext cx="816455" cy="816455"/>
      </dsp:txXfrm>
    </dsp:sp>
    <dsp:sp modelId="{6CEDFCF1-3BF9-472D-842A-AC104F685886}">
      <dsp:nvSpPr>
        <dsp:cNvPr id="0" name=""/>
        <dsp:cNvSpPr/>
      </dsp:nvSpPr>
      <dsp:spPr>
        <a:xfrm rot="15120000">
          <a:off x="1369721" y="2234658"/>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1429843" y="2356277"/>
        <a:ext cx="214336" cy="233815"/>
      </dsp:txXfrm>
    </dsp:sp>
    <dsp:sp modelId="{CC22EF8D-564E-49B9-B885-965989BD640F}">
      <dsp:nvSpPr>
        <dsp:cNvPr id="0" name=""/>
        <dsp:cNvSpPr/>
      </dsp:nvSpPr>
      <dsp:spPr>
        <a:xfrm>
          <a:off x="675154" y="102015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5</a:t>
          </a:r>
        </a:p>
      </dsp:txBody>
      <dsp:txXfrm>
        <a:off x="844247" y="1189245"/>
        <a:ext cx="816455" cy="816455"/>
      </dsp:txXfrm>
    </dsp:sp>
    <dsp:sp modelId="{77796568-ED47-46B7-8685-47440BA1BB14}">
      <dsp:nvSpPr>
        <dsp:cNvPr id="0" name=""/>
        <dsp:cNvSpPr/>
      </dsp:nvSpPr>
      <dsp:spPr>
        <a:xfrm rot="19440000">
          <a:off x="1793124" y="898590"/>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01896" y="1003524"/>
        <a:ext cx="214336" cy="2338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3CCE7-56B4-4559-BC83-FF3F63F009B8}">
      <dsp:nvSpPr>
        <dsp:cNvPr id="0" name=""/>
        <dsp:cNvSpPr/>
      </dsp:nvSpPr>
      <dsp:spPr>
        <a:xfrm>
          <a:off x="2076669" y="189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0" kern="1200" dirty="0">
              <a:solidFill>
                <a:schemeClr val="bg1"/>
              </a:solidFill>
            </a:rPr>
            <a:t>1</a:t>
          </a:r>
        </a:p>
      </dsp:txBody>
      <dsp:txXfrm>
        <a:off x="2245762" y="170985"/>
        <a:ext cx="816455" cy="816455"/>
      </dsp:txXfrm>
    </dsp:sp>
    <dsp:sp modelId="{55F79524-E643-4609-B0F4-E2AB7ED43A7C}">
      <dsp:nvSpPr>
        <dsp:cNvPr id="0" name=""/>
        <dsp:cNvSpPr/>
      </dsp:nvSpPr>
      <dsp:spPr>
        <a:xfrm rot="2160000">
          <a:off x="3194639" y="888403"/>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03411" y="939345"/>
        <a:ext cx="214336" cy="233815"/>
      </dsp:txXfrm>
    </dsp:sp>
    <dsp:sp modelId="{408E559D-3CBE-4A00-867F-41F07C2325A4}">
      <dsp:nvSpPr>
        <dsp:cNvPr id="0" name=""/>
        <dsp:cNvSpPr/>
      </dsp:nvSpPr>
      <dsp:spPr>
        <a:xfrm>
          <a:off x="3478184" y="102015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2</a:t>
          </a:r>
        </a:p>
      </dsp:txBody>
      <dsp:txXfrm>
        <a:off x="3647277" y="1189245"/>
        <a:ext cx="816455" cy="816455"/>
      </dsp:txXfrm>
    </dsp:sp>
    <dsp:sp modelId="{31043D5B-C7B2-4F44-BBD7-FCBE7AFC24CC}">
      <dsp:nvSpPr>
        <dsp:cNvPr id="0" name=""/>
        <dsp:cNvSpPr/>
      </dsp:nvSpPr>
      <dsp:spPr>
        <a:xfrm rot="6480000">
          <a:off x="3637419" y="2218175"/>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697541" y="2252432"/>
        <a:ext cx="214336" cy="233815"/>
      </dsp:txXfrm>
    </dsp:sp>
    <dsp:sp modelId="{0459501B-3F65-4C0E-8264-8FF04509D791}">
      <dsp:nvSpPr>
        <dsp:cNvPr id="0" name=""/>
        <dsp:cNvSpPr/>
      </dsp:nvSpPr>
      <dsp:spPr>
        <a:xfrm>
          <a:off x="2942853" y="2667731"/>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3</a:t>
          </a:r>
        </a:p>
      </dsp:txBody>
      <dsp:txXfrm>
        <a:off x="3111946" y="2836824"/>
        <a:ext cx="816455" cy="816455"/>
      </dsp:txXfrm>
    </dsp:sp>
    <dsp:sp modelId="{EEB5F3C7-0FC4-423B-AF81-D0219B48E010}">
      <dsp:nvSpPr>
        <dsp:cNvPr id="0" name=""/>
        <dsp:cNvSpPr/>
      </dsp:nvSpPr>
      <dsp:spPr>
        <a:xfrm rot="10800000">
          <a:off x="2509558" y="3050206"/>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601416" y="3128144"/>
        <a:ext cx="214336" cy="233815"/>
      </dsp:txXfrm>
    </dsp:sp>
    <dsp:sp modelId="{8EA900D5-5BCB-4B34-84D8-080F570ED35C}">
      <dsp:nvSpPr>
        <dsp:cNvPr id="0" name=""/>
        <dsp:cNvSpPr/>
      </dsp:nvSpPr>
      <dsp:spPr>
        <a:xfrm>
          <a:off x="1210485" y="2667731"/>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4</a:t>
          </a:r>
        </a:p>
      </dsp:txBody>
      <dsp:txXfrm>
        <a:off x="1379578" y="2836824"/>
        <a:ext cx="816455" cy="816455"/>
      </dsp:txXfrm>
    </dsp:sp>
    <dsp:sp modelId="{6CEDFCF1-3BF9-472D-842A-AC104F685886}">
      <dsp:nvSpPr>
        <dsp:cNvPr id="0" name=""/>
        <dsp:cNvSpPr/>
      </dsp:nvSpPr>
      <dsp:spPr>
        <a:xfrm rot="15120000">
          <a:off x="1369721" y="2234658"/>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1429843" y="2356277"/>
        <a:ext cx="214336" cy="233815"/>
      </dsp:txXfrm>
    </dsp:sp>
    <dsp:sp modelId="{CC22EF8D-564E-49B9-B885-965989BD640F}">
      <dsp:nvSpPr>
        <dsp:cNvPr id="0" name=""/>
        <dsp:cNvSpPr/>
      </dsp:nvSpPr>
      <dsp:spPr>
        <a:xfrm>
          <a:off x="675154" y="102015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1" kern="1200" dirty="0">
              <a:solidFill>
                <a:schemeClr val="tx1"/>
              </a:solidFill>
            </a:rPr>
            <a:t>5</a:t>
          </a:r>
        </a:p>
      </dsp:txBody>
      <dsp:txXfrm>
        <a:off x="844247" y="1189245"/>
        <a:ext cx="816455" cy="816455"/>
      </dsp:txXfrm>
    </dsp:sp>
    <dsp:sp modelId="{77796568-ED47-46B7-8685-47440BA1BB14}">
      <dsp:nvSpPr>
        <dsp:cNvPr id="0" name=""/>
        <dsp:cNvSpPr/>
      </dsp:nvSpPr>
      <dsp:spPr>
        <a:xfrm rot="19440000">
          <a:off x="1793124" y="898590"/>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01896" y="1003524"/>
        <a:ext cx="214336" cy="233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C4263-AA45-44AB-A2F7-D644B8787D9C}">
      <dsp:nvSpPr>
        <dsp:cNvPr id="0" name=""/>
        <dsp:cNvSpPr/>
      </dsp:nvSpPr>
      <dsp:spPr>
        <a:xfrm rot="10800000">
          <a:off x="0" y="0"/>
          <a:ext cx="6711195" cy="2249734"/>
        </a:xfrm>
        <a:prstGeom prst="trapezoid">
          <a:avLst>
            <a:gd name="adj" fmla="val 80898"/>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dirty="0">
              <a:latin typeface="Segoe UI" panose="020B0502040204020203" pitchFamily="34" charset="0"/>
              <a:cs typeface="Segoe UI" panose="020B0502040204020203" pitchFamily="34" charset="0"/>
            </a:rPr>
            <a:t>Iconic memory </a:t>
          </a:r>
        </a:p>
      </dsp:txBody>
      <dsp:txXfrm rot="-10800000">
        <a:off x="1174459" y="0"/>
        <a:ext cx="4362276" cy="2249734"/>
      </dsp:txXfrm>
    </dsp:sp>
    <dsp:sp modelId="{2A84FF19-90C3-4DE4-9874-87209E8E0323}">
      <dsp:nvSpPr>
        <dsp:cNvPr id="0" name=""/>
        <dsp:cNvSpPr/>
      </dsp:nvSpPr>
      <dsp:spPr>
        <a:xfrm rot="10800000">
          <a:off x="1819984" y="2249734"/>
          <a:ext cx="3071225" cy="949107"/>
        </a:xfrm>
        <a:prstGeom prst="trapezoid">
          <a:avLst>
            <a:gd name="adj" fmla="val 8089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egoe UI" panose="020B0502040204020203" pitchFamily="34" charset="0"/>
              <a:cs typeface="Segoe UI" panose="020B0502040204020203" pitchFamily="34" charset="0"/>
            </a:rPr>
            <a:t>Short Term memory </a:t>
          </a:r>
        </a:p>
      </dsp:txBody>
      <dsp:txXfrm rot="-10800000">
        <a:off x="2357449" y="2249734"/>
        <a:ext cx="1996296" cy="949107"/>
      </dsp:txXfrm>
    </dsp:sp>
    <dsp:sp modelId="{832B57A9-8181-44C5-89BB-AF1679F6FCAE}">
      <dsp:nvSpPr>
        <dsp:cNvPr id="0" name=""/>
        <dsp:cNvSpPr/>
      </dsp:nvSpPr>
      <dsp:spPr>
        <a:xfrm rot="10800000">
          <a:off x="2587791" y="3198841"/>
          <a:ext cx="1535612" cy="949107"/>
        </a:xfrm>
        <a:prstGeom prst="trapezoid">
          <a:avLst>
            <a:gd name="adj" fmla="val 8089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Segoe UI" panose="020B0502040204020203" pitchFamily="34" charset="0"/>
              <a:cs typeface="Segoe UI" panose="020B0502040204020203" pitchFamily="34" charset="0"/>
            </a:rPr>
            <a:t>Long Term</a:t>
          </a:r>
        </a:p>
        <a:p>
          <a:pPr marL="0" lvl="0" indent="0" algn="ctr" defTabSz="711200">
            <a:lnSpc>
              <a:spcPct val="90000"/>
            </a:lnSpc>
            <a:spcBef>
              <a:spcPct val="0"/>
            </a:spcBef>
            <a:spcAft>
              <a:spcPct val="35000"/>
            </a:spcAft>
            <a:buNone/>
          </a:pPr>
          <a:r>
            <a:rPr lang="en-US" sz="1600" kern="1200" dirty="0">
              <a:solidFill>
                <a:schemeClr val="bg1"/>
              </a:solidFill>
              <a:latin typeface="Segoe UI" panose="020B0502040204020203" pitchFamily="34" charset="0"/>
              <a:cs typeface="Segoe UI" panose="020B0502040204020203" pitchFamily="34" charset="0"/>
            </a:rPr>
            <a:t>Memory</a:t>
          </a:r>
        </a:p>
        <a:p>
          <a:pPr marL="0" lvl="0" indent="0" algn="ctr" defTabSz="711200">
            <a:lnSpc>
              <a:spcPct val="90000"/>
            </a:lnSpc>
            <a:spcBef>
              <a:spcPct val="0"/>
            </a:spcBef>
            <a:spcAft>
              <a:spcPct val="35000"/>
            </a:spcAft>
            <a:buNone/>
          </a:pPr>
          <a:r>
            <a:rPr lang="en-US" sz="1600" kern="1200" dirty="0">
              <a:solidFill>
                <a:schemeClr val="bg1"/>
              </a:solidFill>
            </a:rPr>
            <a:t> </a:t>
          </a:r>
        </a:p>
      </dsp:txBody>
      <dsp:txXfrm rot="-10800000">
        <a:off x="2587791" y="3198841"/>
        <a:ext cx="1535612" cy="949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C4263-AA45-44AB-A2F7-D644B8787D9C}">
      <dsp:nvSpPr>
        <dsp:cNvPr id="0" name=""/>
        <dsp:cNvSpPr/>
      </dsp:nvSpPr>
      <dsp:spPr>
        <a:xfrm rot="10800000">
          <a:off x="0" y="0"/>
          <a:ext cx="6300807" cy="2144252"/>
        </a:xfrm>
        <a:prstGeom prst="trapezoid">
          <a:avLst>
            <a:gd name="adj" fmla="val 7968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dirty="0">
              <a:solidFill>
                <a:schemeClr val="bg1"/>
              </a:solidFill>
              <a:latin typeface="Segoe UI" panose="020B0502040204020203" pitchFamily="34" charset="0"/>
              <a:cs typeface="Segoe UI" panose="020B0502040204020203" pitchFamily="34" charset="0"/>
            </a:rPr>
            <a:t>Iconic memory </a:t>
          </a:r>
        </a:p>
      </dsp:txBody>
      <dsp:txXfrm rot="-10800000">
        <a:off x="1102641" y="0"/>
        <a:ext cx="4095525" cy="2144252"/>
      </dsp:txXfrm>
    </dsp:sp>
    <dsp:sp modelId="{2A84FF19-90C3-4DE4-9874-87209E8E0323}">
      <dsp:nvSpPr>
        <dsp:cNvPr id="0" name=""/>
        <dsp:cNvSpPr/>
      </dsp:nvSpPr>
      <dsp:spPr>
        <a:xfrm rot="10800000">
          <a:off x="1708693" y="2144252"/>
          <a:ext cx="2883420" cy="904606"/>
        </a:xfrm>
        <a:prstGeom prst="trapezoid">
          <a:avLst>
            <a:gd name="adj" fmla="val 79687"/>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panose="020B0502040204020203" pitchFamily="34" charset="0"/>
              <a:cs typeface="Segoe UI" panose="020B0502040204020203" pitchFamily="34" charset="0"/>
            </a:rPr>
            <a:t>Short Term memory </a:t>
          </a:r>
        </a:p>
      </dsp:txBody>
      <dsp:txXfrm rot="-10800000">
        <a:off x="2213292" y="2144252"/>
        <a:ext cx="1874223" cy="904606"/>
      </dsp:txXfrm>
    </dsp:sp>
    <dsp:sp modelId="{832B57A9-8181-44C5-89BB-AF1679F6FCAE}">
      <dsp:nvSpPr>
        <dsp:cNvPr id="0" name=""/>
        <dsp:cNvSpPr/>
      </dsp:nvSpPr>
      <dsp:spPr>
        <a:xfrm rot="10800000">
          <a:off x="2429548" y="3048858"/>
          <a:ext cx="1441710" cy="904606"/>
        </a:xfrm>
        <a:prstGeom prst="trapezoid">
          <a:avLst>
            <a:gd name="adj" fmla="val 7968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Segoe UI" panose="020B0502040204020203" pitchFamily="34" charset="0"/>
              <a:cs typeface="Segoe UI" panose="020B0502040204020203" pitchFamily="34" charset="0"/>
            </a:rPr>
            <a:t>Long Term </a:t>
          </a:r>
        </a:p>
        <a:p>
          <a:pPr marL="0" lvl="0" indent="0" algn="ctr" defTabSz="711200">
            <a:lnSpc>
              <a:spcPct val="90000"/>
            </a:lnSpc>
            <a:spcBef>
              <a:spcPct val="0"/>
            </a:spcBef>
            <a:spcAft>
              <a:spcPct val="35000"/>
            </a:spcAft>
            <a:buNone/>
          </a:pPr>
          <a:r>
            <a:rPr lang="en-US" sz="1600" kern="1200" dirty="0">
              <a:solidFill>
                <a:schemeClr val="bg1"/>
              </a:solidFill>
              <a:latin typeface="Segoe UI" panose="020B0502040204020203" pitchFamily="34" charset="0"/>
              <a:cs typeface="Segoe UI" panose="020B0502040204020203" pitchFamily="34" charset="0"/>
            </a:rPr>
            <a:t>Memory</a:t>
          </a:r>
        </a:p>
        <a:p>
          <a:pPr marL="0" lvl="0" indent="0" algn="ctr" defTabSz="711200">
            <a:lnSpc>
              <a:spcPct val="90000"/>
            </a:lnSpc>
            <a:spcBef>
              <a:spcPct val="0"/>
            </a:spcBef>
            <a:spcAft>
              <a:spcPct val="35000"/>
            </a:spcAft>
            <a:buNone/>
          </a:pPr>
          <a:r>
            <a:rPr lang="en-US" sz="1600" kern="1200" dirty="0">
              <a:solidFill>
                <a:schemeClr val="bg1"/>
              </a:solidFill>
            </a:rPr>
            <a:t> </a:t>
          </a:r>
        </a:p>
      </dsp:txBody>
      <dsp:txXfrm rot="-10800000">
        <a:off x="2429548" y="3048858"/>
        <a:ext cx="1441710" cy="9046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C4263-AA45-44AB-A2F7-D644B8787D9C}">
      <dsp:nvSpPr>
        <dsp:cNvPr id="0" name=""/>
        <dsp:cNvSpPr/>
      </dsp:nvSpPr>
      <dsp:spPr>
        <a:xfrm rot="10800000">
          <a:off x="0" y="0"/>
          <a:ext cx="6408735" cy="2136154"/>
        </a:xfrm>
        <a:prstGeom prst="trapezoid">
          <a:avLst>
            <a:gd name="adj" fmla="val 8248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dirty="0">
              <a:solidFill>
                <a:schemeClr val="bg1"/>
              </a:solidFill>
              <a:latin typeface="Segoe UI" panose="020B0502040204020203" pitchFamily="34" charset="0"/>
              <a:cs typeface="Segoe UI" panose="020B0502040204020203" pitchFamily="34" charset="0"/>
            </a:rPr>
            <a:t>Iconic memory </a:t>
          </a:r>
        </a:p>
      </dsp:txBody>
      <dsp:txXfrm rot="-10800000">
        <a:off x="1121528" y="0"/>
        <a:ext cx="4165677" cy="2136154"/>
      </dsp:txXfrm>
    </dsp:sp>
    <dsp:sp modelId="{2A84FF19-90C3-4DE4-9874-87209E8E0323}">
      <dsp:nvSpPr>
        <dsp:cNvPr id="0" name=""/>
        <dsp:cNvSpPr/>
      </dsp:nvSpPr>
      <dsp:spPr>
        <a:xfrm rot="10800000">
          <a:off x="1761917" y="2136154"/>
          <a:ext cx="2884900" cy="874415"/>
        </a:xfrm>
        <a:prstGeom prst="trapezoid">
          <a:avLst>
            <a:gd name="adj" fmla="val 8248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egoe UI" panose="020B0502040204020203" pitchFamily="34" charset="0"/>
              <a:cs typeface="Segoe UI" panose="020B0502040204020203" pitchFamily="34" charset="0"/>
            </a:rPr>
            <a:t>Short Term memory </a:t>
          </a:r>
        </a:p>
      </dsp:txBody>
      <dsp:txXfrm rot="-10800000">
        <a:off x="2266774" y="2136154"/>
        <a:ext cx="1875185" cy="874415"/>
      </dsp:txXfrm>
    </dsp:sp>
    <dsp:sp modelId="{832B57A9-8181-44C5-89BB-AF1679F6FCAE}">
      <dsp:nvSpPr>
        <dsp:cNvPr id="0" name=""/>
        <dsp:cNvSpPr/>
      </dsp:nvSpPr>
      <dsp:spPr>
        <a:xfrm rot="10800000">
          <a:off x="2483142" y="3010570"/>
          <a:ext cx="1442450" cy="874415"/>
        </a:xfrm>
        <a:prstGeom prst="trapezoid">
          <a:avLst>
            <a:gd name="adj" fmla="val 82481"/>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Segoe UI" panose="020B0502040204020203" pitchFamily="34" charset="0"/>
              <a:cs typeface="Segoe UI" panose="020B0502040204020203" pitchFamily="34" charset="0"/>
            </a:rPr>
            <a:t>Long Term </a:t>
          </a:r>
        </a:p>
        <a:p>
          <a:pPr marL="0" lvl="0" indent="0" algn="ctr" defTabSz="711200">
            <a:lnSpc>
              <a:spcPct val="90000"/>
            </a:lnSpc>
            <a:spcBef>
              <a:spcPct val="0"/>
            </a:spcBef>
            <a:spcAft>
              <a:spcPct val="35000"/>
            </a:spcAft>
            <a:buNone/>
          </a:pPr>
          <a:r>
            <a:rPr lang="en-US" sz="1600" b="1" kern="1200" dirty="0">
              <a:latin typeface="Segoe UI" panose="020B0502040204020203" pitchFamily="34" charset="0"/>
              <a:cs typeface="Segoe UI" panose="020B0502040204020203" pitchFamily="34" charset="0"/>
            </a:rPr>
            <a:t>Memory</a:t>
          </a:r>
        </a:p>
        <a:p>
          <a:pPr marL="0" lvl="0" indent="0" algn="ctr" defTabSz="711200">
            <a:lnSpc>
              <a:spcPct val="90000"/>
            </a:lnSpc>
            <a:spcBef>
              <a:spcPct val="0"/>
            </a:spcBef>
            <a:spcAft>
              <a:spcPct val="35000"/>
            </a:spcAft>
            <a:buNone/>
          </a:pPr>
          <a:r>
            <a:rPr lang="en-US" sz="1600" kern="1200" dirty="0"/>
            <a:t> </a:t>
          </a:r>
        </a:p>
      </dsp:txBody>
      <dsp:txXfrm rot="-10800000">
        <a:off x="2483142" y="3010570"/>
        <a:ext cx="1442450" cy="8744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53983-12EF-4082-9695-6B8582909381}">
      <dsp:nvSpPr>
        <dsp:cNvPr id="0" name=""/>
        <dsp:cNvSpPr/>
      </dsp:nvSpPr>
      <dsp:spPr>
        <a:xfrm>
          <a:off x="2474874" y="2091923"/>
          <a:ext cx="1354368" cy="470111"/>
        </a:xfrm>
        <a:custGeom>
          <a:avLst/>
          <a:gdLst/>
          <a:ahLst/>
          <a:cxnLst/>
          <a:rect l="0" t="0" r="0" b="0"/>
          <a:pathLst>
            <a:path>
              <a:moveTo>
                <a:pt x="0" y="0"/>
              </a:moveTo>
              <a:lnTo>
                <a:pt x="0" y="235055"/>
              </a:lnTo>
              <a:lnTo>
                <a:pt x="1354368" y="235055"/>
              </a:lnTo>
              <a:lnTo>
                <a:pt x="1354368" y="4701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5C116E-8EFC-4CDD-B11F-0CDBE319B363}">
      <dsp:nvSpPr>
        <dsp:cNvPr id="0" name=""/>
        <dsp:cNvSpPr/>
      </dsp:nvSpPr>
      <dsp:spPr>
        <a:xfrm>
          <a:off x="1119312" y="2091923"/>
          <a:ext cx="1355561" cy="474028"/>
        </a:xfrm>
        <a:custGeom>
          <a:avLst/>
          <a:gdLst/>
          <a:ahLst/>
          <a:cxnLst/>
          <a:rect l="0" t="0" r="0" b="0"/>
          <a:pathLst>
            <a:path>
              <a:moveTo>
                <a:pt x="1355561" y="0"/>
              </a:moveTo>
              <a:lnTo>
                <a:pt x="1355561" y="238973"/>
              </a:lnTo>
              <a:lnTo>
                <a:pt x="0" y="238973"/>
              </a:lnTo>
              <a:lnTo>
                <a:pt x="0" y="4740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59CCCD-1082-4AFD-88FB-0E6A6330EAE9}">
      <dsp:nvSpPr>
        <dsp:cNvPr id="0" name=""/>
        <dsp:cNvSpPr/>
      </dsp:nvSpPr>
      <dsp:spPr>
        <a:xfrm>
          <a:off x="1212950" y="972611"/>
          <a:ext cx="2523848" cy="1119312"/>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latin typeface="+mj-lt"/>
            </a:rPr>
            <a:t>Two Font Types</a:t>
          </a:r>
        </a:p>
      </dsp:txBody>
      <dsp:txXfrm>
        <a:off x="1212950" y="972611"/>
        <a:ext cx="2523848" cy="1119312"/>
      </dsp:txXfrm>
    </dsp:sp>
    <dsp:sp modelId="{D606C82E-DDDC-4048-B164-BDE5D4E5F7CF}">
      <dsp:nvSpPr>
        <dsp:cNvPr id="0" name=""/>
        <dsp:cNvSpPr/>
      </dsp:nvSpPr>
      <dsp:spPr>
        <a:xfrm>
          <a:off x="0" y="2565952"/>
          <a:ext cx="2238625" cy="1119312"/>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mj-lt"/>
            </a:rPr>
            <a:t>Serif</a:t>
          </a:r>
        </a:p>
      </dsp:txBody>
      <dsp:txXfrm>
        <a:off x="0" y="2565952"/>
        <a:ext cx="2238625" cy="1119312"/>
      </dsp:txXfrm>
    </dsp:sp>
    <dsp:sp modelId="{E7B6D4DE-24C2-496C-8998-2751A51A1D34}">
      <dsp:nvSpPr>
        <dsp:cNvPr id="0" name=""/>
        <dsp:cNvSpPr/>
      </dsp:nvSpPr>
      <dsp:spPr>
        <a:xfrm>
          <a:off x="2709930" y="2562035"/>
          <a:ext cx="2238625" cy="1119312"/>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mj-lt"/>
            </a:rPr>
            <a:t>Sans-Serif</a:t>
          </a:r>
        </a:p>
      </dsp:txBody>
      <dsp:txXfrm>
        <a:off x="2709930" y="2562035"/>
        <a:ext cx="2238625" cy="11193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08848-1771-46BF-8C33-7A97CB503DC5}">
      <dsp:nvSpPr>
        <dsp:cNvPr id="0" name=""/>
        <dsp:cNvSpPr/>
      </dsp:nvSpPr>
      <dsp:spPr>
        <a:xfrm>
          <a:off x="282" y="7812"/>
          <a:ext cx="2310675" cy="1155337"/>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mj-lt"/>
            </a:rPr>
            <a:t>Monospace</a:t>
          </a:r>
        </a:p>
      </dsp:txBody>
      <dsp:txXfrm>
        <a:off x="282" y="7812"/>
        <a:ext cx="2310675" cy="11553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08848-1771-46BF-8C33-7A97CB503DC5}">
      <dsp:nvSpPr>
        <dsp:cNvPr id="0" name=""/>
        <dsp:cNvSpPr/>
      </dsp:nvSpPr>
      <dsp:spPr>
        <a:xfrm>
          <a:off x="282" y="7812"/>
          <a:ext cx="2310675" cy="1155337"/>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latin typeface="+mj-lt"/>
            </a:rPr>
            <a:t>Informal</a:t>
          </a:r>
        </a:p>
      </dsp:txBody>
      <dsp:txXfrm>
        <a:off x="282" y="7812"/>
        <a:ext cx="2310675" cy="11553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3CCE7-56B4-4559-BC83-FF3F63F009B8}">
      <dsp:nvSpPr>
        <dsp:cNvPr id="0" name=""/>
        <dsp:cNvSpPr/>
      </dsp:nvSpPr>
      <dsp:spPr>
        <a:xfrm>
          <a:off x="2076669" y="189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1" kern="1200" dirty="0">
              <a:solidFill>
                <a:schemeClr val="tx1"/>
              </a:solidFill>
            </a:rPr>
            <a:t>1</a:t>
          </a:r>
        </a:p>
      </dsp:txBody>
      <dsp:txXfrm>
        <a:off x="2245762" y="170985"/>
        <a:ext cx="816455" cy="816455"/>
      </dsp:txXfrm>
    </dsp:sp>
    <dsp:sp modelId="{55F79524-E643-4609-B0F4-E2AB7ED43A7C}">
      <dsp:nvSpPr>
        <dsp:cNvPr id="0" name=""/>
        <dsp:cNvSpPr/>
      </dsp:nvSpPr>
      <dsp:spPr>
        <a:xfrm rot="2160000">
          <a:off x="3194639" y="888403"/>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03411" y="939345"/>
        <a:ext cx="214336" cy="233815"/>
      </dsp:txXfrm>
    </dsp:sp>
    <dsp:sp modelId="{408E559D-3CBE-4A00-867F-41F07C2325A4}">
      <dsp:nvSpPr>
        <dsp:cNvPr id="0" name=""/>
        <dsp:cNvSpPr/>
      </dsp:nvSpPr>
      <dsp:spPr>
        <a:xfrm>
          <a:off x="3478184" y="102015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2</a:t>
          </a:r>
        </a:p>
      </dsp:txBody>
      <dsp:txXfrm>
        <a:off x="3647277" y="1189245"/>
        <a:ext cx="816455" cy="816455"/>
      </dsp:txXfrm>
    </dsp:sp>
    <dsp:sp modelId="{31043D5B-C7B2-4F44-BBD7-FCBE7AFC24CC}">
      <dsp:nvSpPr>
        <dsp:cNvPr id="0" name=""/>
        <dsp:cNvSpPr/>
      </dsp:nvSpPr>
      <dsp:spPr>
        <a:xfrm rot="6480000">
          <a:off x="3637419" y="2218175"/>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697541" y="2252432"/>
        <a:ext cx="214336" cy="233815"/>
      </dsp:txXfrm>
    </dsp:sp>
    <dsp:sp modelId="{0459501B-3F65-4C0E-8264-8FF04509D791}">
      <dsp:nvSpPr>
        <dsp:cNvPr id="0" name=""/>
        <dsp:cNvSpPr/>
      </dsp:nvSpPr>
      <dsp:spPr>
        <a:xfrm>
          <a:off x="2942853" y="2667731"/>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3</a:t>
          </a:r>
        </a:p>
      </dsp:txBody>
      <dsp:txXfrm>
        <a:off x="3111946" y="2836824"/>
        <a:ext cx="816455" cy="816455"/>
      </dsp:txXfrm>
    </dsp:sp>
    <dsp:sp modelId="{EEB5F3C7-0FC4-423B-AF81-D0219B48E010}">
      <dsp:nvSpPr>
        <dsp:cNvPr id="0" name=""/>
        <dsp:cNvSpPr/>
      </dsp:nvSpPr>
      <dsp:spPr>
        <a:xfrm rot="10800000">
          <a:off x="2509558" y="3050206"/>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601416" y="3128144"/>
        <a:ext cx="214336" cy="233815"/>
      </dsp:txXfrm>
    </dsp:sp>
    <dsp:sp modelId="{8EA900D5-5BCB-4B34-84D8-080F570ED35C}">
      <dsp:nvSpPr>
        <dsp:cNvPr id="0" name=""/>
        <dsp:cNvSpPr/>
      </dsp:nvSpPr>
      <dsp:spPr>
        <a:xfrm>
          <a:off x="1210485" y="2667731"/>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4</a:t>
          </a:r>
        </a:p>
      </dsp:txBody>
      <dsp:txXfrm>
        <a:off x="1379578" y="2836824"/>
        <a:ext cx="816455" cy="816455"/>
      </dsp:txXfrm>
    </dsp:sp>
    <dsp:sp modelId="{6CEDFCF1-3BF9-472D-842A-AC104F685886}">
      <dsp:nvSpPr>
        <dsp:cNvPr id="0" name=""/>
        <dsp:cNvSpPr/>
      </dsp:nvSpPr>
      <dsp:spPr>
        <a:xfrm rot="15120000">
          <a:off x="1369721" y="2234658"/>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1429843" y="2356277"/>
        <a:ext cx="214336" cy="233815"/>
      </dsp:txXfrm>
    </dsp:sp>
    <dsp:sp modelId="{CC22EF8D-564E-49B9-B885-965989BD640F}">
      <dsp:nvSpPr>
        <dsp:cNvPr id="0" name=""/>
        <dsp:cNvSpPr/>
      </dsp:nvSpPr>
      <dsp:spPr>
        <a:xfrm>
          <a:off x="675154" y="102015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5</a:t>
          </a:r>
        </a:p>
      </dsp:txBody>
      <dsp:txXfrm>
        <a:off x="844247" y="1189245"/>
        <a:ext cx="816455" cy="816455"/>
      </dsp:txXfrm>
    </dsp:sp>
    <dsp:sp modelId="{77796568-ED47-46B7-8685-47440BA1BB14}">
      <dsp:nvSpPr>
        <dsp:cNvPr id="0" name=""/>
        <dsp:cNvSpPr/>
      </dsp:nvSpPr>
      <dsp:spPr>
        <a:xfrm rot="19440000">
          <a:off x="1793124" y="898590"/>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01896" y="1003524"/>
        <a:ext cx="214336" cy="2338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3CCE7-56B4-4559-BC83-FF3F63F009B8}">
      <dsp:nvSpPr>
        <dsp:cNvPr id="0" name=""/>
        <dsp:cNvSpPr/>
      </dsp:nvSpPr>
      <dsp:spPr>
        <a:xfrm>
          <a:off x="2076669" y="189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0" kern="1200" dirty="0">
              <a:solidFill>
                <a:schemeClr val="bg1"/>
              </a:solidFill>
            </a:rPr>
            <a:t>1</a:t>
          </a:r>
        </a:p>
      </dsp:txBody>
      <dsp:txXfrm>
        <a:off x="2245762" y="170985"/>
        <a:ext cx="816455" cy="816455"/>
      </dsp:txXfrm>
    </dsp:sp>
    <dsp:sp modelId="{55F79524-E643-4609-B0F4-E2AB7ED43A7C}">
      <dsp:nvSpPr>
        <dsp:cNvPr id="0" name=""/>
        <dsp:cNvSpPr/>
      </dsp:nvSpPr>
      <dsp:spPr>
        <a:xfrm rot="2160000">
          <a:off x="3194639" y="888403"/>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03411" y="939345"/>
        <a:ext cx="214336" cy="233815"/>
      </dsp:txXfrm>
    </dsp:sp>
    <dsp:sp modelId="{408E559D-3CBE-4A00-867F-41F07C2325A4}">
      <dsp:nvSpPr>
        <dsp:cNvPr id="0" name=""/>
        <dsp:cNvSpPr/>
      </dsp:nvSpPr>
      <dsp:spPr>
        <a:xfrm>
          <a:off x="3478184" y="102015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b="1" kern="1200" dirty="0">
              <a:solidFill>
                <a:schemeClr val="tx1"/>
              </a:solidFill>
            </a:rPr>
            <a:t>2</a:t>
          </a:r>
        </a:p>
      </dsp:txBody>
      <dsp:txXfrm>
        <a:off x="3647277" y="1189245"/>
        <a:ext cx="816455" cy="816455"/>
      </dsp:txXfrm>
    </dsp:sp>
    <dsp:sp modelId="{31043D5B-C7B2-4F44-BBD7-FCBE7AFC24CC}">
      <dsp:nvSpPr>
        <dsp:cNvPr id="0" name=""/>
        <dsp:cNvSpPr/>
      </dsp:nvSpPr>
      <dsp:spPr>
        <a:xfrm rot="6480000">
          <a:off x="3637419" y="2218175"/>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697541" y="2252432"/>
        <a:ext cx="214336" cy="233815"/>
      </dsp:txXfrm>
    </dsp:sp>
    <dsp:sp modelId="{0459501B-3F65-4C0E-8264-8FF04509D791}">
      <dsp:nvSpPr>
        <dsp:cNvPr id="0" name=""/>
        <dsp:cNvSpPr/>
      </dsp:nvSpPr>
      <dsp:spPr>
        <a:xfrm>
          <a:off x="2942853" y="2667731"/>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3</a:t>
          </a:r>
        </a:p>
      </dsp:txBody>
      <dsp:txXfrm>
        <a:off x="3111946" y="2836824"/>
        <a:ext cx="816455" cy="816455"/>
      </dsp:txXfrm>
    </dsp:sp>
    <dsp:sp modelId="{EEB5F3C7-0FC4-423B-AF81-D0219B48E010}">
      <dsp:nvSpPr>
        <dsp:cNvPr id="0" name=""/>
        <dsp:cNvSpPr/>
      </dsp:nvSpPr>
      <dsp:spPr>
        <a:xfrm rot="10800000">
          <a:off x="2509558" y="3050206"/>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601416" y="3128144"/>
        <a:ext cx="214336" cy="233815"/>
      </dsp:txXfrm>
    </dsp:sp>
    <dsp:sp modelId="{8EA900D5-5BCB-4B34-84D8-080F570ED35C}">
      <dsp:nvSpPr>
        <dsp:cNvPr id="0" name=""/>
        <dsp:cNvSpPr/>
      </dsp:nvSpPr>
      <dsp:spPr>
        <a:xfrm>
          <a:off x="1210485" y="2667731"/>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4</a:t>
          </a:r>
        </a:p>
      </dsp:txBody>
      <dsp:txXfrm>
        <a:off x="1379578" y="2836824"/>
        <a:ext cx="816455" cy="816455"/>
      </dsp:txXfrm>
    </dsp:sp>
    <dsp:sp modelId="{6CEDFCF1-3BF9-472D-842A-AC104F685886}">
      <dsp:nvSpPr>
        <dsp:cNvPr id="0" name=""/>
        <dsp:cNvSpPr/>
      </dsp:nvSpPr>
      <dsp:spPr>
        <a:xfrm rot="15120000">
          <a:off x="1369721" y="2234658"/>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1429843" y="2356277"/>
        <a:ext cx="214336" cy="233815"/>
      </dsp:txXfrm>
    </dsp:sp>
    <dsp:sp modelId="{CC22EF8D-564E-49B9-B885-965989BD640F}">
      <dsp:nvSpPr>
        <dsp:cNvPr id="0" name=""/>
        <dsp:cNvSpPr/>
      </dsp:nvSpPr>
      <dsp:spPr>
        <a:xfrm>
          <a:off x="675154" y="1020152"/>
          <a:ext cx="1154641" cy="1154641"/>
        </a:xfrm>
        <a:prstGeom prst="ellipse">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US" sz="4900" kern="1200" dirty="0"/>
            <a:t>5</a:t>
          </a:r>
        </a:p>
      </dsp:txBody>
      <dsp:txXfrm>
        <a:off x="844247" y="1189245"/>
        <a:ext cx="816455" cy="816455"/>
      </dsp:txXfrm>
    </dsp:sp>
    <dsp:sp modelId="{77796568-ED47-46B7-8685-47440BA1BB14}">
      <dsp:nvSpPr>
        <dsp:cNvPr id="0" name=""/>
        <dsp:cNvSpPr/>
      </dsp:nvSpPr>
      <dsp:spPr>
        <a:xfrm rot="19440000">
          <a:off x="1793124" y="898590"/>
          <a:ext cx="306194" cy="389691"/>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801896" y="1003524"/>
        <a:ext cx="214336" cy="233815"/>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US" dirty="0"/>
              <a:t>Power BI Advanced – Data Visualization and Storytelling</a:t>
            </a:r>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5863CAA-0707-4525-9D0D-3F1FBE6AD526}" type="datetimeFigureOut">
              <a:rPr lang="en-US" smtClean="0"/>
              <a:t>9/7/2021</a:t>
            </a:fld>
            <a:endParaRPr lang="en-US" dirty="0"/>
          </a:p>
        </p:txBody>
      </p:sp>
      <p:sp>
        <p:nvSpPr>
          <p:cNvPr id="4" name="Footer Placeholder 3"/>
          <p:cNvSpPr>
            <a:spLocks noGrp="1"/>
          </p:cNvSpPr>
          <p:nvPr>
            <p:ph type="ftr" sz="quarter" idx="2"/>
          </p:nvPr>
        </p:nvSpPr>
        <p:spPr>
          <a:xfrm>
            <a:off x="0" y="6341865"/>
            <a:ext cx="3962400" cy="344090"/>
          </a:xfrm>
          <a:prstGeom prst="rect">
            <a:avLst/>
          </a:prstGeom>
        </p:spPr>
        <p:txBody>
          <a:bodyPr vert="horz" lIns="91440" tIns="45720" rIns="91440" bIns="45720" rtlCol="0" anchor="b"/>
          <a:lstStyle>
            <a:lvl1pPr algn="l">
              <a:defRPr sz="1200"/>
            </a:lvl1pPr>
          </a:lstStyle>
          <a:p>
            <a:r>
              <a:rPr lang="en-US" dirty="0"/>
              <a:t>Barbara Raney (BarbaraR@Slalom.com)</a:t>
            </a:r>
          </a:p>
        </p:txBody>
      </p:sp>
      <p:sp>
        <p:nvSpPr>
          <p:cNvPr id="5" name="Slide Number Placeholder 4"/>
          <p:cNvSpPr>
            <a:spLocks noGrp="1"/>
          </p:cNvSpPr>
          <p:nvPr>
            <p:ph type="sldNum" sz="quarter" idx="3"/>
          </p:nvPr>
        </p:nvSpPr>
        <p:spPr>
          <a:xfrm>
            <a:off x="5179484" y="6341865"/>
            <a:ext cx="3962400" cy="344090"/>
          </a:xfrm>
          <a:prstGeom prst="rect">
            <a:avLst/>
          </a:prstGeom>
        </p:spPr>
        <p:txBody>
          <a:bodyPr vert="horz" lIns="91440" tIns="45720" rIns="91440" bIns="45720" rtlCol="0" anchor="b"/>
          <a:lstStyle>
            <a:lvl1pPr algn="r">
              <a:defRPr sz="1200"/>
            </a:lvl1pPr>
          </a:lstStyle>
          <a:p>
            <a:fld id="{2B259C57-FA19-42EB-AE0F-E5F49BAA8EED}" type="slidenum">
              <a:rPr lang="en-US" smtClean="0"/>
              <a:t>‹#›</a:t>
            </a:fld>
            <a:endParaRPr lang="en-US" dirty="0"/>
          </a:p>
        </p:txBody>
      </p:sp>
    </p:spTree>
    <p:extLst>
      <p:ext uri="{BB962C8B-B14F-4D97-AF65-F5344CB8AC3E}">
        <p14:creationId xmlns:p14="http://schemas.microsoft.com/office/powerpoint/2010/main" val="3954868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1993-EF79-4591-9B0E-41F2C41864E3}" type="datetimeFigureOut">
              <a:rPr lang="en-US" smtClean="0"/>
              <a:t>9/7/2021</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a:t>
            </a:fld>
            <a:endParaRPr lang="en-US" dirty="0"/>
          </a:p>
        </p:txBody>
      </p:sp>
    </p:spTree>
    <p:extLst>
      <p:ext uri="{BB962C8B-B14F-4D97-AF65-F5344CB8AC3E}">
        <p14:creationId xmlns:p14="http://schemas.microsoft.com/office/powerpoint/2010/main" val="25187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a:t>
            </a:fld>
            <a:endParaRPr lang="en-US" dirty="0"/>
          </a:p>
        </p:txBody>
      </p:sp>
    </p:spTree>
    <p:extLst>
      <p:ext uri="{BB962C8B-B14F-4D97-AF65-F5344CB8AC3E}">
        <p14:creationId xmlns:p14="http://schemas.microsoft.com/office/powerpoint/2010/main" val="5524180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100</a:t>
            </a:fld>
            <a:endParaRPr lang="en-US" dirty="0"/>
          </a:p>
        </p:txBody>
      </p:sp>
    </p:spTree>
    <p:extLst>
      <p:ext uri="{BB962C8B-B14F-4D97-AF65-F5344CB8AC3E}">
        <p14:creationId xmlns:p14="http://schemas.microsoft.com/office/powerpoint/2010/main" val="23870100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2286A-233C-471D-BDF9-24A775565FE1}" type="slidenum">
              <a:rPr lang="en-US" smtClean="0"/>
              <a:t>101</a:t>
            </a:fld>
            <a:endParaRPr lang="en-US" dirty="0"/>
          </a:p>
        </p:txBody>
      </p:sp>
    </p:spTree>
    <p:extLst>
      <p:ext uri="{BB962C8B-B14F-4D97-AF65-F5344CB8AC3E}">
        <p14:creationId xmlns:p14="http://schemas.microsoft.com/office/powerpoint/2010/main" val="28669549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0400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5641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51587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4255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8070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7462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8455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472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2437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1893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115</a:t>
            </a:fld>
            <a:endParaRPr lang="en-US" dirty="0"/>
          </a:p>
        </p:txBody>
      </p:sp>
    </p:spTree>
    <p:extLst>
      <p:ext uri="{BB962C8B-B14F-4D97-AF65-F5344CB8AC3E}">
        <p14:creationId xmlns:p14="http://schemas.microsoft.com/office/powerpoint/2010/main" val="29970781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7272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0906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1136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6880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047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4200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6362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915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7088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124</a:t>
            </a:fld>
            <a:endParaRPr lang="en-US" dirty="0"/>
          </a:p>
        </p:txBody>
      </p:sp>
    </p:spTree>
    <p:extLst>
      <p:ext uri="{BB962C8B-B14F-4D97-AF65-F5344CB8AC3E}">
        <p14:creationId xmlns:p14="http://schemas.microsoft.com/office/powerpoint/2010/main" val="26775432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239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9396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3754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4800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7948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4846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9052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2286A-233C-471D-BDF9-24A775565FE1}" type="slidenum">
              <a:rPr lang="en-US" smtClean="0"/>
              <a:t>133</a:t>
            </a:fld>
            <a:endParaRPr lang="en-US" dirty="0"/>
          </a:p>
        </p:txBody>
      </p:sp>
    </p:spTree>
    <p:extLst>
      <p:ext uri="{BB962C8B-B14F-4D97-AF65-F5344CB8AC3E}">
        <p14:creationId xmlns:p14="http://schemas.microsoft.com/office/powerpoint/2010/main" val="905137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3595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134</a:t>
            </a:fld>
            <a:endParaRPr lang="en-US" dirty="0"/>
          </a:p>
        </p:txBody>
      </p:sp>
    </p:spTree>
    <p:extLst>
      <p:ext uri="{BB962C8B-B14F-4D97-AF65-F5344CB8AC3E}">
        <p14:creationId xmlns:p14="http://schemas.microsoft.com/office/powerpoint/2010/main" val="21421336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0407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0838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137</a:t>
            </a:fld>
            <a:endParaRPr lang="en-US" dirty="0"/>
          </a:p>
        </p:txBody>
      </p:sp>
    </p:spTree>
    <p:extLst>
      <p:ext uri="{BB962C8B-B14F-4D97-AF65-F5344CB8AC3E}">
        <p14:creationId xmlns:p14="http://schemas.microsoft.com/office/powerpoint/2010/main" val="36632141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138</a:t>
            </a:fld>
            <a:endParaRPr lang="en-US" dirty="0"/>
          </a:p>
        </p:txBody>
      </p:sp>
    </p:spTree>
    <p:extLst>
      <p:ext uri="{BB962C8B-B14F-4D97-AF65-F5344CB8AC3E}">
        <p14:creationId xmlns:p14="http://schemas.microsoft.com/office/powerpoint/2010/main" val="50742232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9873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0324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01210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58815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408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32491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77241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86907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222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081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262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254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2650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a:t>
            </a:fld>
            <a:endParaRPr lang="en-US" dirty="0"/>
          </a:p>
        </p:txBody>
      </p:sp>
    </p:spTree>
    <p:extLst>
      <p:ext uri="{BB962C8B-B14F-4D97-AF65-F5344CB8AC3E}">
        <p14:creationId xmlns:p14="http://schemas.microsoft.com/office/powerpoint/2010/main" val="2892038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228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8850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940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23</a:t>
            </a:fld>
            <a:endParaRPr lang="en-US" dirty="0"/>
          </a:p>
        </p:txBody>
      </p:sp>
    </p:spTree>
    <p:extLst>
      <p:ext uri="{BB962C8B-B14F-4D97-AF65-F5344CB8AC3E}">
        <p14:creationId xmlns:p14="http://schemas.microsoft.com/office/powerpoint/2010/main" val="1942384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24</a:t>
            </a:fld>
            <a:endParaRPr lang="en-US" dirty="0"/>
          </a:p>
        </p:txBody>
      </p:sp>
    </p:spTree>
    <p:extLst>
      <p:ext uri="{BB962C8B-B14F-4D97-AF65-F5344CB8AC3E}">
        <p14:creationId xmlns:p14="http://schemas.microsoft.com/office/powerpoint/2010/main" val="3379393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421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340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196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28</a:t>
            </a:fld>
            <a:endParaRPr lang="en-US" dirty="0"/>
          </a:p>
        </p:txBody>
      </p:sp>
    </p:spTree>
    <p:extLst>
      <p:ext uri="{BB962C8B-B14F-4D97-AF65-F5344CB8AC3E}">
        <p14:creationId xmlns:p14="http://schemas.microsoft.com/office/powerpoint/2010/main" val="2561452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29</a:t>
            </a:fld>
            <a:endParaRPr lang="en-US" dirty="0"/>
          </a:p>
        </p:txBody>
      </p:sp>
    </p:spTree>
    <p:extLst>
      <p:ext uri="{BB962C8B-B14F-4D97-AF65-F5344CB8AC3E}">
        <p14:creationId xmlns:p14="http://schemas.microsoft.com/office/powerpoint/2010/main" val="3375612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852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067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796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534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294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609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35</a:t>
            </a:fld>
            <a:endParaRPr lang="en-US" dirty="0"/>
          </a:p>
        </p:txBody>
      </p:sp>
    </p:spTree>
    <p:extLst>
      <p:ext uri="{BB962C8B-B14F-4D97-AF65-F5344CB8AC3E}">
        <p14:creationId xmlns:p14="http://schemas.microsoft.com/office/powerpoint/2010/main" val="2523295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6957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492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452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39</a:t>
            </a:fld>
            <a:endParaRPr lang="en-US" dirty="0"/>
          </a:p>
        </p:txBody>
      </p:sp>
    </p:spTree>
    <p:extLst>
      <p:ext uri="{BB962C8B-B14F-4D97-AF65-F5344CB8AC3E}">
        <p14:creationId xmlns:p14="http://schemas.microsoft.com/office/powerpoint/2010/main" val="269928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a:t>
            </a:fld>
            <a:endParaRPr lang="en-US" dirty="0"/>
          </a:p>
        </p:txBody>
      </p:sp>
    </p:spTree>
    <p:extLst>
      <p:ext uri="{BB962C8B-B14F-4D97-AF65-F5344CB8AC3E}">
        <p14:creationId xmlns:p14="http://schemas.microsoft.com/office/powerpoint/2010/main" val="1855845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726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724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888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43</a:t>
            </a:fld>
            <a:endParaRPr lang="en-US" dirty="0"/>
          </a:p>
        </p:txBody>
      </p:sp>
    </p:spTree>
    <p:extLst>
      <p:ext uri="{BB962C8B-B14F-4D97-AF65-F5344CB8AC3E}">
        <p14:creationId xmlns:p14="http://schemas.microsoft.com/office/powerpoint/2010/main" val="2695554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186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45</a:t>
            </a:fld>
            <a:endParaRPr lang="en-US" dirty="0"/>
          </a:p>
        </p:txBody>
      </p:sp>
    </p:spTree>
    <p:extLst>
      <p:ext uri="{BB962C8B-B14F-4D97-AF65-F5344CB8AC3E}">
        <p14:creationId xmlns:p14="http://schemas.microsoft.com/office/powerpoint/2010/main" val="502160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211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47</a:t>
            </a:fld>
            <a:endParaRPr lang="en-US" dirty="0"/>
          </a:p>
        </p:txBody>
      </p:sp>
    </p:spTree>
    <p:extLst>
      <p:ext uri="{BB962C8B-B14F-4D97-AF65-F5344CB8AC3E}">
        <p14:creationId xmlns:p14="http://schemas.microsoft.com/office/powerpoint/2010/main" val="3232561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5829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49</a:t>
            </a:fld>
            <a:endParaRPr lang="en-US" dirty="0"/>
          </a:p>
        </p:txBody>
      </p:sp>
    </p:spTree>
    <p:extLst>
      <p:ext uri="{BB962C8B-B14F-4D97-AF65-F5344CB8AC3E}">
        <p14:creationId xmlns:p14="http://schemas.microsoft.com/office/powerpoint/2010/main" val="3606555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888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50</a:t>
            </a:fld>
            <a:endParaRPr lang="en-US" dirty="0"/>
          </a:p>
        </p:txBody>
      </p:sp>
    </p:spTree>
    <p:extLst>
      <p:ext uri="{BB962C8B-B14F-4D97-AF65-F5344CB8AC3E}">
        <p14:creationId xmlns:p14="http://schemas.microsoft.com/office/powerpoint/2010/main" val="994618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236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4120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71481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479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853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8812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0880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7435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783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416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8049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861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8711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389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3201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65</a:t>
            </a:fld>
            <a:endParaRPr lang="en-US" dirty="0"/>
          </a:p>
        </p:txBody>
      </p:sp>
    </p:spTree>
    <p:extLst>
      <p:ext uri="{BB962C8B-B14F-4D97-AF65-F5344CB8AC3E}">
        <p14:creationId xmlns:p14="http://schemas.microsoft.com/office/powerpoint/2010/main" val="40349585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66</a:t>
            </a:fld>
            <a:endParaRPr lang="en-US" dirty="0"/>
          </a:p>
        </p:txBody>
      </p:sp>
    </p:spTree>
    <p:extLst>
      <p:ext uri="{BB962C8B-B14F-4D97-AF65-F5344CB8AC3E}">
        <p14:creationId xmlns:p14="http://schemas.microsoft.com/office/powerpoint/2010/main" val="33990357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514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3939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365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5974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4089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7075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7063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6178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8413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75</a:t>
            </a:fld>
            <a:endParaRPr lang="en-US" dirty="0"/>
          </a:p>
        </p:txBody>
      </p:sp>
    </p:spTree>
    <p:extLst>
      <p:ext uri="{BB962C8B-B14F-4D97-AF65-F5344CB8AC3E}">
        <p14:creationId xmlns:p14="http://schemas.microsoft.com/office/powerpoint/2010/main" val="15108711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708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77</a:t>
            </a:fld>
            <a:endParaRPr lang="en-US" dirty="0"/>
          </a:p>
        </p:txBody>
      </p:sp>
    </p:spTree>
    <p:extLst>
      <p:ext uri="{BB962C8B-B14F-4D97-AF65-F5344CB8AC3E}">
        <p14:creationId xmlns:p14="http://schemas.microsoft.com/office/powerpoint/2010/main" val="40999442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2998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79</a:t>
            </a:fld>
            <a:endParaRPr lang="en-US" dirty="0"/>
          </a:p>
        </p:txBody>
      </p:sp>
    </p:spTree>
    <p:extLst>
      <p:ext uri="{BB962C8B-B14F-4D97-AF65-F5344CB8AC3E}">
        <p14:creationId xmlns:p14="http://schemas.microsoft.com/office/powerpoint/2010/main" val="219671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3049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80</a:t>
            </a:fld>
            <a:endParaRPr lang="en-US" dirty="0"/>
          </a:p>
        </p:txBody>
      </p:sp>
    </p:spTree>
    <p:extLst>
      <p:ext uri="{BB962C8B-B14F-4D97-AF65-F5344CB8AC3E}">
        <p14:creationId xmlns:p14="http://schemas.microsoft.com/office/powerpoint/2010/main" val="2762058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81</a:t>
            </a:fld>
            <a:endParaRPr lang="en-US" dirty="0"/>
          </a:p>
        </p:txBody>
      </p:sp>
    </p:spTree>
    <p:extLst>
      <p:ext uri="{BB962C8B-B14F-4D97-AF65-F5344CB8AC3E}">
        <p14:creationId xmlns:p14="http://schemas.microsoft.com/office/powerpoint/2010/main" val="14062302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6152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4271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1948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8574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6424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3922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6430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762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4373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733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5010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255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3660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3483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5684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2757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1631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98</a:t>
            </a:fld>
            <a:endParaRPr lang="en-US" dirty="0"/>
          </a:p>
        </p:txBody>
      </p:sp>
    </p:spTree>
    <p:extLst>
      <p:ext uri="{BB962C8B-B14F-4D97-AF65-F5344CB8AC3E}">
        <p14:creationId xmlns:p14="http://schemas.microsoft.com/office/powerpoint/2010/main" val="20985088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99</a:t>
            </a:fld>
            <a:endParaRPr lang="en-US" dirty="0"/>
          </a:p>
        </p:txBody>
      </p:sp>
    </p:spTree>
    <p:extLst>
      <p:ext uri="{BB962C8B-B14F-4D97-AF65-F5344CB8AC3E}">
        <p14:creationId xmlns:p14="http://schemas.microsoft.com/office/powerpoint/2010/main" val="346733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wer BI 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356616" y="1152144"/>
            <a:ext cx="11740896" cy="521208"/>
          </a:xfrm>
        </p:spPr>
        <p:txBody>
          <a:bodyPr>
            <a:noAutofit/>
          </a:bodyPr>
          <a:lstStyle>
            <a:lvl1pPr>
              <a:defRPr sz="2800">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90F4722A-96FE-4BCA-9BFC-5726D727669C}" type="datetime1">
              <a:rPr lang="en-US" smtClean="0"/>
              <a:t>9/7/2021</a:t>
            </a:fld>
            <a:endParaRPr lang="en-US" dirty="0"/>
          </a:p>
        </p:txBody>
      </p:sp>
      <p:sp>
        <p:nvSpPr>
          <p:cNvPr id="6" name="Slide Number Placeholder 5"/>
          <p:cNvSpPr>
            <a:spLocks noGrp="1"/>
          </p:cNvSpPr>
          <p:nvPr>
            <p:ph type="sldNum" sz="quarter" idx="12"/>
          </p:nvPr>
        </p:nvSpPr>
        <p:spPr/>
        <p:txBody>
          <a:bodyPr/>
          <a:lstStyle/>
          <a:p>
            <a:fld id="{10F4DA6F-207D-4D04-9B63-DA99BCC46A4A}" type="slidenum">
              <a:rPr lang="en-US" smtClean="0"/>
              <a:t>‹#›</a:t>
            </a:fld>
            <a:endParaRPr lang="en-US" dirty="0"/>
          </a:p>
        </p:txBody>
      </p:sp>
      <p:sp>
        <p:nvSpPr>
          <p:cNvPr id="8" name="Footer Placeholder 3">
            <a:extLst>
              <a:ext uri="{FF2B5EF4-FFF2-40B4-BE49-F238E27FC236}">
                <a16:creationId xmlns:a16="http://schemas.microsoft.com/office/drawing/2014/main" id="{CDFF8B36-61FA-41D6-8875-21B04D6A496F}"/>
              </a:ext>
            </a:extLst>
          </p:cNvPr>
          <p:cNvSpPr>
            <a:spLocks noGrp="1"/>
          </p:cNvSpPr>
          <p:nvPr>
            <p:ph type="ftr" sz="quarter" idx="3"/>
          </p:nvPr>
        </p:nvSpPr>
        <p:spPr>
          <a:xfrm>
            <a:off x="4038600" y="6612794"/>
            <a:ext cx="4114800" cy="228602"/>
          </a:xfrm>
          <a:prstGeom prst="rect">
            <a:avLst/>
          </a:prstGeom>
        </p:spPr>
        <p:txBody>
          <a:bodyPr/>
          <a:lstStyle>
            <a:lvl1pPr algn="ctr">
              <a:defRPr sz="1000"/>
            </a:lvl1pPr>
          </a:lstStyle>
          <a:p>
            <a:r>
              <a:rPr lang="en-US" dirty="0">
                <a:solidFill>
                  <a:prstClr val="black">
                    <a:tint val="75000"/>
                  </a:prstClr>
                </a:solidFill>
              </a:rPr>
              <a:t>© 2021 Microsoft. All rights reserved.</a:t>
            </a:r>
          </a:p>
        </p:txBody>
      </p:sp>
    </p:spTree>
    <p:extLst>
      <p:ext uri="{BB962C8B-B14F-4D97-AF65-F5344CB8AC3E}">
        <p14:creationId xmlns:p14="http://schemas.microsoft.com/office/powerpoint/2010/main" val="37057135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39EC82-FF8E-4BDC-81F9-2485F3F30C2C}" type="datetime1">
              <a:rPr lang="en-US" smtClean="0"/>
              <a:t>9/7/2021</a:t>
            </a:fld>
            <a:endParaRPr lang="en-US" dirty="0"/>
          </a:p>
        </p:txBody>
      </p:sp>
      <p:sp>
        <p:nvSpPr>
          <p:cNvPr id="4" name="Slide Number Placeholder 3"/>
          <p:cNvSpPr>
            <a:spLocks noGrp="1"/>
          </p:cNvSpPr>
          <p:nvPr>
            <p:ph type="sldNum" sz="quarter" idx="12"/>
          </p:nvPr>
        </p:nvSpPr>
        <p:spPr/>
        <p:txBody>
          <a:bodyPr/>
          <a:lstStyle/>
          <a:p>
            <a:fld id="{10F4DA6F-207D-4D04-9B63-DA99BCC46A4A}" type="slidenum">
              <a:rPr lang="en-US" smtClean="0"/>
              <a:t>‹#›</a:t>
            </a:fld>
            <a:endParaRPr lang="en-US" dirty="0"/>
          </a:p>
        </p:txBody>
      </p:sp>
      <p:sp>
        <p:nvSpPr>
          <p:cNvPr id="6" name="Footer Placeholder 3">
            <a:extLst>
              <a:ext uri="{FF2B5EF4-FFF2-40B4-BE49-F238E27FC236}">
                <a16:creationId xmlns:a16="http://schemas.microsoft.com/office/drawing/2014/main" id="{3A57022C-AA7B-43ED-B39F-F4FCA7E07819}"/>
              </a:ext>
            </a:extLst>
          </p:cNvPr>
          <p:cNvSpPr>
            <a:spLocks noGrp="1"/>
          </p:cNvSpPr>
          <p:nvPr>
            <p:ph type="ftr" sz="quarter" idx="3"/>
          </p:nvPr>
        </p:nvSpPr>
        <p:spPr>
          <a:xfrm>
            <a:off x="4038600" y="6612794"/>
            <a:ext cx="4114800" cy="228602"/>
          </a:xfrm>
          <a:prstGeom prst="rect">
            <a:avLst/>
          </a:prstGeom>
        </p:spPr>
        <p:txBody>
          <a:bodyPr/>
          <a:lstStyle>
            <a:lvl1pPr algn="ctr">
              <a:defRPr sz="1000"/>
            </a:lvl1pPr>
          </a:lstStyle>
          <a:p>
            <a:r>
              <a:rPr lang="en-US" dirty="0">
                <a:solidFill>
                  <a:prstClr val="black">
                    <a:tint val="75000"/>
                  </a:prstClr>
                </a:solidFill>
              </a:rPr>
              <a:t>© 2021 Microsoft. All rights reserved.</a:t>
            </a:r>
          </a:p>
        </p:txBody>
      </p:sp>
    </p:spTree>
    <p:extLst>
      <p:ext uri="{BB962C8B-B14F-4D97-AF65-F5344CB8AC3E}">
        <p14:creationId xmlns:p14="http://schemas.microsoft.com/office/powerpoint/2010/main" val="24650545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8070572" y="2030243"/>
            <a:ext cx="3657600" cy="4572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dirty="0"/>
              <a:t>© 2021 Microsoft. All rights reserved. </a:t>
            </a:r>
          </a:p>
        </p:txBody>
      </p:sp>
      <p:sp>
        <p:nvSpPr>
          <p:cNvPr id="8" name="Picture Placeholder 7">
            <a:extLst>
              <a:ext uri="{FF2B5EF4-FFF2-40B4-BE49-F238E27FC236}">
                <a16:creationId xmlns:a16="http://schemas.microsoft.com/office/drawing/2014/main" id="{46A0AEEF-6CDD-4067-B71C-8692B7FC3F08}"/>
              </a:ext>
            </a:extLst>
          </p:cNvPr>
          <p:cNvSpPr>
            <a:spLocks noGrp="1"/>
          </p:cNvSpPr>
          <p:nvPr>
            <p:ph type="pic" sz="quarter" idx="12"/>
          </p:nvPr>
        </p:nvSpPr>
        <p:spPr>
          <a:xfrm>
            <a:off x="499201" y="2030243"/>
            <a:ext cx="7315200" cy="4572000"/>
          </a:xfrm>
        </p:spPr>
        <p:txBody>
          <a:bodyPr/>
          <a:lstStyle/>
          <a:p>
            <a:r>
              <a:rPr lang="en-US"/>
              <a:t>Click icon to add picture</a:t>
            </a:r>
          </a:p>
        </p:txBody>
      </p:sp>
    </p:spTree>
    <p:extLst>
      <p:ext uri="{BB962C8B-B14F-4D97-AF65-F5344CB8AC3E}">
        <p14:creationId xmlns:p14="http://schemas.microsoft.com/office/powerpoint/2010/main" val="106705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dirty="0"/>
              <a:t>© 2021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dirty="0"/>
              <a:t>Enter product name in accent color, then new line then use white for remainder of title</a:t>
            </a:r>
          </a:p>
        </p:txBody>
      </p:sp>
    </p:spTree>
    <p:extLst>
      <p:ext uri="{BB962C8B-B14F-4D97-AF65-F5344CB8AC3E}">
        <p14:creationId xmlns:p14="http://schemas.microsoft.com/office/powerpoint/2010/main" val="397305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urs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rmAutofit/>
          </a:bodyPr>
          <a:lstStyle>
            <a:lvl1pPr>
              <a:defRPr sz="6000">
                <a:solidFill>
                  <a:schemeClr val="accent1"/>
                </a:solidFill>
              </a:defRPr>
            </a:lvl1pPr>
          </a:lstStyle>
          <a:p>
            <a:r>
              <a:rPr lang="en-US" dirty="0"/>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r>
              <a:rPr lang="en-AU" dirty="0"/>
              <a:t>© 2021 Microsoft. All rights reserved. </a:t>
            </a:r>
          </a:p>
        </p:txBody>
      </p:sp>
    </p:spTree>
    <p:extLst>
      <p:ext uri="{BB962C8B-B14F-4D97-AF65-F5344CB8AC3E}">
        <p14:creationId xmlns:p14="http://schemas.microsoft.com/office/powerpoint/2010/main" val="86100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FF5E0A-AEE8-4596-9832-D02359C51310}" type="datetime1">
              <a:rPr lang="en-US" smtClean="0"/>
              <a:t>9/7/2021</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C8473-95EA-48C2-917D-84A3AF9AB99B}" type="slidenum">
              <a:rPr lang="en-US" smtClean="0"/>
              <a:t>‹#›</a:t>
            </a:fld>
            <a:endParaRPr lang="en-US" dirty="0"/>
          </a:p>
        </p:txBody>
      </p:sp>
      <p:sp>
        <p:nvSpPr>
          <p:cNvPr id="7" name="Footer Placeholder 3">
            <a:extLst>
              <a:ext uri="{FF2B5EF4-FFF2-40B4-BE49-F238E27FC236}">
                <a16:creationId xmlns:a16="http://schemas.microsoft.com/office/drawing/2014/main" id="{3F76E17D-4663-4D85-94F0-69BCFACD0C8A}"/>
              </a:ext>
            </a:extLst>
          </p:cNvPr>
          <p:cNvSpPr>
            <a:spLocks noGrp="1"/>
          </p:cNvSpPr>
          <p:nvPr>
            <p:ph type="ftr" sz="quarter" idx="3"/>
          </p:nvPr>
        </p:nvSpPr>
        <p:spPr>
          <a:xfrm>
            <a:off x="4038600" y="6612794"/>
            <a:ext cx="4114800" cy="228602"/>
          </a:xfrm>
          <a:prstGeom prst="rect">
            <a:avLst/>
          </a:prstGeom>
        </p:spPr>
        <p:txBody>
          <a:bodyPr/>
          <a:lstStyle>
            <a:lvl1pPr algn="ctr">
              <a:defRPr sz="1000"/>
            </a:lvl1pPr>
          </a:lstStyle>
          <a:p>
            <a:r>
              <a:rPr lang="en-US" dirty="0">
                <a:solidFill>
                  <a:prstClr val="black">
                    <a:tint val="75000"/>
                  </a:prstClr>
                </a:solidFill>
              </a:rPr>
              <a:t>© 2021 Microsoft. All rights reserved.</a:t>
            </a:r>
          </a:p>
        </p:txBody>
      </p:sp>
    </p:spTree>
    <p:extLst>
      <p:ext uri="{BB962C8B-B14F-4D97-AF65-F5344CB8AC3E}">
        <p14:creationId xmlns:p14="http://schemas.microsoft.com/office/powerpoint/2010/main" val="3433738346"/>
      </p:ext>
    </p:extLst>
  </p:cSld>
  <p:clrMap bg1="lt1" tx1="dk1" bg2="lt2" tx2="dk2" accent1="accent1" accent2="accent2" accent3="accent3" accent4="accent4" accent5="accent5" accent6="accent6" hlink="hlink" folHlink="folHlink"/>
  <p:sldLayoutIdLst>
    <p:sldLayoutId id="2147483778" r:id="rId1"/>
    <p:sldLayoutId id="2147483783" r:id="rId2"/>
    <p:sldLayoutId id="2147483811" r:id="rId3"/>
    <p:sldLayoutId id="2147483812" r:id="rId4"/>
    <p:sldLayoutId id="2147483813" r:id="rId5"/>
  </p:sldLayoutIdLst>
  <p:transition>
    <p:fade/>
  </p:transition>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1.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1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1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1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8.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8" Type="http://schemas.openxmlformats.org/officeDocument/2006/relationships/hyperlink" Target="https://store.office.com/en-us/appshome.aspx?productgroup=PowerBI" TargetMode="External"/><Relationship Id="rId13" Type="http://schemas.openxmlformats.org/officeDocument/2006/relationships/hyperlink" Target="https://powerbi.microsoft.com/en-us/guided-learning/" TargetMode="External"/><Relationship Id="rId18" Type="http://schemas.openxmlformats.org/officeDocument/2006/relationships/hyperlink" Target="https://unicode-table.com/en/" TargetMode="External"/><Relationship Id="rId3" Type="http://schemas.openxmlformats.org/officeDocument/2006/relationships/hyperlink" Target="http://support.powerbi.com/" TargetMode="External"/><Relationship Id="rId21" Type="http://schemas.openxmlformats.org/officeDocument/2006/relationships/hyperlink" Target="https://charticulator.com/" TargetMode="External"/><Relationship Id="rId7" Type="http://schemas.openxmlformats.org/officeDocument/2006/relationships/hyperlink" Target="http://community.powerbi.com/t5/R-Script-Showcase/bd-p/RVisuals" TargetMode="External"/><Relationship Id="rId12" Type="http://schemas.openxmlformats.org/officeDocument/2006/relationships/hyperlink" Target="http://aka.ms/bapidashwp" TargetMode="External"/><Relationship Id="rId17" Type="http://schemas.openxmlformats.org/officeDocument/2006/relationships/hyperlink" Target="http://paletton.com/#uid=1000u0kllllaFw0g0qFqFg0w0aF" TargetMode="External"/><Relationship Id="rId2" Type="http://schemas.openxmlformats.org/officeDocument/2006/relationships/notesSlide" Target="../notesSlides/notesSlide132.xml"/><Relationship Id="rId16" Type="http://schemas.openxmlformats.org/officeDocument/2006/relationships/hyperlink" Target="https://docs.microsoft.com/en-us/powerquery-m/power-query-m-function-reference" TargetMode="External"/><Relationship Id="rId20" Type="http://schemas.openxmlformats.org/officeDocument/2006/relationships/hyperlink" Target="https://developer.paciellogroup.com/resources/contrastanalyser/" TargetMode="External"/><Relationship Id="rId1" Type="http://schemas.openxmlformats.org/officeDocument/2006/relationships/slideLayout" Target="../slideLayouts/slideLayout3.xml"/><Relationship Id="rId6" Type="http://schemas.openxmlformats.org/officeDocument/2006/relationships/hyperlink" Target="http://community.powerbi.com/t5/Data-Stories-Gallery/bd-p/DataStoriesGallery" TargetMode="External"/><Relationship Id="rId11" Type="http://schemas.openxmlformats.org/officeDocument/2006/relationships/hyperlink" Target="http://issues.powerbi.com/" TargetMode="External"/><Relationship Id="rId5" Type="http://schemas.openxmlformats.org/officeDocument/2006/relationships/hyperlink" Target="https://community.powerbi.com/t5/Themes-Gallery/bd-p/ThemesGallery" TargetMode="External"/><Relationship Id="rId15" Type="http://schemas.openxmlformats.org/officeDocument/2006/relationships/hyperlink" Target="http://www.daxpatterns.com/" TargetMode="External"/><Relationship Id="rId10" Type="http://schemas.openxmlformats.org/officeDocument/2006/relationships/hyperlink" Target="http://ideas.powerbi.com/" TargetMode="External"/><Relationship Id="rId19" Type="http://schemas.openxmlformats.org/officeDocument/2006/relationships/hyperlink" Target="https://powerbi.tips/tools/report-theme-generator-v3/" TargetMode="External"/><Relationship Id="rId4" Type="http://schemas.openxmlformats.org/officeDocument/2006/relationships/hyperlink" Target="http://community.powerbi.com/" TargetMode="External"/><Relationship Id="rId9" Type="http://schemas.openxmlformats.org/officeDocument/2006/relationships/hyperlink" Target="http://blogs.msdn.com/b/powerbi/" TargetMode="External"/><Relationship Id="rId14" Type="http://schemas.openxmlformats.org/officeDocument/2006/relationships/hyperlink" Target="https://docs.microsoft.com/en-us/dax/dax-function-reference" TargetMode="Externa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PBIVisCheckMod2"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PBIVisCheckMod3"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powerbi.microsoft.com/en-us/blog/how-microsoft-uses-power-bi-to-run-its-growing-cloud-busines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chart" Target="../charts/chart2.xml"/><Relationship Id="rId4" Type="http://schemas.openxmlformats.org/officeDocument/2006/relationships/chart" Target="../charts/char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docs.microsoft.com/en-us/vsts/work/backlogs/office/storyboard-your-ideas-using-powerpoint"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aka.ms/PBIVisCheckMod4"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jpeg"/><Relationship Id="rId26" Type="http://schemas.openxmlformats.org/officeDocument/2006/relationships/image" Target="../media/image65.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jpeg"/><Relationship Id="rId25" Type="http://schemas.openxmlformats.org/officeDocument/2006/relationships/image" Target="../media/image64.png"/><Relationship Id="rId2" Type="http://schemas.openxmlformats.org/officeDocument/2006/relationships/notesSlide" Target="../notesSlides/notesSlide51.xml"/><Relationship Id="rId16" Type="http://schemas.openxmlformats.org/officeDocument/2006/relationships/image" Target="../media/image55.jpeg"/><Relationship Id="rId20" Type="http://schemas.openxmlformats.org/officeDocument/2006/relationships/image" Target="../media/image59.jpe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jpeg"/><Relationship Id="rId24" Type="http://schemas.openxmlformats.org/officeDocument/2006/relationships/image" Target="../media/image63.jpg"/><Relationship Id="rId5" Type="http://schemas.openxmlformats.org/officeDocument/2006/relationships/image" Target="../media/image44.png"/><Relationship Id="rId15" Type="http://schemas.openxmlformats.org/officeDocument/2006/relationships/image" Target="../media/image54.jpe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49.png"/><Relationship Id="rId19" Type="http://schemas.openxmlformats.org/officeDocument/2006/relationships/image" Target="../media/image58.jpe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jpeg"/><Relationship Id="rId22" Type="http://schemas.openxmlformats.org/officeDocument/2006/relationships/image" Target="../media/image61.png"/><Relationship Id="rId27"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1.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71.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71.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hyperlink" Target="https://developer.paciellogroup.com/resources/contrastanalyser/" TargetMode="External"/><Relationship Id="rId5" Type="http://schemas.openxmlformats.org/officeDocument/2006/relationships/hyperlink" Target="http://paletton.com/#uid=1000u0kllllaFw0g0qFqFg0w0aF" TargetMode="External"/><Relationship Id="rId4" Type="http://schemas.openxmlformats.org/officeDocument/2006/relationships/hyperlink" Target="https://color.adobe.com/create/color-whee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8.png"/></Relationships>
</file>

<file path=ppt/slides/_rels/slide8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hyperlink" Target="https://community.powerbi.com/t5/Themes-Gallery/bd-p/ThemesGallery" TargetMode="External"/><Relationship Id="rId7" Type="http://schemas.openxmlformats.org/officeDocument/2006/relationships/image" Target="../media/image111.png"/><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hyperlink" Target="https://powerbi.tips/tools/report-theme-generator-v3/" TargetMode="External"/><Relationship Id="rId4" Type="http://schemas.openxmlformats.org/officeDocument/2006/relationships/hyperlink" Target="https://powerbi.microsoft.com/en-us/blog/power-bi-community-report-theme-gallery/" TargetMode="External"/></Relationships>
</file>

<file path=ppt/slides/_rels/slide85.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85.xml"/><Relationship Id="rId16" Type="http://schemas.openxmlformats.org/officeDocument/2006/relationships/diagramColors" Target="../diagrams/colors7.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jbkSRLYSojo"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unicode-table.com"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hyperlink" Target="http://unicode.org/"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6.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1.png"/></Relationships>
</file>

<file path=ppt/slides/_rels/slide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98.xml.rels><?xml version="1.0" encoding="UTF-8" standalone="yes"?>
<Relationships xmlns="http://schemas.openxmlformats.org/package/2006/relationships"><Relationship Id="rId3" Type="http://schemas.openxmlformats.org/officeDocument/2006/relationships/hyperlink" Target="https://aka.ms/PBIVisCheckMod7" TargetMode="External"/><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p:txBody>
          <a:bodyPr>
            <a:normAutofit fontScale="90000"/>
          </a:bodyPr>
          <a:lstStyle/>
          <a:p>
            <a:r>
              <a:rPr lang="en-US" sz="8000" dirty="0">
                <a:latin typeface="Segoe UI" panose="020B0502040204020203" pitchFamily="34" charset="0"/>
                <a:cs typeface="Segoe UI" panose="020B0502040204020203" pitchFamily="34" charset="0"/>
              </a:rPr>
              <a:t>Power BI Advanced</a:t>
            </a:r>
            <a:br>
              <a:rPr lang="en-US" sz="8000" dirty="0">
                <a:latin typeface="Segoe UI" panose="020B0502040204020203" pitchFamily="34" charset="0"/>
                <a:cs typeface="Segoe UI" panose="020B0502040204020203" pitchFamily="34" charset="0"/>
              </a:rPr>
            </a:br>
            <a:r>
              <a:rPr lang="en-US" sz="8000" dirty="0">
                <a:solidFill>
                  <a:schemeClr val="bg1"/>
                </a:solidFill>
                <a:latin typeface="Segoe UI" panose="020B0502040204020203" pitchFamily="34" charset="0"/>
                <a:cs typeface="Segoe UI" panose="020B0502040204020203" pitchFamily="34" charset="0"/>
              </a:rPr>
              <a:t>Data Visualization and Storytelling</a:t>
            </a:r>
          </a:p>
        </p:txBody>
      </p:sp>
      <p:sp>
        <p:nvSpPr>
          <p:cNvPr id="8" name="Text Placeholder 7">
            <a:extLst>
              <a:ext uri="{FF2B5EF4-FFF2-40B4-BE49-F238E27FC236}">
                <a16:creationId xmlns:a16="http://schemas.microsoft.com/office/drawing/2014/main" id="{FB957FD9-7A71-4F56-8CD1-D607D816D36C}"/>
              </a:ext>
            </a:extLst>
          </p:cNvPr>
          <p:cNvSpPr>
            <a:spLocks noGrp="1"/>
          </p:cNvSpPr>
          <p:nvPr>
            <p:ph type="body" sz="quarter" idx="12"/>
          </p:nvPr>
        </p:nvSpPr>
        <p:spPr>
          <a:xfrm>
            <a:off x="8014010" y="5881760"/>
            <a:ext cx="3917796" cy="540327"/>
          </a:xfrm>
        </p:spPr>
        <p:txBody>
          <a:bodyPr/>
          <a:lstStyle/>
          <a:p>
            <a:r>
              <a:rPr lang="en-US" dirty="0">
                <a:latin typeface="Segoe UI" panose="020B0502040204020203" pitchFamily="34" charset="0"/>
                <a:cs typeface="Segoe UI" panose="020B0502040204020203" pitchFamily="34" charset="0"/>
              </a:rPr>
              <a:t>August 2021 release</a:t>
            </a:r>
          </a:p>
        </p:txBody>
      </p:sp>
      <p:sp>
        <p:nvSpPr>
          <p:cNvPr id="5" name="Footer Placeholder 4">
            <a:extLst>
              <a:ext uri="{FF2B5EF4-FFF2-40B4-BE49-F238E27FC236}">
                <a16:creationId xmlns:a16="http://schemas.microsoft.com/office/drawing/2014/main" id="{C5957145-F8BB-4F4C-A602-EB35F14D2AF2}"/>
              </a:ext>
            </a:extLst>
          </p:cNvPr>
          <p:cNvSpPr>
            <a:spLocks noGrp="1"/>
          </p:cNvSpPr>
          <p:nvPr>
            <p:ph type="ftr" sz="quarter" idx="13"/>
          </p:nvPr>
        </p:nvSpPr>
        <p:spPr>
          <a:xfrm>
            <a:off x="9116122"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7421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450345" y="3308933"/>
            <a:ext cx="10800000" cy="2194603"/>
          </a:xfrm>
        </p:spPr>
        <p:txBody>
          <a:bodyPr/>
          <a:lstStyle/>
          <a:p>
            <a:r>
              <a:rPr lang="en-US" dirty="0">
                <a:latin typeface="Segoe UI" panose="020B0502040204020203" pitchFamily="34" charset="0"/>
                <a:cs typeface="Segoe UI" panose="020B0502040204020203" pitchFamily="34" charset="0"/>
              </a:rPr>
              <a:t>Module 2</a:t>
            </a:r>
          </a:p>
          <a:p>
            <a:r>
              <a:rPr lang="en-US" dirty="0">
                <a:latin typeface="Segoe UI" panose="020B0502040204020203" pitchFamily="34" charset="0"/>
                <a:cs typeface="Segoe UI" panose="020B0502040204020203" pitchFamily="34" charset="0"/>
              </a:rPr>
              <a:t>The Science Behind Data Visualization</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366207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182880" y="3028997"/>
            <a:ext cx="11689080" cy="2194603"/>
          </a:xfrm>
        </p:spPr>
        <p:txBody>
          <a:bodyPr/>
          <a:lstStyle/>
          <a:p>
            <a:r>
              <a:rPr lang="en-US" dirty="0">
                <a:latin typeface="Segoe UI" panose="020B0502040204020203" pitchFamily="34" charset="0"/>
                <a:cs typeface="Segoe UI" panose="020B0502040204020203" pitchFamily="34" charset="0"/>
              </a:rPr>
              <a:t>Module 8</a:t>
            </a:r>
          </a:p>
          <a:p>
            <a:r>
              <a:rPr lang="en-US" dirty="0">
                <a:latin typeface="Segoe UI" panose="020B0502040204020203" pitchFamily="34" charset="0"/>
                <a:cs typeface="Segoe UI" panose="020B0502040204020203" pitchFamily="34" charset="0"/>
              </a:rPr>
              <a:t>Sample Report Authoring Process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20851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99AD-7F9B-4AD7-9F4A-0BA48EE35C6B}"/>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Power BI Reports - Design Thought Process</a:t>
            </a:r>
          </a:p>
        </p:txBody>
      </p:sp>
      <p:sp>
        <p:nvSpPr>
          <p:cNvPr id="3" name="Text Placeholder 2">
            <a:extLst>
              <a:ext uri="{FF2B5EF4-FFF2-40B4-BE49-F238E27FC236}">
                <a16:creationId xmlns:a16="http://schemas.microsoft.com/office/drawing/2014/main" id="{B6258656-8D46-4A2D-B6C9-C86A7E6FD6E9}"/>
              </a:ext>
            </a:extLst>
          </p:cNvPr>
          <p:cNvSpPr>
            <a:spLocks noGrp="1"/>
          </p:cNvSpPr>
          <p:nvPr>
            <p:ph type="body" sz="quarter" idx="10"/>
          </p:nvPr>
        </p:nvSpPr>
        <p:spPr/>
        <p:txBody>
          <a:bodyPr/>
          <a:lstStyle/>
          <a:p>
            <a:r>
              <a:rPr lang="en-US" dirty="0">
                <a:solidFill>
                  <a:schemeClr val="bg1"/>
                </a:solidFill>
              </a:rPr>
              <a:t>1.  </a:t>
            </a:r>
            <a:r>
              <a:rPr lang="en-US" dirty="0">
                <a:solidFill>
                  <a:schemeClr val="bg1"/>
                </a:solidFill>
                <a:latin typeface="Segoe UI" panose="020B0502040204020203" pitchFamily="34" charset="0"/>
                <a:cs typeface="Segoe UI" panose="020B0502040204020203" pitchFamily="34" charset="0"/>
              </a:rPr>
              <a:t>Empathize with your audience</a:t>
            </a:r>
          </a:p>
        </p:txBody>
      </p:sp>
      <p:sp>
        <p:nvSpPr>
          <p:cNvPr id="5" name="Footer Placeholder 4">
            <a:extLst>
              <a:ext uri="{FF2B5EF4-FFF2-40B4-BE49-F238E27FC236}">
                <a16:creationId xmlns:a16="http://schemas.microsoft.com/office/drawing/2014/main" id="{5D28A66C-9DA8-4A1B-90B7-CAA24706029E}"/>
              </a:ext>
            </a:extLst>
          </p:cNvPr>
          <p:cNvSpPr>
            <a:spLocks noGrp="1"/>
          </p:cNvSpPr>
          <p:nvPr>
            <p:ph type="ftr" sz="quarter" idx="11"/>
          </p:nvPr>
        </p:nvSpPr>
        <p:spPr/>
        <p:txBody>
          <a:bodyPr/>
          <a:lstStyle/>
          <a:p>
            <a:r>
              <a:rPr lang="en-AU"/>
              <a:t>© 2021 Microsoft. All rights reserved. </a:t>
            </a:r>
            <a:endParaRPr lang="en-AU" dirty="0"/>
          </a:p>
        </p:txBody>
      </p:sp>
      <p:sp>
        <p:nvSpPr>
          <p:cNvPr id="11" name="TextBox 10">
            <a:extLst>
              <a:ext uri="{FF2B5EF4-FFF2-40B4-BE49-F238E27FC236}">
                <a16:creationId xmlns:a16="http://schemas.microsoft.com/office/drawing/2014/main" id="{2196583C-5DBB-4794-B720-72EE484166D0}"/>
              </a:ext>
            </a:extLst>
          </p:cNvPr>
          <p:cNvSpPr txBox="1"/>
          <p:nvPr/>
        </p:nvSpPr>
        <p:spPr>
          <a:xfrm>
            <a:off x="4678458" y="2592903"/>
            <a:ext cx="7431766" cy="2677656"/>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Demographics - who are your users</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Roles - what do the users want to achieve</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Platforms - what is the consumption experience</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Goals - what are the questions users want to answer</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Experience - how do users explore the data</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Pain points - what is the users main frustration</a:t>
            </a:r>
          </a:p>
        </p:txBody>
      </p:sp>
      <p:graphicFrame>
        <p:nvGraphicFramePr>
          <p:cNvPr id="4" name="Diagram 3">
            <a:extLst>
              <a:ext uri="{FF2B5EF4-FFF2-40B4-BE49-F238E27FC236}">
                <a16:creationId xmlns:a16="http://schemas.microsoft.com/office/drawing/2014/main" id="{509BFEFC-8128-426E-B514-CA815CA667E6}"/>
              </a:ext>
            </a:extLst>
          </p:cNvPr>
          <p:cNvGraphicFramePr/>
          <p:nvPr>
            <p:extLst>
              <p:ext uri="{D42A27DB-BD31-4B8C-83A1-F6EECF244321}">
                <p14:modId xmlns:p14="http://schemas.microsoft.com/office/powerpoint/2010/main" val="4050124124"/>
              </p:ext>
            </p:extLst>
          </p:nvPr>
        </p:nvGraphicFramePr>
        <p:xfrm>
          <a:off x="-208155" y="2496427"/>
          <a:ext cx="5307980" cy="3824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322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99AD-7F9B-4AD7-9F4A-0BA48EE35C6B}"/>
              </a:ext>
            </a:extLst>
          </p:cNvPr>
          <p:cNvSpPr>
            <a:spLocks noGrp="1"/>
          </p:cNvSpPr>
          <p:nvPr>
            <p:ph type="title"/>
          </p:nvPr>
        </p:nvSpPr>
        <p:spPr/>
        <p:txBody>
          <a:bodyPr/>
          <a:lstStyle/>
          <a:p>
            <a:r>
              <a:rPr lang="en-US" dirty="0"/>
              <a:t>Power BI Reports - Design Thought Process</a:t>
            </a:r>
          </a:p>
        </p:txBody>
      </p:sp>
      <p:sp>
        <p:nvSpPr>
          <p:cNvPr id="3" name="Text Placeholder 2">
            <a:extLst>
              <a:ext uri="{FF2B5EF4-FFF2-40B4-BE49-F238E27FC236}">
                <a16:creationId xmlns:a16="http://schemas.microsoft.com/office/drawing/2014/main" id="{B6258656-8D46-4A2D-B6C9-C86A7E6FD6E9}"/>
              </a:ext>
            </a:extLst>
          </p:cNvPr>
          <p:cNvSpPr>
            <a:spLocks noGrp="1"/>
          </p:cNvSpPr>
          <p:nvPr>
            <p:ph type="body" sz="quarter" idx="10"/>
          </p:nvPr>
        </p:nvSpPr>
        <p:spPr/>
        <p:txBody>
          <a:bodyPr/>
          <a:lstStyle/>
          <a:p>
            <a:r>
              <a:rPr lang="en-US" dirty="0"/>
              <a:t>2.  Define the platform environment</a:t>
            </a:r>
          </a:p>
        </p:txBody>
      </p:sp>
      <p:sp>
        <p:nvSpPr>
          <p:cNvPr id="5" name="Footer Placeholder 4">
            <a:extLst>
              <a:ext uri="{FF2B5EF4-FFF2-40B4-BE49-F238E27FC236}">
                <a16:creationId xmlns:a16="http://schemas.microsoft.com/office/drawing/2014/main" id="{5D28A66C-9DA8-4A1B-90B7-CAA24706029E}"/>
              </a:ext>
            </a:extLst>
          </p:cNvPr>
          <p:cNvSpPr>
            <a:spLocks noGrp="1"/>
          </p:cNvSpPr>
          <p:nvPr>
            <p:ph type="ftr" sz="quarter" idx="11"/>
          </p:nvPr>
        </p:nvSpPr>
        <p:spPr/>
        <p:txBody>
          <a:bodyPr/>
          <a:lstStyle/>
          <a:p>
            <a:r>
              <a:rPr lang="en-AU"/>
              <a:t>© 2021 Microsoft. All rights reserved. </a:t>
            </a:r>
            <a:endParaRPr lang="en-AU" dirty="0"/>
          </a:p>
        </p:txBody>
      </p:sp>
      <p:sp>
        <p:nvSpPr>
          <p:cNvPr id="10" name="TextBox 9">
            <a:extLst>
              <a:ext uri="{FF2B5EF4-FFF2-40B4-BE49-F238E27FC236}">
                <a16:creationId xmlns:a16="http://schemas.microsoft.com/office/drawing/2014/main" id="{73B221B4-5FF4-4D10-89EE-8D09C88DB52E}"/>
              </a:ext>
            </a:extLst>
          </p:cNvPr>
          <p:cNvSpPr txBox="1"/>
          <p:nvPr/>
        </p:nvSpPr>
        <p:spPr>
          <a:xfrm>
            <a:off x="4311806" y="2869583"/>
            <a:ext cx="453483" cy="646331"/>
          </a:xfrm>
          <a:prstGeom prst="rect">
            <a:avLst/>
          </a:prstGeom>
          <a:noFill/>
        </p:spPr>
        <p:txBody>
          <a:bodyPr wrap="square" rtlCol="0">
            <a:spAutoFit/>
          </a:bodyPr>
          <a:lstStyle/>
          <a:p>
            <a:r>
              <a:rPr lang="en-US" sz="3600" b="1" dirty="0">
                <a:solidFill>
                  <a:schemeClr val="bg1"/>
                </a:solidFill>
              </a:rPr>
              <a:t>2</a:t>
            </a:r>
            <a:endParaRPr lang="en-US" sz="2400" b="1" dirty="0">
              <a:solidFill>
                <a:schemeClr val="bg1"/>
              </a:solidFill>
            </a:endParaRPr>
          </a:p>
        </p:txBody>
      </p:sp>
      <p:sp>
        <p:nvSpPr>
          <p:cNvPr id="7" name="TextBox 6">
            <a:extLst>
              <a:ext uri="{FF2B5EF4-FFF2-40B4-BE49-F238E27FC236}">
                <a16:creationId xmlns:a16="http://schemas.microsoft.com/office/drawing/2014/main" id="{96886132-30A2-4E28-A06C-3F4536E7C475}"/>
              </a:ext>
            </a:extLst>
          </p:cNvPr>
          <p:cNvSpPr txBox="1"/>
          <p:nvPr/>
        </p:nvSpPr>
        <p:spPr>
          <a:xfrm>
            <a:off x="4826620" y="2387017"/>
            <a:ext cx="6941634" cy="378565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Service - Microsoft cloud-based app</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Mobile – will users be accessing through mobile</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Embedded - app development</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Publish to web - blogs, websites, emails and social media</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Paginated Reports - printing and electronic format</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Mixed reality - augmented reality and mixed reality</a:t>
            </a:r>
          </a:p>
        </p:txBody>
      </p:sp>
      <p:graphicFrame>
        <p:nvGraphicFramePr>
          <p:cNvPr id="12" name="Diagram 11">
            <a:extLst>
              <a:ext uri="{FF2B5EF4-FFF2-40B4-BE49-F238E27FC236}">
                <a16:creationId xmlns:a16="http://schemas.microsoft.com/office/drawing/2014/main" id="{238C1778-5FAD-4D31-B5F7-01CE406C3616}"/>
              </a:ext>
            </a:extLst>
          </p:cNvPr>
          <p:cNvGraphicFramePr/>
          <p:nvPr>
            <p:extLst>
              <p:ext uri="{D42A27DB-BD31-4B8C-83A1-F6EECF244321}">
                <p14:modId xmlns:p14="http://schemas.microsoft.com/office/powerpoint/2010/main" val="1175624888"/>
              </p:ext>
            </p:extLst>
          </p:nvPr>
        </p:nvGraphicFramePr>
        <p:xfrm>
          <a:off x="-208155" y="2496427"/>
          <a:ext cx="5307980" cy="3824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197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99AD-7F9B-4AD7-9F4A-0BA48EE35C6B}"/>
              </a:ext>
            </a:extLst>
          </p:cNvPr>
          <p:cNvSpPr>
            <a:spLocks noGrp="1"/>
          </p:cNvSpPr>
          <p:nvPr>
            <p:ph type="title"/>
          </p:nvPr>
        </p:nvSpPr>
        <p:spPr/>
        <p:txBody>
          <a:bodyPr/>
          <a:lstStyle/>
          <a:p>
            <a:r>
              <a:rPr lang="en-US" dirty="0"/>
              <a:t>Power BI Reports - Design Thought Process</a:t>
            </a:r>
          </a:p>
        </p:txBody>
      </p:sp>
      <p:sp>
        <p:nvSpPr>
          <p:cNvPr id="3" name="Text Placeholder 2">
            <a:extLst>
              <a:ext uri="{FF2B5EF4-FFF2-40B4-BE49-F238E27FC236}">
                <a16:creationId xmlns:a16="http://schemas.microsoft.com/office/drawing/2014/main" id="{B6258656-8D46-4A2D-B6C9-C86A7E6FD6E9}"/>
              </a:ext>
            </a:extLst>
          </p:cNvPr>
          <p:cNvSpPr>
            <a:spLocks noGrp="1"/>
          </p:cNvSpPr>
          <p:nvPr>
            <p:ph type="body" sz="quarter" idx="10"/>
          </p:nvPr>
        </p:nvSpPr>
        <p:spPr/>
        <p:txBody>
          <a:bodyPr/>
          <a:lstStyle/>
          <a:p>
            <a:r>
              <a:rPr lang="en-US" dirty="0"/>
              <a:t>3.  Encompass the user experience</a:t>
            </a:r>
          </a:p>
        </p:txBody>
      </p:sp>
      <p:sp>
        <p:nvSpPr>
          <p:cNvPr id="5" name="Footer Placeholder 4">
            <a:extLst>
              <a:ext uri="{FF2B5EF4-FFF2-40B4-BE49-F238E27FC236}">
                <a16:creationId xmlns:a16="http://schemas.microsoft.com/office/drawing/2014/main" id="{5D28A66C-9DA8-4A1B-90B7-CAA24706029E}"/>
              </a:ext>
            </a:extLst>
          </p:cNvPr>
          <p:cNvSpPr>
            <a:spLocks noGrp="1"/>
          </p:cNvSpPr>
          <p:nvPr>
            <p:ph type="ftr" sz="quarter" idx="11"/>
          </p:nvPr>
        </p:nvSpPr>
        <p:spPr/>
        <p:txBody>
          <a:bodyPr/>
          <a:lstStyle/>
          <a:p>
            <a:r>
              <a:rPr lang="en-AU"/>
              <a:t>© 2021 Microsoft. All rights reserved. </a:t>
            </a:r>
            <a:endParaRPr lang="en-AU" dirty="0"/>
          </a:p>
        </p:txBody>
      </p:sp>
      <p:sp>
        <p:nvSpPr>
          <p:cNvPr id="10" name="TextBox 9">
            <a:extLst>
              <a:ext uri="{FF2B5EF4-FFF2-40B4-BE49-F238E27FC236}">
                <a16:creationId xmlns:a16="http://schemas.microsoft.com/office/drawing/2014/main" id="{73B221B4-5FF4-4D10-89EE-8D09C88DB52E}"/>
              </a:ext>
            </a:extLst>
          </p:cNvPr>
          <p:cNvSpPr txBox="1"/>
          <p:nvPr/>
        </p:nvSpPr>
        <p:spPr>
          <a:xfrm>
            <a:off x="2704170" y="3105834"/>
            <a:ext cx="453483" cy="646331"/>
          </a:xfrm>
          <a:prstGeom prst="rect">
            <a:avLst/>
          </a:prstGeom>
          <a:noFill/>
        </p:spPr>
        <p:txBody>
          <a:bodyPr wrap="square" rtlCol="0">
            <a:spAutoFit/>
          </a:bodyPr>
          <a:lstStyle/>
          <a:p>
            <a:r>
              <a:rPr lang="en-US" sz="3600" b="1" dirty="0">
                <a:solidFill>
                  <a:schemeClr val="bg1"/>
                </a:solidFill>
              </a:rPr>
              <a:t>3</a:t>
            </a:r>
            <a:endParaRPr lang="en-US" sz="2400" b="1" dirty="0">
              <a:solidFill>
                <a:schemeClr val="bg1"/>
              </a:solidFill>
            </a:endParaRPr>
          </a:p>
        </p:txBody>
      </p:sp>
      <p:sp>
        <p:nvSpPr>
          <p:cNvPr id="7" name="TextBox 6">
            <a:extLst>
              <a:ext uri="{FF2B5EF4-FFF2-40B4-BE49-F238E27FC236}">
                <a16:creationId xmlns:a16="http://schemas.microsoft.com/office/drawing/2014/main" id="{780AE261-5A15-4999-B3D0-4D49E44AE608}"/>
              </a:ext>
            </a:extLst>
          </p:cNvPr>
          <p:cNvSpPr txBox="1"/>
          <p:nvPr/>
        </p:nvSpPr>
        <p:spPr>
          <a:xfrm>
            <a:off x="4757853" y="2361680"/>
            <a:ext cx="7188819" cy="341632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Information architecture - groups, labels and findability</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Interaction design - what do you want the users to do next</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Ethical design - accessibility and security</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User journey - report navigation and visual interaction</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Benchmarking - competitors and inspirational resources</a:t>
            </a:r>
          </a:p>
        </p:txBody>
      </p:sp>
      <p:graphicFrame>
        <p:nvGraphicFramePr>
          <p:cNvPr id="12" name="Diagram 11">
            <a:extLst>
              <a:ext uri="{FF2B5EF4-FFF2-40B4-BE49-F238E27FC236}">
                <a16:creationId xmlns:a16="http://schemas.microsoft.com/office/drawing/2014/main" id="{3440C103-B839-4944-8EFF-08032C221624}"/>
              </a:ext>
            </a:extLst>
          </p:cNvPr>
          <p:cNvGraphicFramePr/>
          <p:nvPr>
            <p:extLst>
              <p:ext uri="{D42A27DB-BD31-4B8C-83A1-F6EECF244321}">
                <p14:modId xmlns:p14="http://schemas.microsoft.com/office/powerpoint/2010/main" val="3325430962"/>
              </p:ext>
            </p:extLst>
          </p:nvPr>
        </p:nvGraphicFramePr>
        <p:xfrm>
          <a:off x="-208155" y="2496427"/>
          <a:ext cx="5307980" cy="3824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387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99AD-7F9B-4AD7-9F4A-0BA48EE35C6B}"/>
              </a:ext>
            </a:extLst>
          </p:cNvPr>
          <p:cNvSpPr>
            <a:spLocks noGrp="1"/>
          </p:cNvSpPr>
          <p:nvPr>
            <p:ph type="title"/>
          </p:nvPr>
        </p:nvSpPr>
        <p:spPr/>
        <p:txBody>
          <a:bodyPr/>
          <a:lstStyle/>
          <a:p>
            <a:r>
              <a:rPr lang="en-US" dirty="0"/>
              <a:t>Power BI Reports - Design Thought Process</a:t>
            </a:r>
          </a:p>
        </p:txBody>
      </p:sp>
      <p:sp>
        <p:nvSpPr>
          <p:cNvPr id="3" name="Text Placeholder 2">
            <a:extLst>
              <a:ext uri="{FF2B5EF4-FFF2-40B4-BE49-F238E27FC236}">
                <a16:creationId xmlns:a16="http://schemas.microsoft.com/office/drawing/2014/main" id="{B6258656-8D46-4A2D-B6C9-C86A7E6FD6E9}"/>
              </a:ext>
            </a:extLst>
          </p:cNvPr>
          <p:cNvSpPr>
            <a:spLocks noGrp="1"/>
          </p:cNvSpPr>
          <p:nvPr>
            <p:ph type="body" sz="quarter" idx="10"/>
          </p:nvPr>
        </p:nvSpPr>
        <p:spPr/>
        <p:txBody>
          <a:bodyPr/>
          <a:lstStyle/>
          <a:p>
            <a:r>
              <a:rPr lang="en-US" dirty="0"/>
              <a:t>4.  Visualize your data</a:t>
            </a:r>
          </a:p>
        </p:txBody>
      </p:sp>
      <p:sp>
        <p:nvSpPr>
          <p:cNvPr id="5" name="Footer Placeholder 4">
            <a:extLst>
              <a:ext uri="{FF2B5EF4-FFF2-40B4-BE49-F238E27FC236}">
                <a16:creationId xmlns:a16="http://schemas.microsoft.com/office/drawing/2014/main" id="{5D28A66C-9DA8-4A1B-90B7-CAA24706029E}"/>
              </a:ext>
            </a:extLst>
          </p:cNvPr>
          <p:cNvSpPr>
            <a:spLocks noGrp="1"/>
          </p:cNvSpPr>
          <p:nvPr>
            <p:ph type="ftr" sz="quarter" idx="11"/>
          </p:nvPr>
        </p:nvSpPr>
        <p:spPr/>
        <p:txBody>
          <a:bodyPr/>
          <a:lstStyle/>
          <a:p>
            <a:r>
              <a:rPr lang="en-AU"/>
              <a:t>© 2021 Microsoft. All rights reserved. </a:t>
            </a:r>
            <a:endParaRPr lang="en-AU" dirty="0"/>
          </a:p>
        </p:txBody>
      </p:sp>
      <p:sp>
        <p:nvSpPr>
          <p:cNvPr id="10" name="TextBox 9">
            <a:extLst>
              <a:ext uri="{FF2B5EF4-FFF2-40B4-BE49-F238E27FC236}">
                <a16:creationId xmlns:a16="http://schemas.microsoft.com/office/drawing/2014/main" id="{73B221B4-5FF4-4D10-89EE-8D09C88DB52E}"/>
              </a:ext>
            </a:extLst>
          </p:cNvPr>
          <p:cNvSpPr txBox="1"/>
          <p:nvPr/>
        </p:nvSpPr>
        <p:spPr>
          <a:xfrm>
            <a:off x="1865972" y="2898346"/>
            <a:ext cx="453483" cy="646331"/>
          </a:xfrm>
          <a:prstGeom prst="rect">
            <a:avLst/>
          </a:prstGeom>
          <a:noFill/>
        </p:spPr>
        <p:txBody>
          <a:bodyPr wrap="square" rtlCol="0">
            <a:spAutoFit/>
          </a:bodyPr>
          <a:lstStyle/>
          <a:p>
            <a:r>
              <a:rPr lang="en-US" sz="3600" b="1" dirty="0">
                <a:solidFill>
                  <a:schemeClr val="bg1"/>
                </a:solidFill>
              </a:rPr>
              <a:t>4</a:t>
            </a:r>
            <a:endParaRPr lang="en-US" sz="2400" b="1" dirty="0">
              <a:solidFill>
                <a:schemeClr val="bg1"/>
              </a:solidFill>
            </a:endParaRPr>
          </a:p>
        </p:txBody>
      </p:sp>
      <p:sp>
        <p:nvSpPr>
          <p:cNvPr id="7" name="TextBox 6">
            <a:extLst>
              <a:ext uri="{FF2B5EF4-FFF2-40B4-BE49-F238E27FC236}">
                <a16:creationId xmlns:a16="http://schemas.microsoft.com/office/drawing/2014/main" id="{3DE8850E-900F-442E-B8A0-164AB173C288}"/>
              </a:ext>
            </a:extLst>
          </p:cNvPr>
          <p:cNvSpPr txBox="1"/>
          <p:nvPr/>
        </p:nvSpPr>
        <p:spPr>
          <a:xfrm>
            <a:off x="4720683" y="2496427"/>
            <a:ext cx="7530790" cy="3046988"/>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Data management - power query, SQL, PBI data flow</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Measures – DAX</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Data visualization - accurate, insightful, scalable</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Interactivity - visual interactions, slicers and filters</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Capabilities - conditional formatting, labels, axes, etc.</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Features - bookmarks, tooltips, drill-mode, etc.</a:t>
            </a:r>
          </a:p>
        </p:txBody>
      </p:sp>
      <p:graphicFrame>
        <p:nvGraphicFramePr>
          <p:cNvPr id="12" name="Diagram 11">
            <a:extLst>
              <a:ext uri="{FF2B5EF4-FFF2-40B4-BE49-F238E27FC236}">
                <a16:creationId xmlns:a16="http://schemas.microsoft.com/office/drawing/2014/main" id="{5A822497-B3A7-4BAA-B083-C2C98F041886}"/>
              </a:ext>
            </a:extLst>
          </p:cNvPr>
          <p:cNvGraphicFramePr/>
          <p:nvPr>
            <p:extLst>
              <p:ext uri="{D42A27DB-BD31-4B8C-83A1-F6EECF244321}">
                <p14:modId xmlns:p14="http://schemas.microsoft.com/office/powerpoint/2010/main" val="3829445993"/>
              </p:ext>
            </p:extLst>
          </p:nvPr>
        </p:nvGraphicFramePr>
        <p:xfrm>
          <a:off x="-208155" y="2496427"/>
          <a:ext cx="5307980" cy="3824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62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99AD-7F9B-4AD7-9F4A-0BA48EE35C6B}"/>
              </a:ext>
            </a:extLst>
          </p:cNvPr>
          <p:cNvSpPr>
            <a:spLocks noGrp="1"/>
          </p:cNvSpPr>
          <p:nvPr>
            <p:ph type="title"/>
          </p:nvPr>
        </p:nvSpPr>
        <p:spPr/>
        <p:txBody>
          <a:bodyPr/>
          <a:lstStyle/>
          <a:p>
            <a:r>
              <a:rPr lang="en-US" dirty="0"/>
              <a:t>Power BI Reports - Design Thought Process</a:t>
            </a:r>
          </a:p>
        </p:txBody>
      </p:sp>
      <p:sp>
        <p:nvSpPr>
          <p:cNvPr id="3" name="Text Placeholder 2">
            <a:extLst>
              <a:ext uri="{FF2B5EF4-FFF2-40B4-BE49-F238E27FC236}">
                <a16:creationId xmlns:a16="http://schemas.microsoft.com/office/drawing/2014/main" id="{B6258656-8D46-4A2D-B6C9-C86A7E6FD6E9}"/>
              </a:ext>
            </a:extLst>
          </p:cNvPr>
          <p:cNvSpPr>
            <a:spLocks noGrp="1"/>
          </p:cNvSpPr>
          <p:nvPr>
            <p:ph type="body" sz="quarter" idx="10"/>
          </p:nvPr>
        </p:nvSpPr>
        <p:spPr/>
        <p:txBody>
          <a:bodyPr/>
          <a:lstStyle/>
          <a:p>
            <a:r>
              <a:rPr lang="en-US" dirty="0"/>
              <a:t>5.  Test and implement</a:t>
            </a:r>
          </a:p>
        </p:txBody>
      </p:sp>
      <p:sp>
        <p:nvSpPr>
          <p:cNvPr id="5" name="Footer Placeholder 4">
            <a:extLst>
              <a:ext uri="{FF2B5EF4-FFF2-40B4-BE49-F238E27FC236}">
                <a16:creationId xmlns:a16="http://schemas.microsoft.com/office/drawing/2014/main" id="{5D28A66C-9DA8-4A1B-90B7-CAA24706029E}"/>
              </a:ext>
            </a:extLst>
          </p:cNvPr>
          <p:cNvSpPr>
            <a:spLocks noGrp="1"/>
          </p:cNvSpPr>
          <p:nvPr>
            <p:ph type="ftr" sz="quarter" idx="11"/>
          </p:nvPr>
        </p:nvSpPr>
        <p:spPr/>
        <p:txBody>
          <a:bodyPr/>
          <a:lstStyle/>
          <a:p>
            <a:r>
              <a:rPr lang="en-AU"/>
              <a:t>© 2021 Microsoft. All rights reserved. </a:t>
            </a:r>
            <a:endParaRPr lang="en-AU" dirty="0"/>
          </a:p>
        </p:txBody>
      </p:sp>
      <p:sp>
        <p:nvSpPr>
          <p:cNvPr id="10" name="TextBox 9">
            <a:extLst>
              <a:ext uri="{FF2B5EF4-FFF2-40B4-BE49-F238E27FC236}">
                <a16:creationId xmlns:a16="http://schemas.microsoft.com/office/drawing/2014/main" id="{73B221B4-5FF4-4D10-89EE-8D09C88DB52E}"/>
              </a:ext>
            </a:extLst>
          </p:cNvPr>
          <p:cNvSpPr txBox="1"/>
          <p:nvPr/>
        </p:nvSpPr>
        <p:spPr>
          <a:xfrm>
            <a:off x="1561172" y="4222595"/>
            <a:ext cx="453483" cy="646331"/>
          </a:xfrm>
          <a:prstGeom prst="rect">
            <a:avLst/>
          </a:prstGeom>
          <a:noFill/>
        </p:spPr>
        <p:txBody>
          <a:bodyPr wrap="square" rtlCol="0">
            <a:spAutoFit/>
          </a:bodyPr>
          <a:lstStyle/>
          <a:p>
            <a:r>
              <a:rPr lang="en-US" sz="3600" b="1" dirty="0">
                <a:solidFill>
                  <a:schemeClr val="bg1"/>
                </a:solidFill>
              </a:rPr>
              <a:t>5</a:t>
            </a:r>
            <a:endParaRPr lang="en-US" b="1" dirty="0">
              <a:solidFill>
                <a:schemeClr val="bg1"/>
              </a:solidFill>
            </a:endParaRPr>
          </a:p>
        </p:txBody>
      </p:sp>
      <p:sp>
        <p:nvSpPr>
          <p:cNvPr id="7" name="TextBox 6">
            <a:extLst>
              <a:ext uri="{FF2B5EF4-FFF2-40B4-BE49-F238E27FC236}">
                <a16:creationId xmlns:a16="http://schemas.microsoft.com/office/drawing/2014/main" id="{91081416-D090-406F-A062-7C9B199256CE}"/>
              </a:ext>
            </a:extLst>
          </p:cNvPr>
          <p:cNvSpPr txBox="1"/>
          <p:nvPr/>
        </p:nvSpPr>
        <p:spPr>
          <a:xfrm>
            <a:off x="4825873" y="3004257"/>
            <a:ext cx="7269484" cy="2308324"/>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Functional testing - data, functionality, interactivity</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System testing - performance, governance, platform</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Acceptance testing - end to end, regression</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Implementation</a:t>
            </a:r>
          </a:p>
        </p:txBody>
      </p:sp>
      <p:graphicFrame>
        <p:nvGraphicFramePr>
          <p:cNvPr id="12" name="Diagram 11">
            <a:extLst>
              <a:ext uri="{FF2B5EF4-FFF2-40B4-BE49-F238E27FC236}">
                <a16:creationId xmlns:a16="http://schemas.microsoft.com/office/drawing/2014/main" id="{FB73540B-A742-4ED4-AE6F-268D590CE30F}"/>
              </a:ext>
            </a:extLst>
          </p:cNvPr>
          <p:cNvGraphicFramePr/>
          <p:nvPr>
            <p:extLst>
              <p:ext uri="{D42A27DB-BD31-4B8C-83A1-F6EECF244321}">
                <p14:modId xmlns:p14="http://schemas.microsoft.com/office/powerpoint/2010/main" val="1812743227"/>
              </p:ext>
            </p:extLst>
          </p:nvPr>
        </p:nvGraphicFramePr>
        <p:xfrm>
          <a:off x="-208155" y="2496427"/>
          <a:ext cx="5307980" cy="3824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552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Original Report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36ECB73A-9B43-4820-8604-A0D2B6D48EA4}"/>
              </a:ext>
            </a:extLst>
          </p:cNvPr>
          <p:cNvSpPr/>
          <p:nvPr/>
        </p:nvSpPr>
        <p:spPr>
          <a:xfrm>
            <a:off x="263736" y="1868509"/>
            <a:ext cx="193463" cy="47685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3" name="Rectangle 2">
            <a:extLst>
              <a:ext uri="{FF2B5EF4-FFF2-40B4-BE49-F238E27FC236}">
                <a16:creationId xmlns:a16="http://schemas.microsoft.com/office/drawing/2014/main" id="{C5514129-CF70-4620-A245-1A4ECD9DCD32}"/>
              </a:ext>
            </a:extLst>
          </p:cNvPr>
          <p:cNvSpPr/>
          <p:nvPr/>
        </p:nvSpPr>
        <p:spPr>
          <a:xfrm>
            <a:off x="11645192" y="1868509"/>
            <a:ext cx="193463" cy="47685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CA4F2E8-6F89-4F12-9EC1-9C54BE053DC4}"/>
              </a:ext>
            </a:extLst>
          </p:cNvPr>
          <p:cNvSpPr/>
          <p:nvPr/>
        </p:nvSpPr>
        <p:spPr>
          <a:xfrm>
            <a:off x="299263" y="1866862"/>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F6C1E26-B85F-445E-AA96-BB4866291FDD}"/>
              </a:ext>
            </a:extLst>
          </p:cNvPr>
          <p:cNvSpPr/>
          <p:nvPr/>
        </p:nvSpPr>
        <p:spPr>
          <a:xfrm>
            <a:off x="299263" y="6446391"/>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542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Original Report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CA66FF5-DC22-40EB-B931-02F8974B5CA7}"/>
              </a:ext>
            </a:extLst>
          </p:cNvPr>
          <p:cNvSpPr/>
          <p:nvPr/>
        </p:nvSpPr>
        <p:spPr>
          <a:xfrm>
            <a:off x="263735" y="1928438"/>
            <a:ext cx="182386" cy="46620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3" name="Rectangle 12">
            <a:extLst>
              <a:ext uri="{FF2B5EF4-FFF2-40B4-BE49-F238E27FC236}">
                <a16:creationId xmlns:a16="http://schemas.microsoft.com/office/drawing/2014/main" id="{EA0DC283-E04D-4DE5-B83C-AAC09B19FA1E}"/>
              </a:ext>
            </a:extLst>
          </p:cNvPr>
          <p:cNvSpPr/>
          <p:nvPr/>
        </p:nvSpPr>
        <p:spPr>
          <a:xfrm>
            <a:off x="11692800" y="1844703"/>
            <a:ext cx="106953" cy="47457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15" name="Rectangle 14">
            <a:extLst>
              <a:ext uri="{FF2B5EF4-FFF2-40B4-BE49-F238E27FC236}">
                <a16:creationId xmlns:a16="http://schemas.microsoft.com/office/drawing/2014/main" id="{42215964-964D-4EA8-9F84-14C87500C1FC}"/>
              </a:ext>
            </a:extLst>
          </p:cNvPr>
          <p:cNvSpPr/>
          <p:nvPr/>
        </p:nvSpPr>
        <p:spPr>
          <a:xfrm>
            <a:off x="336662" y="6416580"/>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E310305-73F9-4E38-99B1-BD65F3F215CD}"/>
              </a:ext>
            </a:extLst>
          </p:cNvPr>
          <p:cNvSpPr/>
          <p:nvPr/>
        </p:nvSpPr>
        <p:spPr>
          <a:xfrm>
            <a:off x="272048" y="1754534"/>
            <a:ext cx="11527705" cy="2228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EEAC83AC-C450-451E-88D4-BB4331AA85D3}"/>
              </a:ext>
            </a:extLst>
          </p:cNvPr>
          <p:cNvGrpSpPr/>
          <p:nvPr/>
        </p:nvGrpSpPr>
        <p:grpSpPr>
          <a:xfrm>
            <a:off x="2600965" y="2166423"/>
            <a:ext cx="1516873" cy="337858"/>
            <a:chOff x="4633678" y="2235319"/>
            <a:chExt cx="1516873" cy="337858"/>
          </a:xfrm>
        </p:grpSpPr>
        <p:sp>
          <p:nvSpPr>
            <p:cNvPr id="18" name="Rectangle: Rounded Corners 17">
              <a:extLst>
                <a:ext uri="{FF2B5EF4-FFF2-40B4-BE49-F238E27FC236}">
                  <a16:creationId xmlns:a16="http://schemas.microsoft.com/office/drawing/2014/main" id="{90BB8B5B-DDD4-4733-9C64-6FAA8F485717}"/>
                </a:ext>
              </a:extLst>
            </p:cNvPr>
            <p:cNvSpPr/>
            <p:nvPr/>
          </p:nvSpPr>
          <p:spPr>
            <a:xfrm>
              <a:off x="4633678" y="2235319"/>
              <a:ext cx="1516873" cy="311297"/>
            </a:xfrm>
            <a:prstGeom prst="roundRect">
              <a:avLst>
                <a:gd name="adj" fmla="val 50000"/>
              </a:avLst>
            </a:prstGeom>
            <a:solidFill>
              <a:srgbClr val="FD5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9" name="TextBox 29">
              <a:extLst>
                <a:ext uri="{FF2B5EF4-FFF2-40B4-BE49-F238E27FC236}">
                  <a16:creationId xmlns:a16="http://schemas.microsoft.com/office/drawing/2014/main" id="{CB936380-B58E-4107-9B99-BD24C42A5D53}"/>
                </a:ext>
              </a:extLst>
            </p:cNvPr>
            <p:cNvSpPr txBox="1"/>
            <p:nvPr/>
          </p:nvSpPr>
          <p:spPr>
            <a:xfrm>
              <a:off x="4776577" y="2265400"/>
              <a:ext cx="109196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Segoe UI" panose="020B0502040204020203" pitchFamily="34" charset="0"/>
                  <a:cs typeface="Segoe UI" panose="020B0502040204020203" pitchFamily="34" charset="0"/>
                </a:rPr>
                <a:t>MAIN KPIs</a:t>
              </a:r>
            </a:p>
          </p:txBody>
        </p:sp>
      </p:grpSp>
      <p:grpSp>
        <p:nvGrpSpPr>
          <p:cNvPr id="20" name="Group 19">
            <a:extLst>
              <a:ext uri="{FF2B5EF4-FFF2-40B4-BE49-F238E27FC236}">
                <a16:creationId xmlns:a16="http://schemas.microsoft.com/office/drawing/2014/main" id="{232B38F4-9C9B-46E4-ADA3-4CC2812DEBE2}"/>
              </a:ext>
            </a:extLst>
          </p:cNvPr>
          <p:cNvGrpSpPr/>
          <p:nvPr/>
        </p:nvGrpSpPr>
        <p:grpSpPr>
          <a:xfrm>
            <a:off x="2531412" y="4296018"/>
            <a:ext cx="1516873" cy="315641"/>
            <a:chOff x="4564125" y="1739001"/>
            <a:chExt cx="1516873" cy="315641"/>
          </a:xfrm>
        </p:grpSpPr>
        <p:sp>
          <p:nvSpPr>
            <p:cNvPr id="21" name="Rectangle: Rounded Corners 20">
              <a:extLst>
                <a:ext uri="{FF2B5EF4-FFF2-40B4-BE49-F238E27FC236}">
                  <a16:creationId xmlns:a16="http://schemas.microsoft.com/office/drawing/2014/main" id="{EE34A938-B968-489A-9150-0F5B5EF36F30}"/>
                </a:ext>
              </a:extLst>
            </p:cNvPr>
            <p:cNvSpPr/>
            <p:nvPr/>
          </p:nvSpPr>
          <p:spPr>
            <a:xfrm>
              <a:off x="4564125" y="1739001"/>
              <a:ext cx="1516873" cy="311297"/>
            </a:xfrm>
            <a:prstGeom prst="roundRect">
              <a:avLst>
                <a:gd name="adj" fmla="val 50000"/>
              </a:avLst>
            </a:prstGeom>
            <a:solidFill>
              <a:srgbClr val="FE9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2" name="TextBox 40">
              <a:extLst>
                <a:ext uri="{FF2B5EF4-FFF2-40B4-BE49-F238E27FC236}">
                  <a16:creationId xmlns:a16="http://schemas.microsoft.com/office/drawing/2014/main" id="{AC77F680-5169-4E4A-8E0D-8FE09DF42C96}"/>
                </a:ext>
              </a:extLst>
            </p:cNvPr>
            <p:cNvSpPr txBox="1"/>
            <p:nvPr/>
          </p:nvSpPr>
          <p:spPr>
            <a:xfrm>
              <a:off x="4714029" y="1746865"/>
              <a:ext cx="1250663"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Segoe UI" panose="020B0502040204020203" pitchFamily="34" charset="0"/>
                  <a:cs typeface="Segoe UI" panose="020B0502040204020203" pitchFamily="34" charset="0"/>
                </a:rPr>
                <a:t>INDICATORS</a:t>
              </a:r>
            </a:p>
          </p:txBody>
        </p:sp>
      </p:grpSp>
      <p:grpSp>
        <p:nvGrpSpPr>
          <p:cNvPr id="23" name="Group 22">
            <a:extLst>
              <a:ext uri="{FF2B5EF4-FFF2-40B4-BE49-F238E27FC236}">
                <a16:creationId xmlns:a16="http://schemas.microsoft.com/office/drawing/2014/main" id="{5FAAA10A-7786-4652-B484-568EDCDFFF88}"/>
              </a:ext>
            </a:extLst>
          </p:cNvPr>
          <p:cNvGrpSpPr/>
          <p:nvPr/>
        </p:nvGrpSpPr>
        <p:grpSpPr>
          <a:xfrm>
            <a:off x="2544319" y="3181394"/>
            <a:ext cx="1516873" cy="326055"/>
            <a:chOff x="4577032" y="2287613"/>
            <a:chExt cx="1516873" cy="326055"/>
          </a:xfrm>
        </p:grpSpPr>
        <p:sp>
          <p:nvSpPr>
            <p:cNvPr id="24" name="Rectangle: Rounded Corners 23">
              <a:extLst>
                <a:ext uri="{FF2B5EF4-FFF2-40B4-BE49-F238E27FC236}">
                  <a16:creationId xmlns:a16="http://schemas.microsoft.com/office/drawing/2014/main" id="{247EC965-9919-4781-9410-0E6E3C7FB046}"/>
                </a:ext>
              </a:extLst>
            </p:cNvPr>
            <p:cNvSpPr/>
            <p:nvPr/>
          </p:nvSpPr>
          <p:spPr>
            <a:xfrm>
              <a:off x="4577032" y="2287613"/>
              <a:ext cx="1516873" cy="311297"/>
            </a:xfrm>
            <a:prstGeom prst="roundRect">
              <a:avLst>
                <a:gd name="adj" fmla="val 50000"/>
              </a:avLst>
            </a:prstGeom>
            <a:solidFill>
              <a:srgbClr val="FD5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5" name="TextBox 37">
              <a:extLst>
                <a:ext uri="{FF2B5EF4-FFF2-40B4-BE49-F238E27FC236}">
                  <a16:creationId xmlns:a16="http://schemas.microsoft.com/office/drawing/2014/main" id="{3D8EC1AA-92AF-4AE3-94DD-4AFA9E2CC9A2}"/>
                </a:ext>
              </a:extLst>
            </p:cNvPr>
            <p:cNvSpPr txBox="1"/>
            <p:nvPr/>
          </p:nvSpPr>
          <p:spPr>
            <a:xfrm>
              <a:off x="4675117" y="2305891"/>
              <a:ext cx="1295804"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Segoe UI" panose="020B0502040204020203" pitchFamily="34" charset="0"/>
                  <a:cs typeface="Segoe UI" panose="020B0502040204020203" pitchFamily="34" charset="0"/>
                </a:rPr>
                <a:t>KPIs DETAILS</a:t>
              </a:r>
            </a:p>
          </p:txBody>
        </p:sp>
      </p:grpSp>
      <p:grpSp>
        <p:nvGrpSpPr>
          <p:cNvPr id="26" name="Group 25">
            <a:extLst>
              <a:ext uri="{FF2B5EF4-FFF2-40B4-BE49-F238E27FC236}">
                <a16:creationId xmlns:a16="http://schemas.microsoft.com/office/drawing/2014/main" id="{52286508-1A7F-40BA-A50D-445434F2AAED}"/>
              </a:ext>
            </a:extLst>
          </p:cNvPr>
          <p:cNvGrpSpPr/>
          <p:nvPr/>
        </p:nvGrpSpPr>
        <p:grpSpPr>
          <a:xfrm>
            <a:off x="2531411" y="5520186"/>
            <a:ext cx="1516873" cy="327199"/>
            <a:chOff x="4564125" y="1739001"/>
            <a:chExt cx="1516873" cy="327199"/>
          </a:xfrm>
        </p:grpSpPr>
        <p:sp>
          <p:nvSpPr>
            <p:cNvPr id="27" name="Rectangle: Rounded Corners 26">
              <a:extLst>
                <a:ext uri="{FF2B5EF4-FFF2-40B4-BE49-F238E27FC236}">
                  <a16:creationId xmlns:a16="http://schemas.microsoft.com/office/drawing/2014/main" id="{9EBA5620-6066-4B48-9A93-FDECE344EE99}"/>
                </a:ext>
              </a:extLst>
            </p:cNvPr>
            <p:cNvSpPr/>
            <p:nvPr/>
          </p:nvSpPr>
          <p:spPr>
            <a:xfrm>
              <a:off x="4564125" y="1739001"/>
              <a:ext cx="1516873" cy="311297"/>
            </a:xfrm>
            <a:prstGeom prst="roundRect">
              <a:avLst>
                <a:gd name="adj" fmla="val 50000"/>
              </a:avLst>
            </a:prstGeom>
            <a:solidFill>
              <a:srgbClr val="F2C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8" name="TextBox 43">
              <a:extLst>
                <a:ext uri="{FF2B5EF4-FFF2-40B4-BE49-F238E27FC236}">
                  <a16:creationId xmlns:a16="http://schemas.microsoft.com/office/drawing/2014/main" id="{8DB609D7-E6A5-4002-BA18-0FD13110E42A}"/>
                </a:ext>
              </a:extLst>
            </p:cNvPr>
            <p:cNvSpPr txBox="1"/>
            <p:nvPr/>
          </p:nvSpPr>
          <p:spPr>
            <a:xfrm>
              <a:off x="4633679" y="1758423"/>
              <a:ext cx="144731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Segoe UI" panose="020B0502040204020203" pitchFamily="34" charset="0"/>
                  <a:cs typeface="Segoe UI" panose="020B0502040204020203" pitchFamily="34" charset="0"/>
                </a:rPr>
                <a:t>PROPORTIONS</a:t>
              </a:r>
            </a:p>
          </p:txBody>
        </p:sp>
      </p:grpSp>
      <p:grpSp>
        <p:nvGrpSpPr>
          <p:cNvPr id="29" name="Group 28">
            <a:extLst>
              <a:ext uri="{FF2B5EF4-FFF2-40B4-BE49-F238E27FC236}">
                <a16:creationId xmlns:a16="http://schemas.microsoft.com/office/drawing/2014/main" id="{D1CD581F-7E5E-4A43-98C7-A185D6105C4D}"/>
              </a:ext>
            </a:extLst>
          </p:cNvPr>
          <p:cNvGrpSpPr/>
          <p:nvPr/>
        </p:nvGrpSpPr>
        <p:grpSpPr>
          <a:xfrm>
            <a:off x="8340527" y="3973324"/>
            <a:ext cx="1516873" cy="312395"/>
            <a:chOff x="4564125" y="1737903"/>
            <a:chExt cx="1516873" cy="312395"/>
          </a:xfrm>
        </p:grpSpPr>
        <p:sp>
          <p:nvSpPr>
            <p:cNvPr id="30" name="Rectangle: Rounded Corners 29">
              <a:extLst>
                <a:ext uri="{FF2B5EF4-FFF2-40B4-BE49-F238E27FC236}">
                  <a16:creationId xmlns:a16="http://schemas.microsoft.com/office/drawing/2014/main" id="{367BA5BD-AD76-42AA-B243-AD1369CB6E34}"/>
                </a:ext>
              </a:extLst>
            </p:cNvPr>
            <p:cNvSpPr/>
            <p:nvPr/>
          </p:nvSpPr>
          <p:spPr>
            <a:xfrm>
              <a:off x="4564125" y="1739001"/>
              <a:ext cx="1516873" cy="311297"/>
            </a:xfrm>
            <a:prstGeom prst="roundRect">
              <a:avLst>
                <a:gd name="adj" fmla="val 50000"/>
              </a:avLst>
            </a:prstGeom>
            <a:solidFill>
              <a:srgbClr val="A46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1" name="TextBox 46">
              <a:extLst>
                <a:ext uri="{FF2B5EF4-FFF2-40B4-BE49-F238E27FC236}">
                  <a16:creationId xmlns:a16="http://schemas.microsoft.com/office/drawing/2014/main" id="{DD17A080-6679-43F7-8A5E-3281C90259F2}"/>
                </a:ext>
              </a:extLst>
            </p:cNvPr>
            <p:cNvSpPr txBox="1"/>
            <p:nvPr/>
          </p:nvSpPr>
          <p:spPr>
            <a:xfrm>
              <a:off x="4777379" y="1737903"/>
              <a:ext cx="1090363"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Segoe UI" panose="020B0502040204020203" pitchFamily="34" charset="0"/>
                  <a:cs typeface="Segoe UI" panose="020B0502040204020203" pitchFamily="34" charset="0"/>
                </a:rPr>
                <a:t>SSA TIER 2</a:t>
              </a:r>
            </a:p>
          </p:txBody>
        </p:sp>
      </p:grpSp>
      <p:sp>
        <p:nvSpPr>
          <p:cNvPr id="32" name="Rectangle 31">
            <a:extLst>
              <a:ext uri="{FF2B5EF4-FFF2-40B4-BE49-F238E27FC236}">
                <a16:creationId xmlns:a16="http://schemas.microsoft.com/office/drawing/2014/main" id="{7D2B65D6-2616-478E-BE88-3D31502325CC}"/>
              </a:ext>
            </a:extLst>
          </p:cNvPr>
          <p:cNvSpPr/>
          <p:nvPr/>
        </p:nvSpPr>
        <p:spPr>
          <a:xfrm>
            <a:off x="671887" y="1981974"/>
            <a:ext cx="5461686" cy="739850"/>
          </a:xfrm>
          <a:prstGeom prst="rect">
            <a:avLst/>
          </a:prstGeom>
          <a:noFill/>
          <a:ln w="38100">
            <a:solidFill>
              <a:srgbClr val="95CE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EF9D2BD-C6BF-4C64-A1FC-AADE321FC6D8}"/>
              </a:ext>
            </a:extLst>
          </p:cNvPr>
          <p:cNvSpPr/>
          <p:nvPr/>
        </p:nvSpPr>
        <p:spPr>
          <a:xfrm>
            <a:off x="671887" y="2792673"/>
            <a:ext cx="5461686" cy="1078220"/>
          </a:xfrm>
          <a:prstGeom prst="rect">
            <a:avLst/>
          </a:prstGeom>
          <a:noFill/>
          <a:ln w="38100">
            <a:solidFill>
              <a:srgbClr val="95CE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E37A0F7-2D8C-43B2-8C40-E889878A2625}"/>
              </a:ext>
            </a:extLst>
          </p:cNvPr>
          <p:cNvSpPr/>
          <p:nvPr/>
        </p:nvSpPr>
        <p:spPr>
          <a:xfrm>
            <a:off x="684295" y="3931013"/>
            <a:ext cx="5461686" cy="1078220"/>
          </a:xfrm>
          <a:prstGeom prst="rect">
            <a:avLst/>
          </a:prstGeom>
          <a:noFill/>
          <a:ln w="38100">
            <a:solidFill>
              <a:srgbClr val="95CE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F881077-8700-49FA-8862-C2676D40D5A0}"/>
              </a:ext>
            </a:extLst>
          </p:cNvPr>
          <p:cNvSpPr/>
          <p:nvPr/>
        </p:nvSpPr>
        <p:spPr>
          <a:xfrm>
            <a:off x="671887" y="5076269"/>
            <a:ext cx="5474094" cy="1215034"/>
          </a:xfrm>
          <a:prstGeom prst="rect">
            <a:avLst/>
          </a:prstGeom>
          <a:noFill/>
          <a:ln w="38100">
            <a:solidFill>
              <a:srgbClr val="95CE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B893FE1-68F1-41A7-BDC0-08FECFDBDB62}"/>
              </a:ext>
            </a:extLst>
          </p:cNvPr>
          <p:cNvSpPr/>
          <p:nvPr/>
        </p:nvSpPr>
        <p:spPr>
          <a:xfrm>
            <a:off x="6218705" y="1981974"/>
            <a:ext cx="5312353" cy="4309330"/>
          </a:xfrm>
          <a:prstGeom prst="rect">
            <a:avLst/>
          </a:prstGeom>
          <a:noFill/>
          <a:ln w="38100">
            <a:solidFill>
              <a:srgbClr val="95CE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699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Chart Selection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9AB7B49-3DA9-4A75-8435-D2329428E61B}"/>
              </a:ext>
            </a:extLst>
          </p:cNvPr>
          <p:cNvSpPr/>
          <p:nvPr/>
        </p:nvSpPr>
        <p:spPr>
          <a:xfrm>
            <a:off x="3729160" y="1780275"/>
            <a:ext cx="8280089" cy="4722891"/>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3" name="Picture 2">
            <a:extLst>
              <a:ext uri="{FF2B5EF4-FFF2-40B4-BE49-F238E27FC236}">
                <a16:creationId xmlns:a16="http://schemas.microsoft.com/office/drawing/2014/main" id="{315DC9D3-7323-4AA2-8004-211DFB1D62B2}"/>
              </a:ext>
            </a:extLst>
          </p:cNvPr>
          <p:cNvPicPr>
            <a:picLocks noChangeAspect="1"/>
          </p:cNvPicPr>
          <p:nvPr/>
        </p:nvPicPr>
        <p:blipFill rotWithShape="1">
          <a:blip r:embed="rId4"/>
          <a:srcRect l="3003" t="4395" r="3003" b="4862"/>
          <a:stretch/>
        </p:blipFill>
        <p:spPr>
          <a:xfrm>
            <a:off x="111108" y="1801642"/>
            <a:ext cx="1866851" cy="1099924"/>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ED813984-AB3A-4C48-B8F5-56DA4F099104}"/>
              </a:ext>
            </a:extLst>
          </p:cNvPr>
          <p:cNvPicPr>
            <a:picLocks noChangeAspect="1"/>
          </p:cNvPicPr>
          <p:nvPr/>
        </p:nvPicPr>
        <p:blipFill rotWithShape="1">
          <a:blip r:embed="rId5"/>
          <a:srcRect l="2735" t="5395" r="3843" b="5560"/>
          <a:stretch/>
        </p:blipFill>
        <p:spPr>
          <a:xfrm>
            <a:off x="1440770" y="2615897"/>
            <a:ext cx="1994194" cy="1137672"/>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49E2641F-7A88-4BF4-BCA3-08BACDA0BAD8}"/>
              </a:ext>
            </a:extLst>
          </p:cNvPr>
          <p:cNvPicPr>
            <a:picLocks noChangeAspect="1"/>
          </p:cNvPicPr>
          <p:nvPr/>
        </p:nvPicPr>
        <p:blipFill>
          <a:blip r:embed="rId6"/>
          <a:stretch>
            <a:fillRect/>
          </a:stretch>
        </p:blipFill>
        <p:spPr>
          <a:xfrm>
            <a:off x="111108" y="3480145"/>
            <a:ext cx="1885917" cy="1088315"/>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923C9231-360C-497F-BA03-58053598A88D}"/>
              </a:ext>
            </a:extLst>
          </p:cNvPr>
          <p:cNvPicPr>
            <a:picLocks noChangeAspect="1"/>
          </p:cNvPicPr>
          <p:nvPr/>
        </p:nvPicPr>
        <p:blipFill>
          <a:blip r:embed="rId7"/>
          <a:stretch>
            <a:fillRect/>
          </a:stretch>
        </p:blipFill>
        <p:spPr>
          <a:xfrm>
            <a:off x="1360917" y="4216974"/>
            <a:ext cx="2115045" cy="1215734"/>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DBD6A8A6-C555-4E7B-88D2-11E3EDBD1B38}"/>
              </a:ext>
            </a:extLst>
          </p:cNvPr>
          <p:cNvPicPr>
            <a:picLocks noChangeAspect="1"/>
          </p:cNvPicPr>
          <p:nvPr/>
        </p:nvPicPr>
        <p:blipFill>
          <a:blip r:embed="rId8"/>
          <a:stretch>
            <a:fillRect/>
          </a:stretch>
        </p:blipFill>
        <p:spPr>
          <a:xfrm>
            <a:off x="182752" y="5039150"/>
            <a:ext cx="1995906" cy="1156357"/>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B2F5DE6A-B7E6-4CE9-9023-DA32E37AB1CF}"/>
              </a:ext>
            </a:extLst>
          </p:cNvPr>
          <p:cNvPicPr>
            <a:picLocks noChangeAspect="1"/>
          </p:cNvPicPr>
          <p:nvPr/>
        </p:nvPicPr>
        <p:blipFill>
          <a:blip r:embed="rId9"/>
          <a:stretch>
            <a:fillRect/>
          </a:stretch>
        </p:blipFill>
        <p:spPr>
          <a:xfrm>
            <a:off x="1440770" y="5613367"/>
            <a:ext cx="1995906" cy="11642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10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kern="0" dirty="0">
                <a:latin typeface="Segoe UI" panose="020B0502040204020203" pitchFamily="34" charset="0"/>
                <a:cs typeface="Segoe UI" panose="020B0502040204020203" pitchFamily="34" charset="0"/>
              </a:rPr>
              <a:t>Report Alignment</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8E6B832-30AE-48BF-A76A-6758CDE3F91B}"/>
              </a:ext>
            </a:extLst>
          </p:cNvPr>
          <p:cNvSpPr/>
          <p:nvPr/>
        </p:nvSpPr>
        <p:spPr>
          <a:xfrm>
            <a:off x="1545102" y="1806382"/>
            <a:ext cx="8720030" cy="4830633"/>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F0475A54-C32C-4607-85CB-DF9845723A73}"/>
              </a:ext>
            </a:extLst>
          </p:cNvPr>
          <p:cNvGrpSpPr/>
          <p:nvPr/>
        </p:nvGrpSpPr>
        <p:grpSpPr>
          <a:xfrm>
            <a:off x="471471" y="2586680"/>
            <a:ext cx="1516873" cy="313161"/>
            <a:chOff x="4564125" y="1737137"/>
            <a:chExt cx="1516873" cy="313161"/>
          </a:xfrm>
        </p:grpSpPr>
        <p:sp>
          <p:nvSpPr>
            <p:cNvPr id="9" name="Rectangle: Rounded Corners 8">
              <a:extLst>
                <a:ext uri="{FF2B5EF4-FFF2-40B4-BE49-F238E27FC236}">
                  <a16:creationId xmlns:a16="http://schemas.microsoft.com/office/drawing/2014/main" id="{CBE6A68F-262B-47B9-A2C5-8732A12F1AA6}"/>
                </a:ext>
              </a:extLst>
            </p:cNvPr>
            <p:cNvSpPr/>
            <p:nvPr/>
          </p:nvSpPr>
          <p:spPr>
            <a:xfrm>
              <a:off x="4564125" y="1739001"/>
              <a:ext cx="1516873" cy="311297"/>
            </a:xfrm>
            <a:prstGeom prst="roundRect">
              <a:avLst>
                <a:gd name="adj" fmla="val 50000"/>
              </a:avLst>
            </a:prstGeom>
            <a:solidFill>
              <a:srgbClr val="FD5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E7CD922-972D-4B80-8368-FC53F35FAC11}"/>
                </a:ext>
              </a:extLst>
            </p:cNvPr>
            <p:cNvSpPr txBox="1"/>
            <p:nvPr/>
          </p:nvSpPr>
          <p:spPr>
            <a:xfrm>
              <a:off x="4782122" y="1737137"/>
              <a:ext cx="1091966" cy="307777"/>
            </a:xfrm>
            <a:prstGeom prst="rect">
              <a:avLst/>
            </a:prstGeom>
            <a:noFill/>
          </p:spPr>
          <p:txBody>
            <a:bodyPr wrap="none" rtlCol="0">
              <a:spAutoFit/>
            </a:bodyPr>
            <a:lstStyle/>
            <a:p>
              <a:r>
                <a:rPr lang="en-US" sz="1400" b="1" dirty="0">
                  <a:latin typeface="Segoe UI" panose="020B0502040204020203" pitchFamily="34" charset="0"/>
                  <a:cs typeface="Segoe UI" panose="020B0502040204020203" pitchFamily="34" charset="0"/>
                </a:rPr>
                <a:t>MAIN KPIs</a:t>
              </a:r>
            </a:p>
          </p:txBody>
        </p:sp>
      </p:grpSp>
      <p:grpSp>
        <p:nvGrpSpPr>
          <p:cNvPr id="12" name="Group 11">
            <a:extLst>
              <a:ext uri="{FF2B5EF4-FFF2-40B4-BE49-F238E27FC236}">
                <a16:creationId xmlns:a16="http://schemas.microsoft.com/office/drawing/2014/main" id="{7A93FD0A-647E-452E-B7AB-369BACF7A85A}"/>
              </a:ext>
            </a:extLst>
          </p:cNvPr>
          <p:cNvGrpSpPr/>
          <p:nvPr/>
        </p:nvGrpSpPr>
        <p:grpSpPr>
          <a:xfrm>
            <a:off x="471471" y="3148239"/>
            <a:ext cx="1516873" cy="315641"/>
            <a:chOff x="4564125" y="1739001"/>
            <a:chExt cx="1516873" cy="315641"/>
          </a:xfrm>
        </p:grpSpPr>
        <p:sp>
          <p:nvSpPr>
            <p:cNvPr id="13" name="Rectangle: Rounded Corners 12">
              <a:extLst>
                <a:ext uri="{FF2B5EF4-FFF2-40B4-BE49-F238E27FC236}">
                  <a16:creationId xmlns:a16="http://schemas.microsoft.com/office/drawing/2014/main" id="{3B29D01B-2F90-46F1-9524-277CEE527527}"/>
                </a:ext>
              </a:extLst>
            </p:cNvPr>
            <p:cNvSpPr/>
            <p:nvPr/>
          </p:nvSpPr>
          <p:spPr>
            <a:xfrm>
              <a:off x="4564125" y="1739001"/>
              <a:ext cx="1516873" cy="311297"/>
            </a:xfrm>
            <a:prstGeom prst="roundRect">
              <a:avLst>
                <a:gd name="adj" fmla="val 50000"/>
              </a:avLst>
            </a:prstGeom>
            <a:solidFill>
              <a:srgbClr val="FD5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4B3D32E-4700-4028-9DD1-4827510754AC}"/>
                </a:ext>
              </a:extLst>
            </p:cNvPr>
            <p:cNvSpPr txBox="1"/>
            <p:nvPr/>
          </p:nvSpPr>
          <p:spPr>
            <a:xfrm>
              <a:off x="4675117" y="1746865"/>
              <a:ext cx="1295804" cy="307777"/>
            </a:xfrm>
            <a:prstGeom prst="rect">
              <a:avLst/>
            </a:prstGeom>
            <a:noFill/>
          </p:spPr>
          <p:txBody>
            <a:bodyPr wrap="none" rtlCol="0">
              <a:spAutoFit/>
            </a:bodyPr>
            <a:lstStyle/>
            <a:p>
              <a:r>
                <a:rPr lang="en-US" sz="1400" b="1" dirty="0">
                  <a:latin typeface="Segoe UI" panose="020B0502040204020203" pitchFamily="34" charset="0"/>
                  <a:cs typeface="Segoe UI" panose="020B0502040204020203" pitchFamily="34" charset="0"/>
                </a:rPr>
                <a:t>KPIs DETAILS</a:t>
              </a:r>
            </a:p>
          </p:txBody>
        </p:sp>
      </p:grpSp>
      <p:grpSp>
        <p:nvGrpSpPr>
          <p:cNvPr id="15" name="Group 14">
            <a:extLst>
              <a:ext uri="{FF2B5EF4-FFF2-40B4-BE49-F238E27FC236}">
                <a16:creationId xmlns:a16="http://schemas.microsoft.com/office/drawing/2014/main" id="{D259CAC7-F2CE-4D55-B3F0-734786C73EC8}"/>
              </a:ext>
            </a:extLst>
          </p:cNvPr>
          <p:cNvGrpSpPr/>
          <p:nvPr/>
        </p:nvGrpSpPr>
        <p:grpSpPr>
          <a:xfrm>
            <a:off x="457200" y="4782382"/>
            <a:ext cx="1516873" cy="315641"/>
            <a:chOff x="4564125" y="1739001"/>
            <a:chExt cx="1516873" cy="315641"/>
          </a:xfrm>
        </p:grpSpPr>
        <p:sp>
          <p:nvSpPr>
            <p:cNvPr id="16" name="Rectangle: Rounded Corners 15">
              <a:extLst>
                <a:ext uri="{FF2B5EF4-FFF2-40B4-BE49-F238E27FC236}">
                  <a16:creationId xmlns:a16="http://schemas.microsoft.com/office/drawing/2014/main" id="{B3BB7CB3-98A8-4E92-B16B-9071C7DB7B23}"/>
                </a:ext>
              </a:extLst>
            </p:cNvPr>
            <p:cNvSpPr/>
            <p:nvPr/>
          </p:nvSpPr>
          <p:spPr>
            <a:xfrm>
              <a:off x="4564125" y="1739001"/>
              <a:ext cx="1516873" cy="311297"/>
            </a:xfrm>
            <a:prstGeom prst="roundRect">
              <a:avLst>
                <a:gd name="adj" fmla="val 50000"/>
              </a:avLst>
            </a:prstGeom>
            <a:solidFill>
              <a:srgbClr val="FE9E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56FFD7E-BA42-4614-8D9B-969F44007674}"/>
                </a:ext>
              </a:extLst>
            </p:cNvPr>
            <p:cNvSpPr txBox="1"/>
            <p:nvPr/>
          </p:nvSpPr>
          <p:spPr>
            <a:xfrm>
              <a:off x="4714029" y="1746865"/>
              <a:ext cx="1250663" cy="307777"/>
            </a:xfrm>
            <a:prstGeom prst="rect">
              <a:avLst/>
            </a:prstGeom>
            <a:noFill/>
          </p:spPr>
          <p:txBody>
            <a:bodyPr wrap="none" rtlCol="0">
              <a:spAutoFit/>
            </a:bodyPr>
            <a:lstStyle/>
            <a:p>
              <a:r>
                <a:rPr lang="en-US" sz="1400" b="1" dirty="0">
                  <a:latin typeface="Segoe UI" panose="020B0502040204020203" pitchFamily="34" charset="0"/>
                  <a:cs typeface="Segoe UI" panose="020B0502040204020203" pitchFamily="34" charset="0"/>
                </a:rPr>
                <a:t>INDICATORS</a:t>
              </a:r>
            </a:p>
          </p:txBody>
        </p:sp>
      </p:grpSp>
      <p:grpSp>
        <p:nvGrpSpPr>
          <p:cNvPr id="18" name="Group 17">
            <a:extLst>
              <a:ext uri="{FF2B5EF4-FFF2-40B4-BE49-F238E27FC236}">
                <a16:creationId xmlns:a16="http://schemas.microsoft.com/office/drawing/2014/main" id="{7CB8061A-E00C-407D-B3B9-8B2012E2B2DD}"/>
              </a:ext>
            </a:extLst>
          </p:cNvPr>
          <p:cNvGrpSpPr/>
          <p:nvPr/>
        </p:nvGrpSpPr>
        <p:grpSpPr>
          <a:xfrm>
            <a:off x="471471" y="5382676"/>
            <a:ext cx="1516873" cy="313161"/>
            <a:chOff x="4564125" y="1737137"/>
            <a:chExt cx="1516873" cy="313161"/>
          </a:xfrm>
        </p:grpSpPr>
        <p:sp>
          <p:nvSpPr>
            <p:cNvPr id="19" name="Rectangle: Rounded Corners 18">
              <a:extLst>
                <a:ext uri="{FF2B5EF4-FFF2-40B4-BE49-F238E27FC236}">
                  <a16:creationId xmlns:a16="http://schemas.microsoft.com/office/drawing/2014/main" id="{C4A40C07-9626-4AED-BB2D-2CEB009246C1}"/>
                </a:ext>
              </a:extLst>
            </p:cNvPr>
            <p:cNvSpPr/>
            <p:nvPr/>
          </p:nvSpPr>
          <p:spPr>
            <a:xfrm>
              <a:off x="4564125" y="1739001"/>
              <a:ext cx="1516873" cy="311297"/>
            </a:xfrm>
            <a:prstGeom prst="roundRect">
              <a:avLst>
                <a:gd name="adj" fmla="val 50000"/>
              </a:avLst>
            </a:prstGeom>
            <a:solidFill>
              <a:srgbClr val="F2C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B6253C9-4F7A-4514-A715-74E21BA7C86E}"/>
                </a:ext>
              </a:extLst>
            </p:cNvPr>
            <p:cNvSpPr txBox="1"/>
            <p:nvPr/>
          </p:nvSpPr>
          <p:spPr>
            <a:xfrm>
              <a:off x="4616749" y="1737137"/>
              <a:ext cx="1447319" cy="307777"/>
            </a:xfrm>
            <a:prstGeom prst="rect">
              <a:avLst/>
            </a:prstGeom>
            <a:noFill/>
          </p:spPr>
          <p:txBody>
            <a:bodyPr wrap="none" rtlCol="0">
              <a:spAutoFit/>
            </a:bodyPr>
            <a:lstStyle/>
            <a:p>
              <a:r>
                <a:rPr lang="en-US" sz="1400" b="1" dirty="0">
                  <a:latin typeface="Segoe UI" panose="020B0502040204020203" pitchFamily="34" charset="0"/>
                  <a:cs typeface="Segoe UI" panose="020B0502040204020203" pitchFamily="34" charset="0"/>
                </a:rPr>
                <a:t>PROPORTIONS</a:t>
              </a:r>
            </a:p>
          </p:txBody>
        </p:sp>
      </p:grpSp>
      <p:cxnSp>
        <p:nvCxnSpPr>
          <p:cNvPr id="21" name="Straight Connector 20">
            <a:extLst>
              <a:ext uri="{FF2B5EF4-FFF2-40B4-BE49-F238E27FC236}">
                <a16:creationId xmlns:a16="http://schemas.microsoft.com/office/drawing/2014/main" id="{B0FF119C-7D85-4CBF-940F-8DCD754E3881}"/>
              </a:ext>
            </a:extLst>
          </p:cNvPr>
          <p:cNvCxnSpPr>
            <a:cxnSpLocks/>
          </p:cNvCxnSpPr>
          <p:nvPr/>
        </p:nvCxnSpPr>
        <p:spPr>
          <a:xfrm>
            <a:off x="582463" y="3006337"/>
            <a:ext cx="5301574" cy="0"/>
          </a:xfrm>
          <a:prstGeom prst="line">
            <a:avLst/>
          </a:prstGeom>
          <a:ln w="31750">
            <a:solidFill>
              <a:srgbClr val="FD5551"/>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9E39D2-2227-48D9-AEBA-1A204F60AA71}"/>
              </a:ext>
            </a:extLst>
          </p:cNvPr>
          <p:cNvCxnSpPr>
            <a:cxnSpLocks/>
          </p:cNvCxnSpPr>
          <p:nvPr/>
        </p:nvCxnSpPr>
        <p:spPr>
          <a:xfrm>
            <a:off x="582463" y="3599462"/>
            <a:ext cx="5301574" cy="0"/>
          </a:xfrm>
          <a:prstGeom prst="line">
            <a:avLst/>
          </a:prstGeom>
          <a:ln w="31750">
            <a:solidFill>
              <a:srgbClr val="FD5551"/>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B9445E-B12F-441B-811D-CDC72AA658A5}"/>
              </a:ext>
            </a:extLst>
          </p:cNvPr>
          <p:cNvCxnSpPr>
            <a:cxnSpLocks/>
          </p:cNvCxnSpPr>
          <p:nvPr/>
        </p:nvCxnSpPr>
        <p:spPr>
          <a:xfrm>
            <a:off x="582463" y="5240774"/>
            <a:ext cx="5301574" cy="0"/>
          </a:xfrm>
          <a:prstGeom prst="line">
            <a:avLst/>
          </a:prstGeom>
          <a:ln w="31750">
            <a:solidFill>
              <a:srgbClr val="FE9E71"/>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6DD0465-686B-4B13-99CA-748CE5E48070}"/>
              </a:ext>
            </a:extLst>
          </p:cNvPr>
          <p:cNvCxnSpPr>
            <a:cxnSpLocks/>
          </p:cNvCxnSpPr>
          <p:nvPr/>
        </p:nvCxnSpPr>
        <p:spPr>
          <a:xfrm>
            <a:off x="582463" y="5805280"/>
            <a:ext cx="5301574" cy="0"/>
          </a:xfrm>
          <a:prstGeom prst="line">
            <a:avLst/>
          </a:prstGeom>
          <a:ln w="31750">
            <a:solidFill>
              <a:srgbClr val="F2C605"/>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DE7C3EB3-9B3E-46BD-9EF6-47DDF5A19A0E}"/>
              </a:ext>
            </a:extLst>
          </p:cNvPr>
          <p:cNvGrpSpPr/>
          <p:nvPr/>
        </p:nvGrpSpPr>
        <p:grpSpPr>
          <a:xfrm>
            <a:off x="6549306" y="1259180"/>
            <a:ext cx="1516873" cy="312395"/>
            <a:chOff x="4564125" y="1737903"/>
            <a:chExt cx="1516873" cy="312395"/>
          </a:xfrm>
        </p:grpSpPr>
        <p:sp>
          <p:nvSpPr>
            <p:cNvPr id="26" name="Rectangle: Rounded Corners 25">
              <a:extLst>
                <a:ext uri="{FF2B5EF4-FFF2-40B4-BE49-F238E27FC236}">
                  <a16:creationId xmlns:a16="http://schemas.microsoft.com/office/drawing/2014/main" id="{BB53A786-93FE-4B90-BBB8-344C8D3E3B34}"/>
                </a:ext>
              </a:extLst>
            </p:cNvPr>
            <p:cNvSpPr/>
            <p:nvPr/>
          </p:nvSpPr>
          <p:spPr>
            <a:xfrm>
              <a:off x="4564125" y="1739001"/>
              <a:ext cx="1516873" cy="311297"/>
            </a:xfrm>
            <a:prstGeom prst="roundRect">
              <a:avLst>
                <a:gd name="adj" fmla="val 50000"/>
              </a:avLst>
            </a:prstGeom>
            <a:solidFill>
              <a:srgbClr val="A46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4ED754DC-3079-4B8D-B5E5-E1B91BEA4E8D}"/>
                </a:ext>
              </a:extLst>
            </p:cNvPr>
            <p:cNvSpPr txBox="1"/>
            <p:nvPr/>
          </p:nvSpPr>
          <p:spPr>
            <a:xfrm>
              <a:off x="4777379" y="1737903"/>
              <a:ext cx="1090363" cy="307777"/>
            </a:xfrm>
            <a:prstGeom prst="rect">
              <a:avLst/>
            </a:prstGeom>
            <a:noFill/>
          </p:spPr>
          <p:txBody>
            <a:bodyPr wrap="none" rtlCol="0">
              <a:spAutoFit/>
            </a:bodyPr>
            <a:lstStyle/>
            <a:p>
              <a:r>
                <a:rPr lang="en-US" sz="1400" b="1" dirty="0">
                  <a:latin typeface="Segoe UI" panose="020B0502040204020203" pitchFamily="34" charset="0"/>
                  <a:cs typeface="Segoe UI" panose="020B0502040204020203" pitchFamily="34" charset="0"/>
                </a:rPr>
                <a:t>SSA TIER 2</a:t>
              </a:r>
            </a:p>
          </p:txBody>
        </p:sp>
      </p:grpSp>
      <p:cxnSp>
        <p:nvCxnSpPr>
          <p:cNvPr id="28" name="Straight Connector 27">
            <a:extLst>
              <a:ext uri="{FF2B5EF4-FFF2-40B4-BE49-F238E27FC236}">
                <a16:creationId xmlns:a16="http://schemas.microsoft.com/office/drawing/2014/main" id="{93AD951C-23B7-40FE-B854-32EBC615145D}"/>
              </a:ext>
            </a:extLst>
          </p:cNvPr>
          <p:cNvCxnSpPr>
            <a:cxnSpLocks/>
          </p:cNvCxnSpPr>
          <p:nvPr/>
        </p:nvCxnSpPr>
        <p:spPr>
          <a:xfrm>
            <a:off x="6346054" y="1317176"/>
            <a:ext cx="0" cy="5398801"/>
          </a:xfrm>
          <a:prstGeom prst="line">
            <a:avLst/>
          </a:prstGeom>
          <a:ln w="31750">
            <a:solidFill>
              <a:srgbClr val="A46697"/>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92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The Science Behind Data Visualization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6" name="Picture 5">
            <a:extLst>
              <a:ext uri="{FF2B5EF4-FFF2-40B4-BE49-F238E27FC236}">
                <a16:creationId xmlns:a16="http://schemas.microsoft.com/office/drawing/2014/main" id="{DB176169-066B-4CFD-A1F4-BD502BF316ED}"/>
              </a:ext>
            </a:extLst>
          </p:cNvPr>
          <p:cNvPicPr>
            <a:picLocks noChangeAspect="1"/>
          </p:cNvPicPr>
          <p:nvPr/>
        </p:nvPicPr>
        <p:blipFill>
          <a:blip r:embed="rId3"/>
          <a:stretch>
            <a:fillRect/>
          </a:stretch>
        </p:blipFill>
        <p:spPr>
          <a:xfrm>
            <a:off x="424883" y="2544251"/>
            <a:ext cx="6167124" cy="3203701"/>
          </a:xfrm>
          <a:prstGeom prst="rect">
            <a:avLst/>
          </a:prstGeom>
        </p:spPr>
      </p:pic>
      <p:sp>
        <p:nvSpPr>
          <p:cNvPr id="8" name="Title 1">
            <a:extLst>
              <a:ext uri="{FF2B5EF4-FFF2-40B4-BE49-F238E27FC236}">
                <a16:creationId xmlns:a16="http://schemas.microsoft.com/office/drawing/2014/main" id="{FE55C422-8EAB-47F4-A57C-4C74DD16512D}"/>
              </a:ext>
            </a:extLst>
          </p:cNvPr>
          <p:cNvSpPr txBox="1">
            <a:spLocks/>
          </p:cNvSpPr>
          <p:nvPr/>
        </p:nvSpPr>
        <p:spPr>
          <a:xfrm>
            <a:off x="225552" y="1817446"/>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Bad or “forgettable” reports all have the same problems…</a:t>
            </a:r>
          </a:p>
        </p:txBody>
      </p:sp>
      <p:sp>
        <p:nvSpPr>
          <p:cNvPr id="9" name="Rectangle 8">
            <a:extLst>
              <a:ext uri="{FF2B5EF4-FFF2-40B4-BE49-F238E27FC236}">
                <a16:creationId xmlns:a16="http://schemas.microsoft.com/office/drawing/2014/main" id="{967CD5F1-1A39-48AA-95DD-2B0FB750019C}"/>
              </a:ext>
            </a:extLst>
          </p:cNvPr>
          <p:cNvSpPr/>
          <p:nvPr/>
        </p:nvSpPr>
        <p:spPr>
          <a:xfrm>
            <a:off x="6910014" y="2577853"/>
            <a:ext cx="4857103" cy="3170099"/>
          </a:xfrm>
          <a:prstGeom prst="rect">
            <a:avLst/>
          </a:prstGeom>
        </p:spPr>
        <p:txBody>
          <a:bodyPr wrap="square">
            <a:spAutoFit/>
          </a:bodyPr>
          <a:lstStyle/>
          <a:p>
            <a:pPr marL="342900" indent="-342900">
              <a:buFont typeface="Arial" panose="020B0604020202020204" pitchFamily="34" charset="0"/>
              <a:buChar char="•"/>
            </a:pPr>
            <a:r>
              <a:rPr lang="en-US" sz="2000" b="1" dirty="0">
                <a:solidFill>
                  <a:srgbClr val="505050"/>
                </a:solidFill>
                <a:latin typeface="Segoe UI" panose="020B0502040204020203" pitchFamily="34" charset="0"/>
                <a:cs typeface="Segoe UI" panose="020B0502040204020203" pitchFamily="34" charset="0"/>
              </a:rPr>
              <a:t>No context</a:t>
            </a:r>
          </a:p>
          <a:p>
            <a:pPr marL="342900" indent="-342900">
              <a:buFont typeface="Arial" panose="020B0604020202020204" pitchFamily="34" charset="0"/>
              <a:buChar char="•"/>
            </a:pPr>
            <a:r>
              <a:rPr lang="en-US" sz="2000" b="1" dirty="0">
                <a:solidFill>
                  <a:srgbClr val="505050"/>
                </a:solidFill>
                <a:latin typeface="Segoe UI" panose="020B0502040204020203" pitchFamily="34" charset="0"/>
                <a:cs typeface="Segoe UI" panose="020B0502040204020203" pitchFamily="34" charset="0"/>
              </a:rPr>
              <a:t>Excessive precision</a:t>
            </a:r>
          </a:p>
          <a:p>
            <a:pPr marL="342900" indent="-342900">
              <a:buFont typeface="Arial" panose="020B0604020202020204" pitchFamily="34" charset="0"/>
              <a:buChar char="•"/>
            </a:pPr>
            <a:r>
              <a:rPr lang="en-US" sz="2000" b="1" dirty="0">
                <a:solidFill>
                  <a:srgbClr val="505050"/>
                </a:solidFill>
                <a:latin typeface="Segoe UI" panose="020B0502040204020203" pitchFamily="34" charset="0"/>
                <a:cs typeface="Segoe UI" panose="020B0502040204020203" pitchFamily="34" charset="0"/>
              </a:rPr>
              <a:t>Incorrect measures</a:t>
            </a:r>
          </a:p>
          <a:p>
            <a:pPr marL="342900" indent="-342900">
              <a:buFont typeface="Arial" panose="020B0604020202020204" pitchFamily="34" charset="0"/>
              <a:buChar char="•"/>
            </a:pPr>
            <a:r>
              <a:rPr lang="en-US" sz="2000" b="1" dirty="0">
                <a:solidFill>
                  <a:srgbClr val="505050"/>
                </a:solidFill>
                <a:latin typeface="Segoe UI" panose="020B0502040204020203" pitchFamily="34" charset="0"/>
                <a:cs typeface="Segoe UI" panose="020B0502040204020203" pitchFamily="34" charset="0"/>
              </a:rPr>
              <a:t>Incorrect graph selection</a:t>
            </a:r>
          </a:p>
          <a:p>
            <a:pPr marL="342900" indent="-342900">
              <a:buFont typeface="Arial" panose="020B0604020202020204" pitchFamily="34" charset="0"/>
              <a:buChar char="•"/>
            </a:pPr>
            <a:r>
              <a:rPr lang="en-US" sz="2000" b="1" dirty="0">
                <a:solidFill>
                  <a:srgbClr val="505050"/>
                </a:solidFill>
                <a:latin typeface="Segoe UI" panose="020B0502040204020203" pitchFamily="34" charset="0"/>
                <a:cs typeface="Segoe UI" panose="020B0502040204020203" pitchFamily="34" charset="0"/>
              </a:rPr>
              <a:t>Clutter</a:t>
            </a:r>
          </a:p>
          <a:p>
            <a:pPr marL="342900" indent="-342900">
              <a:buFont typeface="Arial" panose="020B0604020202020204" pitchFamily="34" charset="0"/>
              <a:buChar char="•"/>
            </a:pPr>
            <a:r>
              <a:rPr lang="en-US" sz="2000" b="1" dirty="0">
                <a:solidFill>
                  <a:srgbClr val="505050"/>
                </a:solidFill>
                <a:latin typeface="Segoe UI" panose="020B0502040204020203" pitchFamily="34" charset="0"/>
                <a:cs typeface="Segoe UI" panose="020B0502040204020203" pitchFamily="34" charset="0"/>
              </a:rPr>
              <a:t>Inaccurate encoding of data </a:t>
            </a:r>
          </a:p>
          <a:p>
            <a:pPr marL="342900" indent="-342900">
              <a:buFont typeface="Arial" panose="020B0604020202020204" pitchFamily="34" charset="0"/>
              <a:buChar char="•"/>
            </a:pPr>
            <a:r>
              <a:rPr lang="en-US" sz="2000" b="1" dirty="0">
                <a:solidFill>
                  <a:srgbClr val="505050"/>
                </a:solidFill>
                <a:latin typeface="Segoe UI" panose="020B0502040204020203" pitchFamily="34" charset="0"/>
                <a:cs typeface="Segoe UI" panose="020B0502040204020203" pitchFamily="34" charset="0"/>
              </a:rPr>
              <a:t>Poor layout</a:t>
            </a:r>
          </a:p>
          <a:p>
            <a:pPr marL="342900" indent="-342900">
              <a:buFont typeface="Arial" panose="020B0604020202020204" pitchFamily="34" charset="0"/>
              <a:buChar char="•"/>
            </a:pPr>
            <a:r>
              <a:rPr lang="en-US" sz="2000" b="1" dirty="0">
                <a:solidFill>
                  <a:srgbClr val="505050"/>
                </a:solidFill>
                <a:latin typeface="Segoe UI" panose="020B0502040204020203" pitchFamily="34" charset="0"/>
                <a:cs typeface="Segoe UI" panose="020B0502040204020203" pitchFamily="34" charset="0"/>
              </a:rPr>
              <a:t>None or poor highlighting</a:t>
            </a:r>
          </a:p>
          <a:p>
            <a:pPr marL="342900" indent="-342900">
              <a:buFont typeface="Arial" panose="020B0604020202020204" pitchFamily="34" charset="0"/>
              <a:buChar char="•"/>
            </a:pPr>
            <a:r>
              <a:rPr lang="en-US" sz="2000" b="1" dirty="0">
                <a:solidFill>
                  <a:srgbClr val="505050"/>
                </a:solidFill>
                <a:latin typeface="Segoe UI" panose="020B0502040204020203" pitchFamily="34" charset="0"/>
                <a:cs typeface="Segoe UI" panose="020B0502040204020203" pitchFamily="34" charset="0"/>
              </a:rPr>
              <a:t>Unnecessary pictures</a:t>
            </a:r>
          </a:p>
          <a:p>
            <a:pPr marL="342900" indent="-342900">
              <a:buFont typeface="Arial" panose="020B0604020202020204" pitchFamily="34" charset="0"/>
              <a:buChar char="•"/>
            </a:pPr>
            <a:r>
              <a:rPr lang="en-US" sz="2000" b="1" dirty="0">
                <a:solidFill>
                  <a:srgbClr val="505050"/>
                </a:solidFill>
                <a:latin typeface="Segoe UI" panose="020B0502040204020203" pitchFamily="34" charset="0"/>
                <a:cs typeface="Segoe UI" panose="020B0502040204020203" pitchFamily="34" charset="0"/>
              </a:rPr>
              <a:t>Bad use of colors  </a:t>
            </a:r>
          </a:p>
        </p:txBody>
      </p:sp>
      <p:sp>
        <p:nvSpPr>
          <p:cNvPr id="11" name="Rectangle 10">
            <a:extLst>
              <a:ext uri="{FF2B5EF4-FFF2-40B4-BE49-F238E27FC236}">
                <a16:creationId xmlns:a16="http://schemas.microsoft.com/office/drawing/2014/main" id="{7653F394-F8A8-46FD-AD48-9A46C6B49673}"/>
              </a:ext>
            </a:extLst>
          </p:cNvPr>
          <p:cNvSpPr/>
          <p:nvPr/>
        </p:nvSpPr>
        <p:spPr>
          <a:xfrm>
            <a:off x="225552" y="5953549"/>
            <a:ext cx="6583662" cy="369332"/>
          </a:xfrm>
          <a:prstGeom prst="rect">
            <a:avLst/>
          </a:prstGeom>
        </p:spPr>
        <p:txBody>
          <a:bodyPr wrap="none">
            <a:spAutoFit/>
          </a:bodyPr>
          <a:lstStyle/>
          <a:p>
            <a:r>
              <a:rPr lang="en-US" b="1" dirty="0">
                <a:solidFill>
                  <a:srgbClr val="505050"/>
                </a:solidFill>
                <a:latin typeface="Segoe UI" panose="020B0502040204020203" pitchFamily="34" charset="0"/>
                <a:cs typeface="Segoe UI" panose="020B0502040204020203" pitchFamily="34" charset="0"/>
              </a:rPr>
              <a:t>How many of these problems can you spot in the example?</a:t>
            </a:r>
          </a:p>
        </p:txBody>
      </p:sp>
    </p:spTree>
    <p:extLst>
      <p:ext uri="{BB962C8B-B14F-4D97-AF65-F5344CB8AC3E}">
        <p14:creationId xmlns:p14="http://schemas.microsoft.com/office/powerpoint/2010/main" val="10797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Branding/Targeting</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1458782-0B48-4239-ABF1-C7CDF1D773BB}"/>
              </a:ext>
            </a:extLst>
          </p:cNvPr>
          <p:cNvPicPr>
            <a:picLocks noChangeAspect="1"/>
          </p:cNvPicPr>
          <p:nvPr/>
        </p:nvPicPr>
        <p:blipFill>
          <a:blip r:embed="rId3"/>
          <a:stretch>
            <a:fillRect/>
          </a:stretch>
        </p:blipFill>
        <p:spPr>
          <a:xfrm>
            <a:off x="1508119" y="2454831"/>
            <a:ext cx="7541036" cy="3841289"/>
          </a:xfrm>
          <a:prstGeom prst="rect">
            <a:avLst/>
          </a:prstGeom>
        </p:spPr>
      </p:pic>
      <p:grpSp>
        <p:nvGrpSpPr>
          <p:cNvPr id="11" name="Group 10">
            <a:extLst>
              <a:ext uri="{FF2B5EF4-FFF2-40B4-BE49-F238E27FC236}">
                <a16:creationId xmlns:a16="http://schemas.microsoft.com/office/drawing/2014/main" id="{72F20A20-EB70-4D37-8AA9-F4B2C5A3D145}"/>
              </a:ext>
            </a:extLst>
          </p:cNvPr>
          <p:cNvGrpSpPr/>
          <p:nvPr/>
        </p:nvGrpSpPr>
        <p:grpSpPr>
          <a:xfrm>
            <a:off x="5396863" y="2068081"/>
            <a:ext cx="1516873" cy="315641"/>
            <a:chOff x="4564125" y="1739001"/>
            <a:chExt cx="1516873" cy="315641"/>
          </a:xfrm>
        </p:grpSpPr>
        <p:sp>
          <p:nvSpPr>
            <p:cNvPr id="12" name="Rectangle: Rounded Corners 11">
              <a:extLst>
                <a:ext uri="{FF2B5EF4-FFF2-40B4-BE49-F238E27FC236}">
                  <a16:creationId xmlns:a16="http://schemas.microsoft.com/office/drawing/2014/main" id="{48C7A657-9D5E-480D-B8D3-6A179DB00E59}"/>
                </a:ext>
              </a:extLst>
            </p:cNvPr>
            <p:cNvSpPr/>
            <p:nvPr/>
          </p:nvSpPr>
          <p:spPr>
            <a:xfrm>
              <a:off x="4564125" y="1739001"/>
              <a:ext cx="1516873" cy="311297"/>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4FCD7F-1CFF-48A8-BEF5-7450D701E597}"/>
                </a:ext>
              </a:extLst>
            </p:cNvPr>
            <p:cNvSpPr txBox="1"/>
            <p:nvPr/>
          </p:nvSpPr>
          <p:spPr>
            <a:xfrm>
              <a:off x="4587567" y="1746865"/>
              <a:ext cx="1482201" cy="307777"/>
            </a:xfrm>
            <a:prstGeom prst="rect">
              <a:avLst/>
            </a:prstGeom>
            <a:noFill/>
          </p:spPr>
          <p:txBody>
            <a:bodyPr wrap="none" rtlCol="0">
              <a:spAutoFit/>
            </a:bodyPr>
            <a:lstStyle/>
            <a:p>
              <a:r>
                <a:rPr lang="en-US" sz="1400" b="1" dirty="0">
                  <a:latin typeface="Segoe UI" panose="020B0502040204020203" pitchFamily="34" charset="0"/>
                  <a:cs typeface="Segoe UI" panose="020B0502040204020203" pitchFamily="34" charset="0"/>
                </a:rPr>
                <a:t>FLEXIBLE LOGO</a:t>
              </a:r>
            </a:p>
          </p:txBody>
        </p:sp>
      </p:grpSp>
      <p:pic>
        <p:nvPicPr>
          <p:cNvPr id="14" name="Picture 13">
            <a:extLst>
              <a:ext uri="{FF2B5EF4-FFF2-40B4-BE49-F238E27FC236}">
                <a16:creationId xmlns:a16="http://schemas.microsoft.com/office/drawing/2014/main" id="{C4FFAEBC-3741-4CF2-A0FE-0C19542DCAFC}"/>
              </a:ext>
            </a:extLst>
          </p:cNvPr>
          <p:cNvPicPr>
            <a:picLocks noChangeAspect="1"/>
          </p:cNvPicPr>
          <p:nvPr/>
        </p:nvPicPr>
        <p:blipFill rotWithShape="1">
          <a:blip r:embed="rId4"/>
          <a:srcRect l="7556" t="27503" b="17265"/>
          <a:stretch/>
        </p:blipFill>
        <p:spPr>
          <a:xfrm>
            <a:off x="7054594" y="1863811"/>
            <a:ext cx="2747253" cy="515567"/>
          </a:xfrm>
          <a:prstGeom prst="rect">
            <a:avLst/>
          </a:prstGeom>
          <a:effectLst/>
        </p:spPr>
      </p:pic>
      <p:cxnSp>
        <p:nvCxnSpPr>
          <p:cNvPr id="15" name="Straight Connector 14">
            <a:extLst>
              <a:ext uri="{FF2B5EF4-FFF2-40B4-BE49-F238E27FC236}">
                <a16:creationId xmlns:a16="http://schemas.microsoft.com/office/drawing/2014/main" id="{05771FBB-9A06-44AD-B799-5C287E598041}"/>
              </a:ext>
            </a:extLst>
          </p:cNvPr>
          <p:cNvCxnSpPr/>
          <p:nvPr/>
        </p:nvCxnSpPr>
        <p:spPr>
          <a:xfrm flipH="1">
            <a:off x="2003307" y="2223729"/>
            <a:ext cx="3268494" cy="0"/>
          </a:xfrm>
          <a:prstGeom prst="line">
            <a:avLst/>
          </a:prstGeom>
          <a:ln w="381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BCC16E-70B1-4EFA-B54D-816E2F22051F}"/>
              </a:ext>
            </a:extLst>
          </p:cNvPr>
          <p:cNvCxnSpPr/>
          <p:nvPr/>
        </p:nvCxnSpPr>
        <p:spPr>
          <a:xfrm>
            <a:off x="2029071" y="2223729"/>
            <a:ext cx="0" cy="6274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5D114A4-07D2-4DCE-A130-BC654438FCF3}"/>
              </a:ext>
            </a:extLst>
          </p:cNvPr>
          <p:cNvGrpSpPr/>
          <p:nvPr/>
        </p:nvGrpSpPr>
        <p:grpSpPr>
          <a:xfrm>
            <a:off x="5385633" y="6476759"/>
            <a:ext cx="1516873" cy="322889"/>
            <a:chOff x="4564125" y="1727409"/>
            <a:chExt cx="1516873" cy="322889"/>
          </a:xfrm>
        </p:grpSpPr>
        <p:sp>
          <p:nvSpPr>
            <p:cNvPr id="18" name="Rectangle: Rounded Corners 17">
              <a:extLst>
                <a:ext uri="{FF2B5EF4-FFF2-40B4-BE49-F238E27FC236}">
                  <a16:creationId xmlns:a16="http://schemas.microsoft.com/office/drawing/2014/main" id="{E2695743-685C-404B-8C32-F64045F57E6B}"/>
                </a:ext>
              </a:extLst>
            </p:cNvPr>
            <p:cNvSpPr/>
            <p:nvPr/>
          </p:nvSpPr>
          <p:spPr>
            <a:xfrm>
              <a:off x="4564125" y="1739001"/>
              <a:ext cx="1516873" cy="311297"/>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E1CDB00-7840-4B6F-A48A-CFD0B98201C4}"/>
                </a:ext>
              </a:extLst>
            </p:cNvPr>
            <p:cNvSpPr txBox="1"/>
            <p:nvPr/>
          </p:nvSpPr>
          <p:spPr>
            <a:xfrm>
              <a:off x="4675119" y="1727409"/>
              <a:ext cx="1316130" cy="307777"/>
            </a:xfrm>
            <a:prstGeom prst="rect">
              <a:avLst/>
            </a:prstGeom>
            <a:noFill/>
          </p:spPr>
          <p:txBody>
            <a:bodyPr wrap="none" rtlCol="0">
              <a:spAutoFit/>
            </a:bodyPr>
            <a:lstStyle/>
            <a:p>
              <a:r>
                <a:rPr lang="en-US" sz="1400" b="1" dirty="0">
                  <a:latin typeface="Segoe UI" panose="020B0502040204020203" pitchFamily="34" charset="0"/>
                  <a:cs typeface="Segoe UI" panose="020B0502040204020203" pitchFamily="34" charset="0"/>
                </a:rPr>
                <a:t>MAIN COLOR</a:t>
              </a:r>
            </a:p>
          </p:txBody>
        </p:sp>
      </p:grpSp>
      <p:sp>
        <p:nvSpPr>
          <p:cNvPr id="20" name="Rectangle 19">
            <a:extLst>
              <a:ext uri="{FF2B5EF4-FFF2-40B4-BE49-F238E27FC236}">
                <a16:creationId xmlns:a16="http://schemas.microsoft.com/office/drawing/2014/main" id="{59FF09FE-31DA-4A08-970D-F7DA04942133}"/>
              </a:ext>
            </a:extLst>
          </p:cNvPr>
          <p:cNvSpPr/>
          <p:nvPr/>
        </p:nvSpPr>
        <p:spPr>
          <a:xfrm>
            <a:off x="7013500" y="6361647"/>
            <a:ext cx="474040" cy="432949"/>
          </a:xfrm>
          <a:prstGeom prst="rect">
            <a:avLst/>
          </a:prstGeom>
          <a:solidFill>
            <a:srgbClr val="228B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6964EFAD-49F8-4EA3-9E85-FBA25C4AD58F}"/>
              </a:ext>
            </a:extLst>
          </p:cNvPr>
          <p:cNvCxnSpPr/>
          <p:nvPr/>
        </p:nvCxnSpPr>
        <p:spPr>
          <a:xfrm flipH="1">
            <a:off x="1938581" y="6747510"/>
            <a:ext cx="3268494" cy="0"/>
          </a:xfrm>
          <a:prstGeom prst="line">
            <a:avLst/>
          </a:prstGeom>
          <a:ln w="381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18860A2-1C27-4ADF-BD69-0662E6B93093}"/>
              </a:ext>
            </a:extLst>
          </p:cNvPr>
          <p:cNvCxnSpPr>
            <a:cxnSpLocks/>
          </p:cNvCxnSpPr>
          <p:nvPr/>
        </p:nvCxnSpPr>
        <p:spPr>
          <a:xfrm flipV="1">
            <a:off x="1959744" y="6314561"/>
            <a:ext cx="0" cy="432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3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kern="0" dirty="0">
                <a:latin typeface="Segoe UI" panose="020B0502040204020203" pitchFamily="34" charset="0"/>
                <a:cs typeface="Segoe UI" panose="020B0502040204020203" pitchFamily="34" charset="0"/>
              </a:rPr>
              <a:t>Color Selection</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3893409-C5C0-47A1-A9FA-D7D77F6FFD80}"/>
              </a:ext>
            </a:extLst>
          </p:cNvPr>
          <p:cNvSpPr/>
          <p:nvPr/>
        </p:nvSpPr>
        <p:spPr>
          <a:xfrm>
            <a:off x="1277706" y="1852654"/>
            <a:ext cx="9273676" cy="4884852"/>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E0DFAFA-0A0D-4D42-99E3-794FFEB4357F}"/>
              </a:ext>
            </a:extLst>
          </p:cNvPr>
          <p:cNvSpPr/>
          <p:nvPr/>
        </p:nvSpPr>
        <p:spPr>
          <a:xfrm>
            <a:off x="945407" y="2331759"/>
            <a:ext cx="544749" cy="544749"/>
          </a:xfrm>
          <a:prstGeom prst="rect">
            <a:avLst/>
          </a:prstGeom>
          <a:solidFill>
            <a:srgbClr val="228BF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D19742B-2CEC-4857-9F9A-A3016B128310}"/>
              </a:ext>
            </a:extLst>
          </p:cNvPr>
          <p:cNvSpPr/>
          <p:nvPr/>
        </p:nvSpPr>
        <p:spPr>
          <a:xfrm>
            <a:off x="945406" y="4849113"/>
            <a:ext cx="544749" cy="544749"/>
          </a:xfrm>
          <a:prstGeom prst="rect">
            <a:avLst/>
          </a:prstGeom>
          <a:solidFill>
            <a:srgbClr val="ECF1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AC15A1F-7470-4168-BD99-DBCA7FD0CC4E}"/>
              </a:ext>
            </a:extLst>
          </p:cNvPr>
          <p:cNvSpPr/>
          <p:nvPr/>
        </p:nvSpPr>
        <p:spPr>
          <a:xfrm>
            <a:off x="945407" y="2961586"/>
            <a:ext cx="544749" cy="544749"/>
          </a:xfrm>
          <a:prstGeom prst="rect">
            <a:avLst/>
          </a:prstGeom>
          <a:solidFill>
            <a:srgbClr val="FD625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BC0ADBD-C5F8-43A6-9E02-838AF3ADB004}"/>
              </a:ext>
            </a:extLst>
          </p:cNvPr>
          <p:cNvSpPr/>
          <p:nvPr/>
        </p:nvSpPr>
        <p:spPr>
          <a:xfrm>
            <a:off x="945407" y="3590963"/>
            <a:ext cx="544749" cy="544749"/>
          </a:xfrm>
          <a:prstGeom prst="rect">
            <a:avLst/>
          </a:prstGeom>
          <a:solidFill>
            <a:srgbClr val="29353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67887BE-2EFF-4F1A-802B-2530B0E40FE9}"/>
              </a:ext>
            </a:extLst>
          </p:cNvPr>
          <p:cNvSpPr/>
          <p:nvPr/>
        </p:nvSpPr>
        <p:spPr>
          <a:xfrm>
            <a:off x="945406" y="4220038"/>
            <a:ext cx="544749" cy="544749"/>
          </a:xfrm>
          <a:prstGeom prst="rect">
            <a:avLst/>
          </a:prstGeom>
          <a:solidFill>
            <a:srgbClr val="C2CF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704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Background Color</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403D5A7C-9603-4B85-B095-A8924B3B49AE}"/>
              </a:ext>
            </a:extLst>
          </p:cNvPr>
          <p:cNvPicPr>
            <a:picLocks noChangeAspect="1"/>
          </p:cNvPicPr>
          <p:nvPr/>
        </p:nvPicPr>
        <p:blipFill>
          <a:blip r:embed="rId3"/>
          <a:stretch>
            <a:fillRect/>
          </a:stretch>
        </p:blipFill>
        <p:spPr>
          <a:xfrm>
            <a:off x="1315901" y="1884591"/>
            <a:ext cx="8241567" cy="4861044"/>
          </a:xfrm>
          <a:prstGeom prst="rect">
            <a:avLst/>
          </a:prstGeom>
        </p:spPr>
      </p:pic>
      <p:sp>
        <p:nvSpPr>
          <p:cNvPr id="3" name="Rectangle 2">
            <a:extLst>
              <a:ext uri="{FF2B5EF4-FFF2-40B4-BE49-F238E27FC236}">
                <a16:creationId xmlns:a16="http://schemas.microsoft.com/office/drawing/2014/main" id="{41FB4320-D199-4051-A920-96D46EE174F9}"/>
              </a:ext>
            </a:extLst>
          </p:cNvPr>
          <p:cNvSpPr/>
          <p:nvPr/>
        </p:nvSpPr>
        <p:spPr>
          <a:xfrm>
            <a:off x="1015409" y="3115398"/>
            <a:ext cx="462774" cy="407237"/>
          </a:xfrm>
          <a:prstGeom prst="rect">
            <a:avLst/>
          </a:prstGeom>
          <a:solidFill>
            <a:srgbClr val="228BF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891A22-0DC5-47F3-A7F2-4220DA8A106E}"/>
              </a:ext>
            </a:extLst>
          </p:cNvPr>
          <p:cNvSpPr/>
          <p:nvPr/>
        </p:nvSpPr>
        <p:spPr>
          <a:xfrm>
            <a:off x="1015409" y="3745225"/>
            <a:ext cx="462774" cy="407237"/>
          </a:xfrm>
          <a:prstGeom prst="rect">
            <a:avLst/>
          </a:prstGeom>
          <a:solidFill>
            <a:srgbClr val="ECF1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8096C79-5863-4FFB-A666-3605A8DE266F}"/>
              </a:ext>
            </a:extLst>
          </p:cNvPr>
          <p:cNvSpPr/>
          <p:nvPr/>
        </p:nvSpPr>
        <p:spPr>
          <a:xfrm>
            <a:off x="1015409" y="4374602"/>
            <a:ext cx="462774" cy="4072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247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Text Selection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4D79EEB1-36BA-42D6-98B9-BECE9FC97E67}"/>
              </a:ext>
            </a:extLst>
          </p:cNvPr>
          <p:cNvPicPr>
            <a:picLocks noChangeAspect="1"/>
          </p:cNvPicPr>
          <p:nvPr/>
        </p:nvPicPr>
        <p:blipFill>
          <a:blip r:embed="rId3"/>
          <a:stretch>
            <a:fillRect/>
          </a:stretch>
        </p:blipFill>
        <p:spPr>
          <a:xfrm>
            <a:off x="1954096" y="1835157"/>
            <a:ext cx="8141229" cy="4801863"/>
          </a:xfrm>
          <a:prstGeom prst="rect">
            <a:avLst/>
          </a:prstGeom>
        </p:spPr>
      </p:pic>
      <p:sp>
        <p:nvSpPr>
          <p:cNvPr id="9" name="TextBox 8">
            <a:extLst>
              <a:ext uri="{FF2B5EF4-FFF2-40B4-BE49-F238E27FC236}">
                <a16:creationId xmlns:a16="http://schemas.microsoft.com/office/drawing/2014/main" id="{C24E37E6-7EF9-4385-B898-E839AF2875EC}"/>
              </a:ext>
            </a:extLst>
          </p:cNvPr>
          <p:cNvSpPr txBox="1"/>
          <p:nvPr/>
        </p:nvSpPr>
        <p:spPr>
          <a:xfrm>
            <a:off x="447276" y="2430796"/>
            <a:ext cx="605807" cy="369332"/>
          </a:xfrm>
          <a:prstGeom prst="rect">
            <a:avLst/>
          </a:prstGeom>
          <a:noFill/>
        </p:spPr>
        <p:txBody>
          <a:bodyPr wrap="none" rtlCol="0">
            <a:spAutoFit/>
          </a:bodyPr>
          <a:lstStyle/>
          <a:p>
            <a:r>
              <a:rPr lang="en-US" dirty="0"/>
              <a:t>Font</a:t>
            </a:r>
          </a:p>
        </p:txBody>
      </p:sp>
      <p:sp>
        <p:nvSpPr>
          <p:cNvPr id="13" name="TextBox 12">
            <a:extLst>
              <a:ext uri="{FF2B5EF4-FFF2-40B4-BE49-F238E27FC236}">
                <a16:creationId xmlns:a16="http://schemas.microsoft.com/office/drawing/2014/main" id="{976EF102-B2B7-4641-83CB-798C3BC0724C}"/>
              </a:ext>
            </a:extLst>
          </p:cNvPr>
          <p:cNvSpPr txBox="1"/>
          <p:nvPr/>
        </p:nvSpPr>
        <p:spPr>
          <a:xfrm>
            <a:off x="447275" y="2682168"/>
            <a:ext cx="1008609" cy="369332"/>
          </a:xfrm>
          <a:prstGeom prst="rect">
            <a:avLst/>
          </a:prstGeom>
          <a:noFill/>
        </p:spPr>
        <p:txBody>
          <a:bodyPr wrap="none" rtlCol="0">
            <a:spAutoFit/>
          </a:bodyPr>
          <a:lstStyle/>
          <a:p>
            <a:r>
              <a:rPr lang="en-US" dirty="0">
                <a:solidFill>
                  <a:schemeClr val="bg1">
                    <a:lumMod val="65000"/>
                  </a:schemeClr>
                </a:solidFill>
              </a:rPr>
              <a:t>Segoe UI</a:t>
            </a:r>
          </a:p>
        </p:txBody>
      </p:sp>
      <p:sp>
        <p:nvSpPr>
          <p:cNvPr id="15" name="TextBox 14">
            <a:extLst>
              <a:ext uri="{FF2B5EF4-FFF2-40B4-BE49-F238E27FC236}">
                <a16:creationId xmlns:a16="http://schemas.microsoft.com/office/drawing/2014/main" id="{964570DA-F338-4CFC-B3CC-53D9BC8DB3DB}"/>
              </a:ext>
            </a:extLst>
          </p:cNvPr>
          <p:cNvSpPr txBox="1"/>
          <p:nvPr/>
        </p:nvSpPr>
        <p:spPr>
          <a:xfrm>
            <a:off x="447274" y="3466399"/>
            <a:ext cx="418704" cy="1200329"/>
          </a:xfrm>
          <a:prstGeom prst="rect">
            <a:avLst/>
          </a:prstGeom>
          <a:noFill/>
        </p:spPr>
        <p:txBody>
          <a:bodyPr wrap="none" rtlCol="0">
            <a:spAutoFit/>
          </a:bodyPr>
          <a:lstStyle/>
          <a:p>
            <a:r>
              <a:rPr lang="en-US" dirty="0">
                <a:solidFill>
                  <a:schemeClr val="bg1">
                    <a:lumMod val="75000"/>
                  </a:schemeClr>
                </a:solidFill>
              </a:rPr>
              <a:t>8</a:t>
            </a:r>
          </a:p>
          <a:p>
            <a:r>
              <a:rPr lang="en-US" dirty="0">
                <a:solidFill>
                  <a:schemeClr val="bg1">
                    <a:lumMod val="75000"/>
                  </a:schemeClr>
                </a:solidFill>
              </a:rPr>
              <a:t>9</a:t>
            </a:r>
          </a:p>
          <a:p>
            <a:r>
              <a:rPr lang="en-US" dirty="0">
                <a:solidFill>
                  <a:schemeClr val="bg1">
                    <a:lumMod val="75000"/>
                  </a:schemeClr>
                </a:solidFill>
              </a:rPr>
              <a:t>14</a:t>
            </a:r>
          </a:p>
          <a:p>
            <a:r>
              <a:rPr lang="en-US" dirty="0">
                <a:solidFill>
                  <a:schemeClr val="bg1">
                    <a:lumMod val="75000"/>
                  </a:schemeClr>
                </a:solidFill>
              </a:rPr>
              <a:t>30</a:t>
            </a:r>
          </a:p>
        </p:txBody>
      </p:sp>
      <p:sp>
        <p:nvSpPr>
          <p:cNvPr id="17" name="TextBox 16">
            <a:extLst>
              <a:ext uri="{FF2B5EF4-FFF2-40B4-BE49-F238E27FC236}">
                <a16:creationId xmlns:a16="http://schemas.microsoft.com/office/drawing/2014/main" id="{BCC8CB7B-1244-4A1B-8173-BEE5B73459BD}"/>
              </a:ext>
            </a:extLst>
          </p:cNvPr>
          <p:cNvSpPr txBox="1"/>
          <p:nvPr/>
        </p:nvSpPr>
        <p:spPr>
          <a:xfrm>
            <a:off x="443976" y="4695428"/>
            <a:ext cx="717632" cy="369332"/>
          </a:xfrm>
          <a:prstGeom prst="rect">
            <a:avLst/>
          </a:prstGeom>
          <a:noFill/>
        </p:spPr>
        <p:txBody>
          <a:bodyPr wrap="none" rtlCol="0">
            <a:spAutoFit/>
          </a:bodyPr>
          <a:lstStyle/>
          <a:p>
            <a:r>
              <a:rPr lang="en-US" dirty="0"/>
              <a:t>Types</a:t>
            </a:r>
          </a:p>
        </p:txBody>
      </p:sp>
      <p:sp>
        <p:nvSpPr>
          <p:cNvPr id="19" name="TextBox 18">
            <a:extLst>
              <a:ext uri="{FF2B5EF4-FFF2-40B4-BE49-F238E27FC236}">
                <a16:creationId xmlns:a16="http://schemas.microsoft.com/office/drawing/2014/main" id="{B0A51FDD-0696-4E9B-8C4B-CD930802629A}"/>
              </a:ext>
            </a:extLst>
          </p:cNvPr>
          <p:cNvSpPr txBox="1"/>
          <p:nvPr/>
        </p:nvSpPr>
        <p:spPr>
          <a:xfrm>
            <a:off x="443975" y="4943249"/>
            <a:ext cx="883575" cy="646331"/>
          </a:xfrm>
          <a:prstGeom prst="rect">
            <a:avLst/>
          </a:prstGeom>
          <a:noFill/>
        </p:spPr>
        <p:txBody>
          <a:bodyPr wrap="none" rtlCol="0">
            <a:spAutoFit/>
          </a:bodyPr>
          <a:lstStyle/>
          <a:p>
            <a:r>
              <a:rPr lang="en-US" dirty="0">
                <a:solidFill>
                  <a:schemeClr val="bg1">
                    <a:lumMod val="75000"/>
                  </a:schemeClr>
                </a:solidFill>
              </a:rPr>
              <a:t>Normal</a:t>
            </a:r>
          </a:p>
          <a:p>
            <a:r>
              <a:rPr lang="en-US" dirty="0">
                <a:solidFill>
                  <a:schemeClr val="bg1">
                    <a:lumMod val="75000"/>
                  </a:schemeClr>
                </a:solidFill>
              </a:rPr>
              <a:t>Bold</a:t>
            </a:r>
          </a:p>
        </p:txBody>
      </p:sp>
      <p:sp>
        <p:nvSpPr>
          <p:cNvPr id="21" name="Oval 20">
            <a:extLst>
              <a:ext uri="{FF2B5EF4-FFF2-40B4-BE49-F238E27FC236}">
                <a16:creationId xmlns:a16="http://schemas.microsoft.com/office/drawing/2014/main" id="{10412E62-CA73-480F-9858-9C4E50D772C4}"/>
              </a:ext>
            </a:extLst>
          </p:cNvPr>
          <p:cNvSpPr/>
          <p:nvPr/>
        </p:nvSpPr>
        <p:spPr>
          <a:xfrm>
            <a:off x="2262691" y="2721151"/>
            <a:ext cx="182328" cy="18232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D8F1CC0-F0FA-4A38-86BD-3461984D38D4}"/>
              </a:ext>
            </a:extLst>
          </p:cNvPr>
          <p:cNvSpPr/>
          <p:nvPr/>
        </p:nvSpPr>
        <p:spPr>
          <a:xfrm>
            <a:off x="2380731" y="5026272"/>
            <a:ext cx="182328" cy="18232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ACC4254E-3AA1-4099-9753-B864FCE96BA0}"/>
              </a:ext>
            </a:extLst>
          </p:cNvPr>
          <p:cNvSpPr/>
          <p:nvPr/>
        </p:nvSpPr>
        <p:spPr>
          <a:xfrm>
            <a:off x="3721003" y="5036697"/>
            <a:ext cx="182328" cy="18232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BE9263FF-D21F-4E86-8769-B54913AB862F}"/>
              </a:ext>
            </a:extLst>
          </p:cNvPr>
          <p:cNvSpPr/>
          <p:nvPr/>
        </p:nvSpPr>
        <p:spPr>
          <a:xfrm>
            <a:off x="5032845" y="5033026"/>
            <a:ext cx="182328" cy="18232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5C02AA58-2601-43A7-9F78-74906170809D}"/>
              </a:ext>
            </a:extLst>
          </p:cNvPr>
          <p:cNvSpPr/>
          <p:nvPr/>
        </p:nvSpPr>
        <p:spPr>
          <a:xfrm>
            <a:off x="2869896" y="3094987"/>
            <a:ext cx="182328" cy="182328"/>
          </a:xfrm>
          <a:prstGeom prst="ellipse">
            <a:avLst/>
          </a:prstGeom>
          <a:solidFill>
            <a:srgbClr val="92D05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B8DA0E6-2729-4809-819B-586681D52332}"/>
              </a:ext>
            </a:extLst>
          </p:cNvPr>
          <p:cNvSpPr/>
          <p:nvPr/>
        </p:nvSpPr>
        <p:spPr>
          <a:xfrm>
            <a:off x="4901937" y="3092218"/>
            <a:ext cx="182328" cy="182328"/>
          </a:xfrm>
          <a:prstGeom prst="ellipse">
            <a:avLst/>
          </a:prstGeom>
          <a:solidFill>
            <a:srgbClr val="92D05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DE6CCB19-516D-4A2C-A7FD-ACA5AC9ABD5E}"/>
              </a:ext>
            </a:extLst>
          </p:cNvPr>
          <p:cNvSpPr/>
          <p:nvPr/>
        </p:nvSpPr>
        <p:spPr>
          <a:xfrm>
            <a:off x="2285156" y="3553642"/>
            <a:ext cx="182328" cy="18232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40B083AE-84F4-424D-A718-609291D004E1}"/>
              </a:ext>
            </a:extLst>
          </p:cNvPr>
          <p:cNvSpPr/>
          <p:nvPr/>
        </p:nvSpPr>
        <p:spPr>
          <a:xfrm>
            <a:off x="4257401" y="3553642"/>
            <a:ext cx="182328" cy="18232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6B6306B-3919-4C9B-8CB6-D83FBFAEEF67}"/>
              </a:ext>
            </a:extLst>
          </p:cNvPr>
          <p:cNvSpPr/>
          <p:nvPr/>
        </p:nvSpPr>
        <p:spPr>
          <a:xfrm>
            <a:off x="4284645" y="2179147"/>
            <a:ext cx="182328" cy="18232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AA6362B-0F42-4A5D-AF16-3230ED186D6D}"/>
              </a:ext>
            </a:extLst>
          </p:cNvPr>
          <p:cNvSpPr/>
          <p:nvPr/>
        </p:nvSpPr>
        <p:spPr>
          <a:xfrm>
            <a:off x="2991899" y="3261521"/>
            <a:ext cx="182328" cy="18232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56FAF171-C785-4A43-BA7A-E4DAB9DF22D2}"/>
              </a:ext>
            </a:extLst>
          </p:cNvPr>
          <p:cNvSpPr/>
          <p:nvPr/>
        </p:nvSpPr>
        <p:spPr>
          <a:xfrm>
            <a:off x="4665207" y="3261521"/>
            <a:ext cx="182328" cy="18232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34F19B4-E80B-438A-A1BB-B527BFEEC0E7}"/>
              </a:ext>
            </a:extLst>
          </p:cNvPr>
          <p:cNvSpPr/>
          <p:nvPr/>
        </p:nvSpPr>
        <p:spPr>
          <a:xfrm>
            <a:off x="2379651" y="5205405"/>
            <a:ext cx="182328" cy="18232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D59EA6C3-1735-4EA0-AF44-C994FED60F15}"/>
              </a:ext>
            </a:extLst>
          </p:cNvPr>
          <p:cNvSpPr/>
          <p:nvPr/>
        </p:nvSpPr>
        <p:spPr>
          <a:xfrm>
            <a:off x="3721003" y="5205405"/>
            <a:ext cx="182328" cy="18232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6DCE0F14-2CEA-46FE-860C-A802DA189893}"/>
              </a:ext>
            </a:extLst>
          </p:cNvPr>
          <p:cNvSpPr/>
          <p:nvPr/>
        </p:nvSpPr>
        <p:spPr>
          <a:xfrm>
            <a:off x="5041072" y="5202210"/>
            <a:ext cx="182328" cy="18232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66EEE43-6B53-4876-8AA4-290B6F3CE2A9}"/>
              </a:ext>
            </a:extLst>
          </p:cNvPr>
          <p:cNvSpPr/>
          <p:nvPr/>
        </p:nvSpPr>
        <p:spPr>
          <a:xfrm>
            <a:off x="6556778" y="2735083"/>
            <a:ext cx="182328" cy="18232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77A7D8F-E802-4761-83AE-8450CD50AC5C}"/>
              </a:ext>
            </a:extLst>
          </p:cNvPr>
          <p:cNvSpPr/>
          <p:nvPr/>
        </p:nvSpPr>
        <p:spPr>
          <a:xfrm>
            <a:off x="4293095" y="2329744"/>
            <a:ext cx="182328" cy="18232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2D076007-CB92-40BB-9F18-49B10370C1AA}"/>
              </a:ext>
            </a:extLst>
          </p:cNvPr>
          <p:cNvSpPr/>
          <p:nvPr/>
        </p:nvSpPr>
        <p:spPr>
          <a:xfrm>
            <a:off x="4475423" y="6071722"/>
            <a:ext cx="182328" cy="18232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8AC403A6-C767-4DA1-A66D-5860787F013D}"/>
              </a:ext>
            </a:extLst>
          </p:cNvPr>
          <p:cNvSpPr/>
          <p:nvPr/>
        </p:nvSpPr>
        <p:spPr>
          <a:xfrm>
            <a:off x="2325040" y="3848731"/>
            <a:ext cx="182328" cy="18232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D55E1D9D-151B-4AFD-85A8-9272F36AF9A7}"/>
              </a:ext>
            </a:extLst>
          </p:cNvPr>
          <p:cNvSpPr/>
          <p:nvPr/>
        </p:nvSpPr>
        <p:spPr>
          <a:xfrm>
            <a:off x="4323251" y="3848731"/>
            <a:ext cx="182328" cy="18232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896E2933-C3F5-4895-A7AA-3D15EBB9AF7E}"/>
              </a:ext>
            </a:extLst>
          </p:cNvPr>
          <p:cNvSpPr/>
          <p:nvPr/>
        </p:nvSpPr>
        <p:spPr>
          <a:xfrm>
            <a:off x="6756755" y="5266414"/>
            <a:ext cx="182328" cy="18232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F67A3610-0FA0-43FC-B756-3709403C6440}"/>
              </a:ext>
            </a:extLst>
          </p:cNvPr>
          <p:cNvSpPr/>
          <p:nvPr/>
        </p:nvSpPr>
        <p:spPr>
          <a:xfrm>
            <a:off x="6669531" y="3066719"/>
            <a:ext cx="182328" cy="18232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8D5A053D-2578-46B2-956D-00AE9445425A}"/>
              </a:ext>
            </a:extLst>
          </p:cNvPr>
          <p:cNvSpPr/>
          <p:nvPr/>
        </p:nvSpPr>
        <p:spPr>
          <a:xfrm>
            <a:off x="841608" y="3834375"/>
            <a:ext cx="182328" cy="182328"/>
          </a:xfrm>
          <a:prstGeom prst="ellipse">
            <a:avLst/>
          </a:prstGeom>
          <a:solidFill>
            <a:srgbClr val="F2C605"/>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035E1822-2DC3-4A17-A4D4-EFE911E1613E}"/>
              </a:ext>
            </a:extLst>
          </p:cNvPr>
          <p:cNvSpPr/>
          <p:nvPr/>
        </p:nvSpPr>
        <p:spPr>
          <a:xfrm>
            <a:off x="836576" y="3560185"/>
            <a:ext cx="182328" cy="182328"/>
          </a:xfrm>
          <a:prstGeom prst="ellipse">
            <a:avLst/>
          </a:prstGeom>
          <a:solidFill>
            <a:srgbClr val="00B0F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4BBF7D1-859B-470F-9036-B03D179E0700}"/>
              </a:ext>
            </a:extLst>
          </p:cNvPr>
          <p:cNvSpPr/>
          <p:nvPr/>
        </p:nvSpPr>
        <p:spPr>
          <a:xfrm>
            <a:off x="836576" y="4138992"/>
            <a:ext cx="182328" cy="182328"/>
          </a:xfrm>
          <a:prstGeom prst="ellipse">
            <a:avLst/>
          </a:prstGeom>
          <a:solidFill>
            <a:srgbClr val="FD555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DBDE3FCE-4BF3-48B3-A87B-A40A87696861}"/>
              </a:ext>
            </a:extLst>
          </p:cNvPr>
          <p:cNvSpPr/>
          <p:nvPr/>
        </p:nvSpPr>
        <p:spPr>
          <a:xfrm>
            <a:off x="836576" y="4403517"/>
            <a:ext cx="182328" cy="182328"/>
          </a:xfrm>
          <a:prstGeom prst="ellipse">
            <a:avLst/>
          </a:prstGeom>
          <a:solidFill>
            <a:srgbClr val="92D050"/>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907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Final Report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4CCB6320-96E3-4C40-BDB5-73FFE071E383}"/>
              </a:ext>
            </a:extLst>
          </p:cNvPr>
          <p:cNvPicPr>
            <a:picLocks noChangeAspect="1"/>
          </p:cNvPicPr>
          <p:nvPr/>
        </p:nvPicPr>
        <p:blipFill>
          <a:blip r:embed="rId3"/>
          <a:stretch>
            <a:fillRect/>
          </a:stretch>
        </p:blipFill>
        <p:spPr>
          <a:xfrm>
            <a:off x="1356590" y="1779477"/>
            <a:ext cx="8387853" cy="4947326"/>
          </a:xfrm>
          <a:prstGeom prst="rect">
            <a:avLst/>
          </a:prstGeom>
        </p:spPr>
      </p:pic>
    </p:spTree>
    <p:extLst>
      <p:ext uri="{BB962C8B-B14F-4D97-AF65-F5344CB8AC3E}">
        <p14:creationId xmlns:p14="http://schemas.microsoft.com/office/powerpoint/2010/main" val="6612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182880" y="4067216"/>
            <a:ext cx="11795759" cy="2194603"/>
          </a:xfrm>
        </p:spPr>
        <p:txBody>
          <a:bodyPr/>
          <a:lstStyle/>
          <a:p>
            <a:r>
              <a:rPr lang="en-US" dirty="0">
                <a:latin typeface="Segoe UI" panose="020B0502040204020203" pitchFamily="34" charset="0"/>
                <a:cs typeface="Segoe UI" panose="020B0502040204020203" pitchFamily="34" charset="0"/>
              </a:rPr>
              <a:t>Report Authoring – Best Practices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180341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Report Optimization – High Level</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D4CF75EF-BED7-4F51-9C09-7CE8EC3A4A5C}"/>
              </a:ext>
            </a:extLst>
          </p:cNvPr>
          <p:cNvSpPr>
            <a:spLocks noGrp="1"/>
          </p:cNvSpPr>
          <p:nvPr/>
        </p:nvSpPr>
        <p:spPr>
          <a:xfrm>
            <a:off x="524170" y="1991574"/>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latin typeface="Segoe UI" panose="020B0502040204020203" pitchFamily="34" charset="0"/>
                <a:cs typeface="Segoe UI" panose="020B0502040204020203" pitchFamily="34" charset="0"/>
              </a:rPr>
              <a:t>Visuals generate queries against source data</a:t>
            </a:r>
          </a:p>
          <a:p>
            <a:r>
              <a:rPr lang="en-US" sz="2800" dirty="0">
                <a:latin typeface="Segoe UI" panose="020B0502040204020203" pitchFamily="34" charset="0"/>
                <a:cs typeface="Segoe UI" panose="020B0502040204020203" pitchFamily="34" charset="0"/>
              </a:rPr>
              <a:t>Minimum of 1 query per visual</a:t>
            </a:r>
          </a:p>
          <a:p>
            <a:r>
              <a:rPr lang="en-US" sz="2800" dirty="0">
                <a:latin typeface="Segoe UI" panose="020B0502040204020203" pitchFamily="34" charset="0"/>
                <a:cs typeface="Segoe UI" panose="020B0502040204020203" pitchFamily="34" charset="0"/>
              </a:rPr>
              <a:t>Queries are sent in parallel</a:t>
            </a:r>
          </a:p>
          <a:p>
            <a:r>
              <a:rPr lang="en-US" sz="2800" dirty="0">
                <a:latin typeface="Segoe UI" panose="020B0502040204020203" pitchFamily="34" charset="0"/>
                <a:cs typeface="Segoe UI" panose="020B0502040204020203" pitchFamily="34" charset="0"/>
              </a:rPr>
              <a:t>Inappropriate use of visuals/slicers can generate a very large amount of queries and slow things down</a:t>
            </a:r>
          </a:p>
          <a:p>
            <a:endParaRPr lang="en-US" sz="2800" dirty="0">
              <a:latin typeface="Segoe UI" panose="020B0502040204020203" pitchFamily="34" charset="0"/>
              <a:cs typeface="Segoe UI" panose="020B0502040204020203" pitchFamily="34" charset="0"/>
            </a:endParaRPr>
          </a:p>
          <a:p>
            <a:pPr marL="0" indent="0">
              <a:buNone/>
            </a:pPr>
            <a:r>
              <a:rPr lang="en-US" sz="2800" b="1" dirty="0">
                <a:solidFill>
                  <a:srgbClr val="505050"/>
                </a:solidFill>
                <a:latin typeface="Segoe UI" panose="020B0502040204020203" pitchFamily="34" charset="0"/>
                <a:cs typeface="Segoe UI" panose="020B0502040204020203" pitchFamily="34" charset="0"/>
              </a:rPr>
              <a:t>Goals</a:t>
            </a:r>
          </a:p>
          <a:p>
            <a:r>
              <a:rPr lang="en-US" sz="2800" dirty="0">
                <a:latin typeface="Segoe UI" panose="020B0502040204020203" pitchFamily="34" charset="0"/>
                <a:cs typeface="Segoe UI" panose="020B0502040204020203" pitchFamily="34" charset="0"/>
              </a:rPr>
              <a:t>Reduce number and complexity of queries</a:t>
            </a:r>
          </a:p>
          <a:p>
            <a:r>
              <a:rPr lang="en-US" sz="2800" dirty="0">
                <a:latin typeface="Segoe UI" panose="020B0502040204020203" pitchFamily="34" charset="0"/>
                <a:cs typeface="Segoe UI" panose="020B0502040204020203" pitchFamily="34" charset="0"/>
              </a:rPr>
              <a:t>Reduce amount of data being returned to report</a:t>
            </a:r>
          </a:p>
        </p:txBody>
      </p:sp>
    </p:spTree>
    <p:extLst>
      <p:ext uri="{BB962C8B-B14F-4D97-AF65-F5344CB8AC3E}">
        <p14:creationId xmlns:p14="http://schemas.microsoft.com/office/powerpoint/2010/main" val="385513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Performance Analyzer</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F3AEA92E-1B6D-45B4-A88A-5A3DA78CB7DE}"/>
              </a:ext>
            </a:extLst>
          </p:cNvPr>
          <p:cNvSpPr/>
          <p:nvPr/>
        </p:nvSpPr>
        <p:spPr>
          <a:xfrm>
            <a:off x="216446" y="1534658"/>
            <a:ext cx="5197893" cy="6370975"/>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fontAlgn="ctr"/>
            <a:r>
              <a:rPr lang="en-US" sz="2400" dirty="0">
                <a:latin typeface="Segoe UI" panose="020B0502040204020203" pitchFamily="34" charset="0"/>
                <a:cs typeface="Segoe UI" panose="020B0502040204020203" pitchFamily="34" charset="0"/>
              </a:rPr>
              <a:t>Using Performance Analyzer:</a:t>
            </a:r>
          </a:p>
          <a:p>
            <a:pPr fontAlgn="ctr"/>
            <a:endParaRPr lang="en-US" sz="2400" dirty="0">
              <a:latin typeface="Segoe UI" panose="020B0502040204020203" pitchFamily="34" charset="0"/>
              <a:cs typeface="Segoe UI" panose="020B0502040204020203" pitchFamily="34" charset="0"/>
            </a:endParaRPr>
          </a:p>
          <a:p>
            <a:pPr marL="342900" indent="-342900" fontAlgn="ctr">
              <a:buFont typeface="Arial" panose="020B0604020202020204" pitchFamily="34" charset="0"/>
              <a:buChar char="•"/>
            </a:pPr>
            <a:r>
              <a:rPr lang="en-US" sz="2400" dirty="0">
                <a:latin typeface="Segoe UI" panose="020B0502040204020203" pitchFamily="34" charset="0"/>
                <a:cs typeface="Segoe UI" panose="020B0502040204020203" pitchFamily="34" charset="0"/>
              </a:rPr>
              <a:t>You will know how each of your report elements, such as visuals and DAX formulas, are performing</a:t>
            </a:r>
          </a:p>
          <a:p>
            <a:pPr marL="342900" indent="-342900" fontAlgn="ctr">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342900" indent="-342900" fontAlgn="ctr">
              <a:buFont typeface="Arial" panose="020B0604020202020204" pitchFamily="34" charset="0"/>
              <a:buChar char="•"/>
            </a:pPr>
            <a:r>
              <a:rPr lang="en-US" sz="2400" dirty="0">
                <a:latin typeface="Segoe UI" panose="020B0502040204020203" pitchFamily="34" charset="0"/>
                <a:cs typeface="Segoe UI" panose="020B0502040204020203" pitchFamily="34" charset="0"/>
              </a:rPr>
              <a:t>You can see and record logs that measure how each of your report elements performs when users interact with them, and which aspects of their performance are most (or least) resource intensive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pic>
        <p:nvPicPr>
          <p:cNvPr id="3" name="Picture 2">
            <a:extLst>
              <a:ext uri="{FF2B5EF4-FFF2-40B4-BE49-F238E27FC236}">
                <a16:creationId xmlns:a16="http://schemas.microsoft.com/office/drawing/2014/main" id="{8883A3B7-EE95-439E-BBFC-F524BFFFD975}"/>
              </a:ext>
            </a:extLst>
          </p:cNvPr>
          <p:cNvPicPr>
            <a:picLocks noChangeAspect="1"/>
          </p:cNvPicPr>
          <p:nvPr/>
        </p:nvPicPr>
        <p:blipFill>
          <a:blip r:embed="rId3"/>
          <a:stretch>
            <a:fillRect/>
          </a:stretch>
        </p:blipFill>
        <p:spPr>
          <a:xfrm>
            <a:off x="5672669" y="2791751"/>
            <a:ext cx="6182669" cy="2965825"/>
          </a:xfrm>
          <a:prstGeom prst="rect">
            <a:avLst/>
          </a:prstGeom>
        </p:spPr>
      </p:pic>
    </p:spTree>
    <p:extLst>
      <p:ext uri="{BB962C8B-B14F-4D97-AF65-F5344CB8AC3E}">
        <p14:creationId xmlns:p14="http://schemas.microsoft.com/office/powerpoint/2010/main" val="132533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336662" y="242076"/>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Be Careful with Custom Visuals, Test Performance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9838BEE2-2C04-4C62-80C3-EBF012A024FB}"/>
              </a:ext>
            </a:extLst>
          </p:cNvPr>
          <p:cNvSpPr>
            <a:spLocks noGrp="1"/>
          </p:cNvSpPr>
          <p:nvPr/>
        </p:nvSpPr>
        <p:spPr>
          <a:xfrm>
            <a:off x="336662" y="2082241"/>
            <a:ext cx="11018520" cy="391491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rgbClr val="505050"/>
                </a:solidFill>
                <a:latin typeface="Segoe UI" panose="020B0502040204020203" pitchFamily="34" charset="0"/>
                <a:cs typeface="Segoe UI" panose="020B0502040204020203" pitchFamily="34" charset="0"/>
              </a:rPr>
              <a:t>Scenario</a:t>
            </a:r>
          </a:p>
          <a:p>
            <a:r>
              <a:rPr lang="en-US" sz="2400" dirty="0">
                <a:latin typeface="Segoe UI" panose="020B0502040204020203" pitchFamily="34" charset="0"/>
                <a:cs typeface="Segoe UI" panose="020B0502040204020203" pitchFamily="34" charset="0"/>
              </a:rPr>
              <a:t>Custom visuals can be poorly optimized</a:t>
            </a:r>
          </a:p>
          <a:p>
            <a:pPr marL="0" indent="0">
              <a:buNone/>
            </a:pPr>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Why is it undesired?</a:t>
            </a:r>
          </a:p>
          <a:p>
            <a:r>
              <a:rPr lang="en-US" sz="2400" dirty="0">
                <a:latin typeface="Segoe UI" panose="020B0502040204020203" pitchFamily="34" charset="0"/>
                <a:cs typeface="Segoe UI" panose="020B0502040204020203" pitchFamily="34" charset="0"/>
              </a:rPr>
              <a:t>Can be the slowest visuals, dragging down the user experience</a:t>
            </a:r>
          </a:p>
          <a:p>
            <a:pPr marL="0" indent="0">
              <a:buNone/>
            </a:pPr>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Proposed solutions</a:t>
            </a:r>
          </a:p>
          <a:p>
            <a:r>
              <a:rPr lang="en-US" sz="2400" dirty="0">
                <a:latin typeface="Segoe UI" panose="020B0502040204020203" pitchFamily="34" charset="0"/>
                <a:cs typeface="Segoe UI" panose="020B0502040204020203" pitchFamily="34" charset="0"/>
              </a:rPr>
              <a:t>Replace with built in visuals, or use certified custom visuals</a:t>
            </a:r>
          </a:p>
          <a:p>
            <a:r>
              <a:rPr lang="en-US" sz="2400" dirty="0">
                <a:latin typeface="Segoe UI" panose="020B0502040204020203" pitchFamily="34" charset="0"/>
                <a:cs typeface="Segoe UI" panose="020B0502040204020203" pitchFamily="34" charset="0"/>
              </a:rPr>
              <a:t>Test custom visual performance in isolation then compare</a:t>
            </a:r>
          </a:p>
        </p:txBody>
      </p:sp>
    </p:spTree>
    <p:extLst>
      <p:ext uri="{BB962C8B-B14F-4D97-AF65-F5344CB8AC3E}">
        <p14:creationId xmlns:p14="http://schemas.microsoft.com/office/powerpoint/2010/main" val="422280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Filters vs Slicers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85FD7C7D-C34C-44DB-9535-155800BFFAC0}"/>
              </a:ext>
            </a:extLst>
          </p:cNvPr>
          <p:cNvSpPr>
            <a:spLocks noGrp="1"/>
          </p:cNvSpPr>
          <p:nvPr/>
        </p:nvSpPr>
        <p:spPr>
          <a:xfrm>
            <a:off x="336662" y="1999596"/>
            <a:ext cx="11018520" cy="42842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rgbClr val="505050"/>
                </a:solidFill>
                <a:latin typeface="Segoe UI" panose="020B0502040204020203" pitchFamily="34" charset="0"/>
                <a:cs typeface="Segoe UI" panose="020B0502040204020203" pitchFamily="34" charset="0"/>
              </a:rPr>
              <a:t>Scenario</a:t>
            </a:r>
          </a:p>
          <a:p>
            <a:r>
              <a:rPr lang="en-US" sz="2400" dirty="0">
                <a:latin typeface="Segoe UI" panose="020B0502040204020203" pitchFamily="34" charset="0"/>
                <a:cs typeface="Segoe UI" panose="020B0502040204020203" pitchFamily="34" charset="0"/>
              </a:rPr>
              <a:t>Slicers in a report contains thousands of values</a:t>
            </a:r>
          </a:p>
          <a:p>
            <a:pPr marL="0" indent="0">
              <a:buNone/>
            </a:pPr>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Why is it undesired?</a:t>
            </a:r>
          </a:p>
          <a:p>
            <a:r>
              <a:rPr lang="en-US" sz="2400" dirty="0">
                <a:latin typeface="Segoe UI" panose="020B0502040204020203" pitchFamily="34" charset="0"/>
                <a:cs typeface="Segoe UI" panose="020B0502040204020203" pitchFamily="34" charset="0"/>
              </a:rPr>
              <a:t>High memory load, especially with multiple interacting slicers. Slicers issue two queries (populate, fetch selection details)</a:t>
            </a:r>
          </a:p>
          <a:p>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Proposed solutions</a:t>
            </a:r>
          </a:p>
          <a:p>
            <a:r>
              <a:rPr lang="en-US" sz="2400" dirty="0">
                <a:latin typeface="Segoe UI" panose="020B0502040204020203" pitchFamily="34" charset="0"/>
                <a:cs typeface="Segoe UI" panose="020B0502040204020203" pitchFamily="34" charset="0"/>
              </a:rPr>
              <a:t>Use filter instead of slicer, or to force context and limit values</a:t>
            </a:r>
          </a:p>
          <a:p>
            <a:r>
              <a:rPr lang="en-US" sz="2400" dirty="0">
                <a:latin typeface="Segoe UI" panose="020B0502040204020203" pitchFamily="34" charset="0"/>
                <a:cs typeface="Segoe UI" panose="020B0502040204020203" pitchFamily="34" charset="0"/>
              </a:rPr>
              <a:t>Restructure to provide drillthrough to detail</a:t>
            </a:r>
          </a:p>
        </p:txBody>
      </p:sp>
    </p:spTree>
    <p:extLst>
      <p:ext uri="{BB962C8B-B14F-4D97-AF65-F5344CB8AC3E}">
        <p14:creationId xmlns:p14="http://schemas.microsoft.com/office/powerpoint/2010/main" val="127600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Science Behind Data Visualization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D348ED1C-8C35-4D88-B77D-7542E0C95A07}"/>
              </a:ext>
            </a:extLst>
          </p:cNvPr>
          <p:cNvSpPr txBox="1">
            <a:spLocks/>
          </p:cNvSpPr>
          <p:nvPr/>
        </p:nvSpPr>
        <p:spPr>
          <a:xfrm>
            <a:off x="0" y="1952244"/>
            <a:ext cx="12049805"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To build great visualizations you have to understand Cognitive science</a:t>
            </a:r>
          </a:p>
        </p:txBody>
      </p:sp>
      <p:pic>
        <p:nvPicPr>
          <p:cNvPr id="8" name="Picture 7">
            <a:extLst>
              <a:ext uri="{FF2B5EF4-FFF2-40B4-BE49-F238E27FC236}">
                <a16:creationId xmlns:a16="http://schemas.microsoft.com/office/drawing/2014/main" id="{06803D86-065C-4416-98CD-7BA9EE91E3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6752" y="2241950"/>
            <a:ext cx="2832711" cy="2832711"/>
          </a:xfrm>
          <a:prstGeom prst="rect">
            <a:avLst/>
          </a:prstGeom>
        </p:spPr>
      </p:pic>
      <p:sp>
        <p:nvSpPr>
          <p:cNvPr id="9" name="Rectangle 8">
            <a:extLst>
              <a:ext uri="{FF2B5EF4-FFF2-40B4-BE49-F238E27FC236}">
                <a16:creationId xmlns:a16="http://schemas.microsoft.com/office/drawing/2014/main" id="{054AC989-79B2-4B5F-AC39-3E914809C849}"/>
              </a:ext>
            </a:extLst>
          </p:cNvPr>
          <p:cNvSpPr/>
          <p:nvPr/>
        </p:nvSpPr>
        <p:spPr>
          <a:xfrm>
            <a:off x="2266873" y="4843828"/>
            <a:ext cx="8090933" cy="461665"/>
          </a:xfrm>
          <a:prstGeom prst="rect">
            <a:avLst/>
          </a:prstGeom>
        </p:spPr>
        <p:txBody>
          <a:bodyPr wrap="none">
            <a:spAutoFit/>
          </a:bodyPr>
          <a:lstStyle/>
          <a:p>
            <a:r>
              <a:rPr lang="en-US" sz="2400" dirty="0">
                <a:latin typeface="Segoe UI" panose="020B0502040204020203" pitchFamily="34" charset="0"/>
                <a:ea typeface="Times New Roman" panose="02020603050405020304" pitchFamily="18" charset="0"/>
                <a:cs typeface="Segoe UI" panose="020B0502040204020203" pitchFamily="34" charset="0"/>
              </a:rPr>
              <a:t>Visual memory system takes up 70% of all sensors in brain</a:t>
            </a:r>
            <a:endParaRPr lang="en-US" sz="2400"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D4D1FADE-C8C3-49BA-A92D-DE1C557D7C3C}"/>
              </a:ext>
            </a:extLst>
          </p:cNvPr>
          <p:cNvSpPr/>
          <p:nvPr/>
        </p:nvSpPr>
        <p:spPr bwMode="auto">
          <a:xfrm>
            <a:off x="855650" y="5670053"/>
            <a:ext cx="2603500" cy="901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Iconic memory</a:t>
            </a:r>
          </a:p>
        </p:txBody>
      </p:sp>
      <p:sp>
        <p:nvSpPr>
          <p:cNvPr id="12" name="Rectangle 11">
            <a:extLst>
              <a:ext uri="{FF2B5EF4-FFF2-40B4-BE49-F238E27FC236}">
                <a16:creationId xmlns:a16="http://schemas.microsoft.com/office/drawing/2014/main" id="{065DFE79-C828-482F-A81A-8E42943B51E6}"/>
              </a:ext>
            </a:extLst>
          </p:cNvPr>
          <p:cNvSpPr/>
          <p:nvPr/>
        </p:nvSpPr>
        <p:spPr bwMode="auto">
          <a:xfrm>
            <a:off x="4723152" y="5670053"/>
            <a:ext cx="2603500" cy="901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Short Term memory</a:t>
            </a:r>
          </a:p>
        </p:txBody>
      </p:sp>
      <p:sp>
        <p:nvSpPr>
          <p:cNvPr id="13" name="Rectangle 12">
            <a:extLst>
              <a:ext uri="{FF2B5EF4-FFF2-40B4-BE49-F238E27FC236}">
                <a16:creationId xmlns:a16="http://schemas.microsoft.com/office/drawing/2014/main" id="{DBD13D88-0D7D-4320-9F14-8A359A35D426}"/>
              </a:ext>
            </a:extLst>
          </p:cNvPr>
          <p:cNvSpPr/>
          <p:nvPr/>
        </p:nvSpPr>
        <p:spPr bwMode="auto">
          <a:xfrm>
            <a:off x="8654336" y="5670053"/>
            <a:ext cx="2603500" cy="901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Long Term memory</a:t>
            </a:r>
          </a:p>
        </p:txBody>
      </p:sp>
    </p:spTree>
    <p:extLst>
      <p:ext uri="{BB962C8B-B14F-4D97-AF65-F5344CB8AC3E}">
        <p14:creationId xmlns:p14="http://schemas.microsoft.com/office/powerpoint/2010/main" val="40438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Use Slicer Selection Defaults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23A613C4-6636-4775-BD65-E237A19BFF53}"/>
              </a:ext>
            </a:extLst>
          </p:cNvPr>
          <p:cNvSpPr>
            <a:spLocks noGrp="1"/>
          </p:cNvSpPr>
          <p:nvPr/>
        </p:nvSpPr>
        <p:spPr>
          <a:xfrm>
            <a:off x="457200" y="2184262"/>
            <a:ext cx="11018520" cy="391491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rgbClr val="505050"/>
                </a:solidFill>
                <a:latin typeface="Segoe UI" panose="020B0502040204020203" pitchFamily="34" charset="0"/>
                <a:cs typeface="Segoe UI" panose="020B0502040204020203" pitchFamily="34" charset="0"/>
              </a:rPr>
              <a:t>Scenario</a:t>
            </a:r>
          </a:p>
          <a:p>
            <a:r>
              <a:rPr lang="en-US" sz="2400" dirty="0">
                <a:latin typeface="Segoe UI" panose="020B0502040204020203" pitchFamily="34" charset="0"/>
                <a:cs typeface="Segoe UI" panose="020B0502040204020203" pitchFamily="34" charset="0"/>
              </a:rPr>
              <a:t>Unfiltered visuals contain a high number of values</a:t>
            </a:r>
          </a:p>
          <a:p>
            <a:pPr marL="0" indent="0">
              <a:buNone/>
            </a:pPr>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Why is it undesired?</a:t>
            </a:r>
          </a:p>
          <a:p>
            <a:r>
              <a:rPr lang="en-US" sz="2400" dirty="0">
                <a:latin typeface="Segoe UI" panose="020B0502040204020203" pitchFamily="34" charset="0"/>
                <a:cs typeface="Segoe UI" panose="020B0502040204020203" pitchFamily="34" charset="0"/>
              </a:rPr>
              <a:t>High memory load, more data to fetch and process</a:t>
            </a:r>
          </a:p>
          <a:p>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Proposed solutions</a:t>
            </a:r>
          </a:p>
          <a:p>
            <a:r>
              <a:rPr lang="en-US" sz="2400" dirty="0">
                <a:latin typeface="Segoe UI" panose="020B0502040204020203" pitchFamily="34" charset="0"/>
                <a:cs typeface="Segoe UI" panose="020B0502040204020203" pitchFamily="34" charset="0"/>
              </a:rPr>
              <a:t>Set default value and set the single/multi-select property</a:t>
            </a:r>
          </a:p>
          <a:p>
            <a:r>
              <a:rPr lang="en-US" sz="2400" dirty="0">
                <a:latin typeface="Segoe UI" panose="020B0502040204020203" pitchFamily="34" charset="0"/>
                <a:cs typeface="Segoe UI" panose="020B0502040204020203" pitchFamily="34" charset="0"/>
              </a:rPr>
              <a:t>Restructure to provide drillthrough to detail</a:t>
            </a:r>
          </a:p>
        </p:txBody>
      </p:sp>
    </p:spTree>
    <p:extLst>
      <p:ext uri="{BB962C8B-B14F-4D97-AF65-F5344CB8AC3E}">
        <p14:creationId xmlns:p14="http://schemas.microsoft.com/office/powerpoint/2010/main" val="417291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Use Synced Slicers with Care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5982F750-F93B-48B1-9830-EFE146C862FF}"/>
              </a:ext>
            </a:extLst>
          </p:cNvPr>
          <p:cNvSpPr>
            <a:spLocks noGrp="1"/>
          </p:cNvSpPr>
          <p:nvPr/>
        </p:nvSpPr>
        <p:spPr>
          <a:xfrm>
            <a:off x="336662" y="2103305"/>
            <a:ext cx="11018520" cy="391491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rgbClr val="505050"/>
                </a:solidFill>
                <a:latin typeface="Segoe UI" panose="020B0502040204020203" pitchFamily="34" charset="0"/>
                <a:cs typeface="Segoe UI" panose="020B0502040204020203" pitchFamily="34" charset="0"/>
              </a:rPr>
              <a:t>Scenario</a:t>
            </a:r>
          </a:p>
          <a:p>
            <a:r>
              <a:rPr lang="en-US" sz="2400" dirty="0">
                <a:latin typeface="Segoe UI" panose="020B0502040204020203" pitchFamily="34" charset="0"/>
                <a:cs typeface="Segoe UI" panose="020B0502040204020203" pitchFamily="34" charset="0"/>
              </a:rPr>
              <a:t>Report with many pages, many visuals and synced slicers</a:t>
            </a:r>
          </a:p>
          <a:p>
            <a:pPr marL="0" indent="0">
              <a:buNone/>
            </a:pPr>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Why is it undesired?</a:t>
            </a:r>
          </a:p>
          <a:p>
            <a:r>
              <a:rPr lang="en-US" sz="2400" dirty="0">
                <a:latin typeface="Segoe UI" panose="020B0502040204020203" pitchFamily="34" charset="0"/>
                <a:cs typeface="Segoe UI" panose="020B0502040204020203" pitchFamily="34" charset="0"/>
              </a:rPr>
              <a:t>Higher memory load and more queries</a:t>
            </a:r>
          </a:p>
          <a:p>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Proposed solutions</a:t>
            </a:r>
          </a:p>
          <a:p>
            <a:r>
              <a:rPr lang="en-US" sz="2400" dirty="0">
                <a:latin typeface="Segoe UI" panose="020B0502040204020203" pitchFamily="34" charset="0"/>
                <a:cs typeface="Segoe UI" panose="020B0502040204020203" pitchFamily="34" charset="0"/>
              </a:rPr>
              <a:t>Use filter instead of slicer, or to force context and limit values</a:t>
            </a:r>
          </a:p>
          <a:p>
            <a:r>
              <a:rPr lang="en-US" sz="2400" dirty="0">
                <a:latin typeface="Segoe UI" panose="020B0502040204020203" pitchFamily="34" charset="0"/>
                <a:cs typeface="Segoe UI" panose="020B0502040204020203" pitchFamily="34" charset="0"/>
              </a:rPr>
              <a:t>Restructure to provide drillthrough to detail</a:t>
            </a:r>
          </a:p>
        </p:txBody>
      </p:sp>
    </p:spTree>
    <p:extLst>
      <p:ext uri="{BB962C8B-B14F-4D97-AF65-F5344CB8AC3E}">
        <p14:creationId xmlns:p14="http://schemas.microsoft.com/office/powerpoint/2010/main" val="9919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kern="0" dirty="0">
                <a:latin typeface="Segoe UI" panose="020B0502040204020203" pitchFamily="34" charset="0"/>
                <a:cs typeface="Segoe UI" panose="020B0502040204020203" pitchFamily="34" charset="0"/>
              </a:rPr>
              <a:t>Use Query Reduction Features</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5723555F-2C4D-419A-B7E0-5997390E3142}"/>
              </a:ext>
            </a:extLst>
          </p:cNvPr>
          <p:cNvSpPr>
            <a:spLocks noGrp="1"/>
          </p:cNvSpPr>
          <p:nvPr/>
        </p:nvSpPr>
        <p:spPr>
          <a:xfrm>
            <a:off x="336662" y="1979253"/>
            <a:ext cx="11018520" cy="43581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rgbClr val="505050"/>
                </a:solidFill>
                <a:latin typeface="Segoe UI" panose="020B0502040204020203" pitchFamily="34" charset="0"/>
                <a:cs typeface="Segoe UI" panose="020B0502040204020203" pitchFamily="34" charset="0"/>
              </a:rPr>
              <a:t>Scenario</a:t>
            </a:r>
          </a:p>
          <a:p>
            <a:r>
              <a:rPr lang="en-US" sz="2400" dirty="0">
                <a:latin typeface="Segoe UI" panose="020B0502040204020203" pitchFamily="34" charset="0"/>
                <a:cs typeface="Segoe UI" panose="020B0502040204020203" pitchFamily="34" charset="0"/>
              </a:rPr>
              <a:t>Previously discussed high number of visuals/slicers</a:t>
            </a:r>
          </a:p>
          <a:p>
            <a:pPr marL="0" indent="0">
              <a:buNone/>
            </a:pPr>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Why is it desired?</a:t>
            </a:r>
          </a:p>
          <a:p>
            <a:r>
              <a:rPr lang="en-US" sz="2400" dirty="0">
                <a:latin typeface="Segoe UI" panose="020B0502040204020203" pitchFamily="34" charset="0"/>
                <a:cs typeface="Segoe UI" panose="020B0502040204020203" pitchFamily="34" charset="0"/>
              </a:rPr>
              <a:t>Lower memory load, less data to fetch and process</a:t>
            </a:r>
          </a:p>
          <a:p>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Proposed solutions</a:t>
            </a:r>
          </a:p>
          <a:p>
            <a:r>
              <a:rPr lang="en-US" sz="2400" dirty="0">
                <a:latin typeface="Segoe UI" panose="020B0502040204020203" pitchFamily="34" charset="0"/>
                <a:cs typeface="Segoe UI" panose="020B0502040204020203" pitchFamily="34" charset="0"/>
              </a:rPr>
              <a:t>Consider no cross-highlighting </a:t>
            </a:r>
          </a:p>
          <a:p>
            <a:pPr marL="0" indent="0">
              <a:buNone/>
            </a:pPr>
            <a:r>
              <a:rPr lang="en-US" sz="2400" dirty="0">
                <a:latin typeface="Segoe UI" panose="020B0502040204020203" pitchFamily="34" charset="0"/>
                <a:cs typeface="Segoe UI" panose="020B0502040204020203" pitchFamily="34" charset="0"/>
              </a:rPr>
              <a:t>  and adding Apply buttons to </a:t>
            </a:r>
          </a:p>
          <a:p>
            <a:pPr marL="0" indent="0">
              <a:buNone/>
            </a:pPr>
            <a:r>
              <a:rPr lang="en-US" sz="2400" dirty="0">
                <a:latin typeface="Segoe UI" panose="020B0502040204020203" pitchFamily="34" charset="0"/>
                <a:cs typeface="Segoe UI" panose="020B0502040204020203" pitchFamily="34" charset="0"/>
              </a:rPr>
              <a:t>  slicers and filers</a:t>
            </a:r>
          </a:p>
        </p:txBody>
      </p:sp>
      <p:pic>
        <p:nvPicPr>
          <p:cNvPr id="3" name="Picture 2">
            <a:extLst>
              <a:ext uri="{FF2B5EF4-FFF2-40B4-BE49-F238E27FC236}">
                <a16:creationId xmlns:a16="http://schemas.microsoft.com/office/drawing/2014/main" id="{FBD724BE-5CB0-43A1-9D40-3290762BF9BF}"/>
              </a:ext>
            </a:extLst>
          </p:cNvPr>
          <p:cNvPicPr>
            <a:picLocks noChangeAspect="1"/>
          </p:cNvPicPr>
          <p:nvPr/>
        </p:nvPicPr>
        <p:blipFill>
          <a:blip r:embed="rId3"/>
          <a:stretch>
            <a:fillRect/>
          </a:stretch>
        </p:blipFill>
        <p:spPr>
          <a:xfrm>
            <a:off x="7856501" y="2792700"/>
            <a:ext cx="3242029" cy="3040296"/>
          </a:xfrm>
          <a:prstGeom prst="rect">
            <a:avLst/>
          </a:prstGeom>
          <a:ln>
            <a:solidFill>
              <a:schemeClr val="tx1"/>
            </a:solidFill>
          </a:ln>
        </p:spPr>
      </p:pic>
    </p:spTree>
    <p:extLst>
      <p:ext uri="{BB962C8B-B14F-4D97-AF65-F5344CB8AC3E}">
        <p14:creationId xmlns:p14="http://schemas.microsoft.com/office/powerpoint/2010/main" val="194763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Avoid Intensive Data Export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E6D02F4D-2492-4949-865D-8796EA9F971C}"/>
              </a:ext>
            </a:extLst>
          </p:cNvPr>
          <p:cNvSpPr>
            <a:spLocks noGrp="1"/>
          </p:cNvSpPr>
          <p:nvPr/>
        </p:nvSpPr>
        <p:spPr>
          <a:xfrm>
            <a:off x="349758" y="2051298"/>
            <a:ext cx="8531849" cy="42842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rgbClr val="505050"/>
                </a:solidFill>
                <a:latin typeface="Segoe UI" panose="020B0502040204020203" pitchFamily="34" charset="0"/>
                <a:cs typeface="Segoe UI" panose="020B0502040204020203" pitchFamily="34" charset="0"/>
              </a:rPr>
              <a:t>Scenario</a:t>
            </a:r>
          </a:p>
          <a:p>
            <a:r>
              <a:rPr lang="en-US" sz="2400" dirty="0">
                <a:latin typeface="Segoe UI" panose="020B0502040204020203" pitchFamily="34" charset="0"/>
                <a:cs typeface="Segoe UI" panose="020B0502040204020203" pitchFamily="34" charset="0"/>
              </a:rPr>
              <a:t>Table visual containing many fields and complex measures</a:t>
            </a:r>
          </a:p>
          <a:p>
            <a:r>
              <a:rPr lang="en-US" sz="2400" dirty="0">
                <a:latin typeface="Segoe UI" panose="020B0502040204020203" pitchFamily="34" charset="0"/>
                <a:cs typeface="Segoe UI" panose="020B0502040204020203" pitchFamily="34" charset="0"/>
              </a:rPr>
              <a:t>Users export detail data</a:t>
            </a:r>
          </a:p>
          <a:p>
            <a:pPr marL="0" indent="0">
              <a:buNone/>
            </a:pPr>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Why is it undesired?</a:t>
            </a:r>
          </a:p>
          <a:p>
            <a:r>
              <a:rPr lang="en-US" sz="2400" dirty="0">
                <a:latin typeface="Segoe UI" panose="020B0502040204020203" pitchFamily="34" charset="0"/>
                <a:cs typeface="Segoe UI" panose="020B0502040204020203" pitchFamily="34" charset="0"/>
              </a:rPr>
              <a:t>Leaf level queries are expensive and can consume a lot of memory, especially for large models</a:t>
            </a:r>
          </a:p>
          <a:p>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Proposed solution</a:t>
            </a:r>
          </a:p>
          <a:p>
            <a:r>
              <a:rPr lang="en-US" sz="2400" dirty="0">
                <a:latin typeface="Segoe UI" panose="020B0502040204020203" pitchFamily="34" charset="0"/>
                <a:cs typeface="Segoe UI" panose="020B0502040204020203" pitchFamily="34" charset="0"/>
              </a:rPr>
              <a:t>Limit export at design time</a:t>
            </a:r>
          </a:p>
        </p:txBody>
      </p:sp>
      <p:pic>
        <p:nvPicPr>
          <p:cNvPr id="3" name="Picture 2">
            <a:extLst>
              <a:ext uri="{FF2B5EF4-FFF2-40B4-BE49-F238E27FC236}">
                <a16:creationId xmlns:a16="http://schemas.microsoft.com/office/drawing/2014/main" id="{FBD77ADD-597E-4F6D-B0D1-E2BBA0FE67A8}"/>
              </a:ext>
            </a:extLst>
          </p:cNvPr>
          <p:cNvPicPr>
            <a:picLocks noChangeAspect="1"/>
          </p:cNvPicPr>
          <p:nvPr/>
        </p:nvPicPr>
        <p:blipFill>
          <a:blip r:embed="rId3"/>
          <a:stretch>
            <a:fillRect/>
          </a:stretch>
        </p:blipFill>
        <p:spPr>
          <a:xfrm>
            <a:off x="8955465" y="3350585"/>
            <a:ext cx="2486268" cy="2533672"/>
          </a:xfrm>
          <a:prstGeom prst="rect">
            <a:avLst/>
          </a:prstGeom>
        </p:spPr>
      </p:pic>
    </p:spTree>
    <p:extLst>
      <p:ext uri="{BB962C8B-B14F-4D97-AF65-F5344CB8AC3E}">
        <p14:creationId xmlns:p14="http://schemas.microsoft.com/office/powerpoint/2010/main" val="280144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8800" y="3256894"/>
            <a:ext cx="10800000" cy="2194603"/>
          </a:xfrm>
        </p:spPr>
        <p:txBody>
          <a:bodyPr/>
          <a:lstStyle/>
          <a:p>
            <a:r>
              <a:rPr lang="en-US" dirty="0">
                <a:latin typeface="Segoe UI" panose="020B0502040204020203" pitchFamily="34" charset="0"/>
                <a:cs typeface="Segoe UI" panose="020B0502040204020203" pitchFamily="34" charset="0"/>
              </a:rPr>
              <a:t>Module 9</a:t>
            </a:r>
          </a:p>
          <a:p>
            <a:r>
              <a:rPr lang="en-US" dirty="0">
                <a:latin typeface="Segoe UI" panose="020B0502040204020203" pitchFamily="34" charset="0"/>
                <a:cs typeface="Segoe UI" panose="020B0502040204020203" pitchFamily="34" charset="0"/>
              </a:rPr>
              <a:t>Dashboard and Goals Design</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340539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Dashboard Optimization – High Level</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7F142F9D-9D62-487A-A3D5-E72CB146CDC0}"/>
              </a:ext>
            </a:extLst>
          </p:cNvPr>
          <p:cNvSpPr>
            <a:spLocks noGrp="1"/>
          </p:cNvSpPr>
          <p:nvPr/>
        </p:nvSpPr>
        <p:spPr>
          <a:xfrm>
            <a:off x="180545" y="1935209"/>
            <a:ext cx="11018520" cy="11818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Segoe UI" panose="020B0502040204020203" pitchFamily="34" charset="0"/>
                <a:cs typeface="Segoe UI" panose="020B0502040204020203" pitchFamily="34" charset="0"/>
              </a:rPr>
              <a:t>Dashboards were designed to provide a fast summary view with drill to a specific report if desired</a:t>
            </a:r>
          </a:p>
          <a:p>
            <a:endParaRPr lang="en-US" sz="2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1048B80E-033E-4A74-B581-DDF71DED8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0" y="2827898"/>
            <a:ext cx="6129092" cy="3097117"/>
          </a:xfrm>
          <a:prstGeom prst="rect">
            <a:avLst/>
          </a:prstGeom>
          <a:ln>
            <a:solidFill>
              <a:schemeClr val="tx1"/>
            </a:solidFill>
          </a:ln>
        </p:spPr>
      </p:pic>
      <p:pic>
        <p:nvPicPr>
          <p:cNvPr id="9" name="Picture 8" descr="Graphical user interface, chart&#10;&#10;Description automatically generated">
            <a:extLst>
              <a:ext uri="{FF2B5EF4-FFF2-40B4-BE49-F238E27FC236}">
                <a16:creationId xmlns:a16="http://schemas.microsoft.com/office/drawing/2014/main" id="{9B96F9A5-0D48-4109-B04F-A82793F92B4E}"/>
              </a:ext>
            </a:extLst>
          </p:cNvPr>
          <p:cNvPicPr>
            <a:picLocks noChangeAspect="1"/>
          </p:cNvPicPr>
          <p:nvPr/>
        </p:nvPicPr>
        <p:blipFill>
          <a:blip r:embed="rId4"/>
          <a:stretch>
            <a:fillRect/>
          </a:stretch>
        </p:blipFill>
        <p:spPr>
          <a:xfrm>
            <a:off x="6410557" y="2578318"/>
            <a:ext cx="5642250" cy="3894483"/>
          </a:xfrm>
          <a:prstGeom prst="rect">
            <a:avLst/>
          </a:prstGeom>
          <a:ln>
            <a:solidFill>
              <a:schemeClr val="tx1"/>
            </a:solidFill>
          </a:ln>
        </p:spPr>
      </p:pic>
    </p:spTree>
    <p:extLst>
      <p:ext uri="{BB962C8B-B14F-4D97-AF65-F5344CB8AC3E}">
        <p14:creationId xmlns:p14="http://schemas.microsoft.com/office/powerpoint/2010/main" val="309854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Pin Report Visuals to a Dashboard as Tiles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9DA1416-B117-422A-9274-B22BBC10AAE4}"/>
              </a:ext>
            </a:extLst>
          </p:cNvPr>
          <p:cNvSpPr txBox="1"/>
          <p:nvPr/>
        </p:nvSpPr>
        <p:spPr>
          <a:xfrm>
            <a:off x="8211042" y="2189835"/>
            <a:ext cx="3394245" cy="415806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Useful when:</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The visual you need is constructed of multiple parts</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You want very specific formatting on a tile</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Manually update the URL to an appropriate URL</a:t>
            </a:r>
          </a:p>
        </p:txBody>
      </p:sp>
      <p:grpSp>
        <p:nvGrpSpPr>
          <p:cNvPr id="8" name="Group 7">
            <a:extLst>
              <a:ext uri="{FF2B5EF4-FFF2-40B4-BE49-F238E27FC236}">
                <a16:creationId xmlns:a16="http://schemas.microsoft.com/office/drawing/2014/main" id="{3607BA42-D62A-4F1E-892B-12BA33FCB633}"/>
              </a:ext>
            </a:extLst>
          </p:cNvPr>
          <p:cNvGrpSpPr/>
          <p:nvPr/>
        </p:nvGrpSpPr>
        <p:grpSpPr>
          <a:xfrm>
            <a:off x="850373" y="1932377"/>
            <a:ext cx="7050596" cy="4805133"/>
            <a:chOff x="542900" y="1748454"/>
            <a:chExt cx="7343799" cy="5026113"/>
          </a:xfrm>
        </p:grpSpPr>
        <p:pic>
          <p:nvPicPr>
            <p:cNvPr id="9" name="Picture 8">
              <a:extLst>
                <a:ext uri="{FF2B5EF4-FFF2-40B4-BE49-F238E27FC236}">
                  <a16:creationId xmlns:a16="http://schemas.microsoft.com/office/drawing/2014/main" id="{1C6990F1-37F4-4EFE-96BE-8EE8935331D8}"/>
                </a:ext>
              </a:extLst>
            </p:cNvPr>
            <p:cNvPicPr>
              <a:picLocks noChangeAspect="1"/>
            </p:cNvPicPr>
            <p:nvPr/>
          </p:nvPicPr>
          <p:blipFill>
            <a:blip r:embed="rId3"/>
            <a:stretch>
              <a:fillRect/>
            </a:stretch>
          </p:blipFill>
          <p:spPr>
            <a:xfrm>
              <a:off x="542900" y="1748454"/>
              <a:ext cx="7343799" cy="5026113"/>
            </a:xfrm>
            <a:prstGeom prst="rect">
              <a:avLst/>
            </a:prstGeom>
          </p:spPr>
        </p:pic>
        <p:sp>
          <p:nvSpPr>
            <p:cNvPr id="11" name="Rectangle 10">
              <a:extLst>
                <a:ext uri="{FF2B5EF4-FFF2-40B4-BE49-F238E27FC236}">
                  <a16:creationId xmlns:a16="http://schemas.microsoft.com/office/drawing/2014/main" id="{4C90B2EE-CADF-4E6E-8F86-A0471236EB9D}"/>
                </a:ext>
              </a:extLst>
            </p:cNvPr>
            <p:cNvSpPr/>
            <p:nvPr/>
          </p:nvSpPr>
          <p:spPr bwMode="auto">
            <a:xfrm>
              <a:off x="3032054" y="1748454"/>
              <a:ext cx="2416246" cy="16995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23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Tip – Avoid very busy Report Tiles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063604DE-1605-4AE8-947A-3A44D1511606}"/>
              </a:ext>
            </a:extLst>
          </p:cNvPr>
          <p:cNvSpPr>
            <a:spLocks noGrp="1"/>
          </p:cNvSpPr>
          <p:nvPr/>
        </p:nvSpPr>
        <p:spPr>
          <a:xfrm>
            <a:off x="336662" y="1909572"/>
            <a:ext cx="11018520" cy="47274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rgbClr val="505050"/>
                </a:solidFill>
                <a:latin typeface="Segoe UI" panose="020B0502040204020203" pitchFamily="34" charset="0"/>
                <a:cs typeface="Segoe UI" panose="020B0502040204020203" pitchFamily="34" charset="0"/>
              </a:rPr>
              <a:t>Scenario</a:t>
            </a:r>
          </a:p>
          <a:p>
            <a:r>
              <a:rPr lang="en-US" sz="2400" dirty="0">
                <a:latin typeface="Segoe UI" panose="020B0502040204020203" pitchFamily="34" charset="0"/>
                <a:cs typeface="Segoe UI" panose="020B0502040204020203" pitchFamily="34" charset="0"/>
              </a:rPr>
              <a:t>Pinning a live report tile with high number of visuals</a:t>
            </a:r>
          </a:p>
          <a:p>
            <a:pPr marL="0" indent="0">
              <a:buNone/>
            </a:pPr>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Why is it undesired?</a:t>
            </a:r>
          </a:p>
          <a:p>
            <a:r>
              <a:rPr lang="en-US" sz="2400" dirty="0">
                <a:latin typeface="Segoe UI" panose="020B0502040204020203" pitchFamily="34" charset="0"/>
                <a:cs typeface="Segoe UI" panose="020B0502040204020203" pitchFamily="34" charset="0"/>
              </a:rPr>
              <a:t>Executed on demand, not cached so could be slower</a:t>
            </a:r>
          </a:p>
          <a:p>
            <a:r>
              <a:rPr lang="en-US" sz="2400" dirty="0">
                <a:latin typeface="Segoe UI" panose="020B0502040204020203" pitchFamily="34" charset="0"/>
                <a:cs typeface="Segoe UI" panose="020B0502040204020203" pitchFamily="34" charset="0"/>
              </a:rPr>
              <a:t>Negatively impacts perceived dashboard load experience</a:t>
            </a:r>
          </a:p>
          <a:p>
            <a:endParaRPr lang="en-US" sz="2400" dirty="0">
              <a:latin typeface="Segoe UI" panose="020B0502040204020203" pitchFamily="34" charset="0"/>
              <a:cs typeface="Segoe UI" panose="020B0502040204020203" pitchFamily="34" charset="0"/>
            </a:endParaRPr>
          </a:p>
          <a:p>
            <a:pPr marL="0" indent="0">
              <a:buNone/>
            </a:pPr>
            <a:r>
              <a:rPr lang="en-US" sz="2400" b="1" dirty="0">
                <a:solidFill>
                  <a:srgbClr val="505050"/>
                </a:solidFill>
                <a:latin typeface="Segoe UI" panose="020B0502040204020203" pitchFamily="34" charset="0"/>
                <a:cs typeface="Segoe UI" panose="020B0502040204020203" pitchFamily="34" charset="0"/>
              </a:rPr>
              <a:t>Proposed solutions</a:t>
            </a:r>
          </a:p>
          <a:p>
            <a:r>
              <a:rPr lang="en-US" sz="2400" dirty="0">
                <a:latin typeface="Segoe UI" panose="020B0502040204020203" pitchFamily="34" charset="0"/>
                <a:cs typeface="Segoe UI" panose="020B0502040204020203" pitchFamily="34" charset="0"/>
              </a:rPr>
              <a:t>Pin individual visuals instead of the report page</a:t>
            </a:r>
          </a:p>
          <a:p>
            <a:r>
              <a:rPr lang="en-US" sz="2400" dirty="0">
                <a:latin typeface="Segoe UI" panose="020B0502040204020203" pitchFamily="34" charset="0"/>
                <a:cs typeface="Segoe UI" panose="020B0502040204020203" pitchFamily="34" charset="0"/>
              </a:rPr>
              <a:t>Design metrics/dashboards to truly meet users’ information needs. Usually requires more iterations</a:t>
            </a:r>
          </a:p>
        </p:txBody>
      </p:sp>
    </p:spTree>
    <p:extLst>
      <p:ext uri="{BB962C8B-B14F-4D97-AF65-F5344CB8AC3E}">
        <p14:creationId xmlns:p14="http://schemas.microsoft.com/office/powerpoint/2010/main" val="281313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Tip – Manage Dashboard Cache Refresh</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EBEC2679-7C38-435A-94DD-547CAFC0076D}"/>
              </a:ext>
            </a:extLst>
          </p:cNvPr>
          <p:cNvSpPr>
            <a:spLocks noGrp="1"/>
          </p:cNvSpPr>
          <p:nvPr/>
        </p:nvSpPr>
        <p:spPr>
          <a:xfrm>
            <a:off x="394671" y="1859575"/>
            <a:ext cx="11402658" cy="51337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rgbClr val="505050"/>
                </a:solidFill>
                <a:latin typeface="Segoe UI" panose="020B0502040204020203" pitchFamily="34" charset="0"/>
                <a:cs typeface="Segoe UI" panose="020B0502040204020203" pitchFamily="34" charset="0"/>
              </a:rPr>
              <a:t>Scenario</a:t>
            </a:r>
          </a:p>
          <a:p>
            <a:r>
              <a:rPr lang="en-US" sz="2200" dirty="0">
                <a:latin typeface="Segoe UI" panose="020B0502040204020203" pitchFamily="34" charset="0"/>
                <a:cs typeface="Segoe UI" panose="020B0502040204020203" pitchFamily="34" charset="0"/>
              </a:rPr>
              <a:t>Many dashboards hitting the data source, which may have many unique RLS contexts</a:t>
            </a:r>
          </a:p>
          <a:p>
            <a:pPr marL="0" indent="0">
              <a:buNone/>
            </a:pPr>
            <a:r>
              <a:rPr lang="en-US" sz="2400" b="1" dirty="0">
                <a:solidFill>
                  <a:srgbClr val="505050"/>
                </a:solidFill>
                <a:latin typeface="Segoe UI" panose="020B0502040204020203" pitchFamily="34" charset="0"/>
                <a:cs typeface="Segoe UI" panose="020B0502040204020203" pitchFamily="34" charset="0"/>
              </a:rPr>
              <a:t>Why is it undesired?</a:t>
            </a:r>
          </a:p>
          <a:p>
            <a:r>
              <a:rPr lang="en-US" sz="2200" dirty="0">
                <a:latin typeface="Segoe UI" panose="020B0502040204020203" pitchFamily="34" charset="0"/>
                <a:cs typeface="Segoe UI" panose="020B0502040204020203" pitchFamily="34" charset="0"/>
              </a:rPr>
              <a:t>By default, tiles from in-memory sources will refresh after a scheduled data refresh</a:t>
            </a:r>
          </a:p>
          <a:p>
            <a:r>
              <a:rPr lang="en-US" sz="2200" dirty="0">
                <a:latin typeface="Segoe UI" panose="020B0502040204020203" pitchFamily="34" charset="0"/>
                <a:cs typeface="Segoe UI" panose="020B0502040204020203" pitchFamily="34" charset="0"/>
              </a:rPr>
              <a:t>By default, tiles from DQ sources will refresh cache every hour. May overload source</a:t>
            </a:r>
          </a:p>
          <a:p>
            <a:pPr marL="0" indent="0">
              <a:buNone/>
            </a:pPr>
            <a:r>
              <a:rPr lang="en-US" sz="2400" b="1" dirty="0">
                <a:solidFill>
                  <a:srgbClr val="505050"/>
                </a:solidFill>
                <a:latin typeface="Segoe UI" panose="020B0502040204020203" pitchFamily="34" charset="0"/>
                <a:cs typeface="Segoe UI" panose="020B0502040204020203" pitchFamily="34" charset="0"/>
              </a:rPr>
              <a:t>Proposed solution</a:t>
            </a:r>
          </a:p>
          <a:p>
            <a:r>
              <a:rPr lang="en-US" sz="2200" dirty="0">
                <a:latin typeface="Segoe UI" panose="020B0502040204020203" pitchFamily="34" charset="0"/>
                <a:cs typeface="Segoe UI" panose="020B0502040204020203" pitchFamily="34" charset="0"/>
              </a:rPr>
              <a:t>Reduce Cache Refresh </a:t>
            </a:r>
          </a:p>
          <a:p>
            <a:pPr marL="0" indent="0">
              <a:buNone/>
            </a:pPr>
            <a:r>
              <a:rPr lang="en-US" sz="2200" dirty="0">
                <a:latin typeface="Segoe UI" panose="020B0502040204020203" pitchFamily="34" charset="0"/>
                <a:cs typeface="Segoe UI" panose="020B0502040204020203" pitchFamily="34" charset="0"/>
              </a:rPr>
              <a:t>   frequency</a:t>
            </a:r>
          </a:p>
          <a:p>
            <a:r>
              <a:rPr lang="en-US" sz="2200" dirty="0">
                <a:latin typeface="Segoe UI" panose="020B0502040204020203" pitchFamily="34" charset="0"/>
                <a:cs typeface="Segoe UI" panose="020B0502040204020203" pitchFamily="34" charset="0"/>
              </a:rPr>
              <a:t>Often external DW’s are</a:t>
            </a:r>
          </a:p>
          <a:p>
            <a:pPr marL="0" indent="0">
              <a:buNone/>
            </a:pPr>
            <a:r>
              <a:rPr lang="en-US" sz="2200" dirty="0">
                <a:latin typeface="Segoe UI" panose="020B0502040204020203" pitchFamily="34" charset="0"/>
                <a:cs typeface="Segoe UI" panose="020B0502040204020203" pitchFamily="34" charset="0"/>
              </a:rPr>
              <a:t>   refreshed only daily, so align</a:t>
            </a:r>
          </a:p>
          <a:p>
            <a:pPr marL="0" indent="0">
              <a:buNone/>
            </a:pPr>
            <a:r>
              <a:rPr lang="en-US" sz="2200" dirty="0">
                <a:latin typeface="Segoe UI" panose="020B0502040204020203" pitchFamily="34" charset="0"/>
                <a:cs typeface="Segoe UI" panose="020B0502040204020203" pitchFamily="34" charset="0"/>
              </a:rPr>
              <a:t>   schedules</a:t>
            </a:r>
          </a:p>
          <a:p>
            <a:pPr marL="0" indent="0">
              <a:buNone/>
            </a:pPr>
            <a:endParaRPr lang="en-US" sz="2400" dirty="0"/>
          </a:p>
        </p:txBody>
      </p:sp>
      <p:pic>
        <p:nvPicPr>
          <p:cNvPr id="3" name="Picture 2">
            <a:extLst>
              <a:ext uri="{FF2B5EF4-FFF2-40B4-BE49-F238E27FC236}">
                <a16:creationId xmlns:a16="http://schemas.microsoft.com/office/drawing/2014/main" id="{897AB877-C480-4237-8665-72241DF4E961}"/>
              </a:ext>
            </a:extLst>
          </p:cNvPr>
          <p:cNvPicPr>
            <a:picLocks noChangeAspect="1"/>
          </p:cNvPicPr>
          <p:nvPr/>
        </p:nvPicPr>
        <p:blipFill>
          <a:blip r:embed="rId3"/>
          <a:stretch>
            <a:fillRect/>
          </a:stretch>
        </p:blipFill>
        <p:spPr>
          <a:xfrm>
            <a:off x="5166191" y="4130069"/>
            <a:ext cx="4511209" cy="2652394"/>
          </a:xfrm>
          <a:prstGeom prst="rect">
            <a:avLst/>
          </a:prstGeom>
          <a:ln>
            <a:solidFill>
              <a:schemeClr val="tx1"/>
            </a:solidFill>
          </a:ln>
        </p:spPr>
      </p:pic>
      <p:sp>
        <p:nvSpPr>
          <p:cNvPr id="9" name="Rectangle 8">
            <a:extLst>
              <a:ext uri="{FF2B5EF4-FFF2-40B4-BE49-F238E27FC236}">
                <a16:creationId xmlns:a16="http://schemas.microsoft.com/office/drawing/2014/main" id="{B2F69754-E0B3-4130-8DED-482396F2B0D4}"/>
              </a:ext>
            </a:extLst>
          </p:cNvPr>
          <p:cNvSpPr/>
          <p:nvPr/>
        </p:nvSpPr>
        <p:spPr>
          <a:xfrm>
            <a:off x="7421795" y="5988671"/>
            <a:ext cx="2277446" cy="75883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solidFill>
              </a:ln>
              <a:noFill/>
            </a:endParaRPr>
          </a:p>
        </p:txBody>
      </p:sp>
    </p:spTree>
    <p:extLst>
      <p:ext uri="{BB962C8B-B14F-4D97-AF65-F5344CB8AC3E}">
        <p14:creationId xmlns:p14="http://schemas.microsoft.com/office/powerpoint/2010/main" val="259539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Best Practices for Dashboard Design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ED02B2A-36D3-4803-A0DC-754E4F1591FD}"/>
              </a:ext>
            </a:extLst>
          </p:cNvPr>
          <p:cNvSpPr txBox="1"/>
          <p:nvPr/>
        </p:nvSpPr>
        <p:spPr>
          <a:xfrm>
            <a:off x="266249" y="1791444"/>
            <a:ext cx="11534361"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Consider your audience </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Create a story on one screen</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Accent the most important information</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Place important information in the top left</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Be sure to choose the right visualization for the data</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Be sure to encode quantitative data nicely</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Don’t mix levels of precision and time</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Don’t mix large and small measures on the same scale</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Don’t clutter your charts with data labels that aren't needed</a:t>
            </a:r>
          </a:p>
        </p:txBody>
      </p:sp>
    </p:spTree>
    <p:extLst>
      <p:ext uri="{BB962C8B-B14F-4D97-AF65-F5344CB8AC3E}">
        <p14:creationId xmlns:p14="http://schemas.microsoft.com/office/powerpoint/2010/main" val="29685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Science Behind Data Visualization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EB1A5E15-1B5A-4AD4-800B-FE8F881FCF1F}"/>
              </a:ext>
            </a:extLst>
          </p:cNvPr>
          <p:cNvSpPr txBox="1">
            <a:spLocks/>
          </p:cNvSpPr>
          <p:nvPr/>
        </p:nvSpPr>
        <p:spPr>
          <a:xfrm>
            <a:off x="225552" y="1919310"/>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How does information pass from one part of memory to another</a:t>
            </a:r>
          </a:p>
        </p:txBody>
      </p:sp>
      <p:graphicFrame>
        <p:nvGraphicFramePr>
          <p:cNvPr id="8" name="Diagram 7">
            <a:extLst>
              <a:ext uri="{FF2B5EF4-FFF2-40B4-BE49-F238E27FC236}">
                <a16:creationId xmlns:a16="http://schemas.microsoft.com/office/drawing/2014/main" id="{A756C26D-EAF0-47B8-9FF9-590B78B0ED63}"/>
              </a:ext>
            </a:extLst>
          </p:cNvPr>
          <p:cNvGraphicFramePr/>
          <p:nvPr>
            <p:extLst>
              <p:ext uri="{D42A27DB-BD31-4B8C-83A1-F6EECF244321}">
                <p14:modId xmlns:p14="http://schemas.microsoft.com/office/powerpoint/2010/main" val="57004795"/>
              </p:ext>
            </p:extLst>
          </p:nvPr>
        </p:nvGraphicFramePr>
        <p:xfrm>
          <a:off x="225552" y="2630708"/>
          <a:ext cx="6579778" cy="4084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2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Track Business Metrics with Goals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ED02B2A-36D3-4803-A0DC-754E4F1591FD}"/>
              </a:ext>
            </a:extLst>
          </p:cNvPr>
          <p:cNvSpPr txBox="1"/>
          <p:nvPr/>
        </p:nvSpPr>
        <p:spPr>
          <a:xfrm>
            <a:off x="142364" y="1844686"/>
            <a:ext cx="5209015" cy="5186035"/>
          </a:xfrm>
          <a:prstGeom prst="rect">
            <a:avLst/>
          </a:prstGeom>
          <a:noFill/>
        </p:spPr>
        <p:txBody>
          <a:bodyPr wrap="square" rtlCol="0">
            <a:spAutoFit/>
          </a:bodyPr>
          <a:lstStyle/>
          <a:p>
            <a:pPr marL="342900" indent="-342900">
              <a:buFont typeface="Symbol" panose="05050102010706020507" pitchFamily="18" charset="2"/>
              <a:buChar char=""/>
            </a:pPr>
            <a:r>
              <a:rPr lang="en-US" sz="2400" dirty="0">
                <a:solidFill>
                  <a:srgbClr val="000000"/>
                </a:solidFill>
                <a:latin typeface="Segoe UI" panose="020B0502040204020203" pitchFamily="34" charset="0"/>
                <a:ea typeface="Calibri" panose="020F0502020204030204" pitchFamily="34" charset="0"/>
                <a:cs typeface="Segoe UI" panose="020B0502040204020203" pitchFamily="34" charset="0"/>
              </a:rPr>
              <a:t>Create scorecards</a:t>
            </a:r>
            <a:endParaRPr lang="en-US" sz="2400" dirty="0">
              <a:latin typeface="Segoe UI" panose="020B0502040204020203"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endParaRPr lang="en-US" sz="2400" dirty="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Measure key business metrics</a:t>
            </a:r>
          </a:p>
          <a:p>
            <a:pPr marL="342900" marR="0" lvl="0" indent="-342900">
              <a:spcBef>
                <a:spcPts val="0"/>
              </a:spcBef>
              <a:spcAft>
                <a:spcPts val="0"/>
              </a:spcAft>
              <a:buFont typeface="Symbol" panose="05050102010706020507" pitchFamily="18" charset="2"/>
              <a:buChar char=""/>
            </a:pPr>
            <a:endParaRPr lang="en-US" sz="2400" dirty="0">
              <a:effectLst/>
              <a:latin typeface="Segoe UI" panose="020B0502040204020203"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000000"/>
                </a:solidFill>
                <a:latin typeface="Segoe UI" panose="020B0502040204020203" pitchFamily="34" charset="0"/>
                <a:ea typeface="Calibri" panose="020F0502020204030204" pitchFamily="34" charset="0"/>
                <a:cs typeface="Segoe UI" panose="020B0502040204020203" pitchFamily="34" charset="0"/>
              </a:rPr>
              <a:t>Track goals in a single source</a:t>
            </a:r>
            <a:endParaRPr lang="en-US" sz="2400" dirty="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spcBef>
                <a:spcPts val="0"/>
              </a:spcBef>
              <a:spcAft>
                <a:spcPts val="0"/>
              </a:spcAft>
              <a:buFont typeface="Symbol" panose="05050102010706020507" pitchFamily="18" charset="2"/>
              <a:buChar char=""/>
            </a:pPr>
            <a:endParaRPr lang="en-US" sz="2400" dirty="0">
              <a:effectLst/>
              <a:latin typeface="Segoe UI" panose="020B0502040204020203"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Measure progress</a:t>
            </a:r>
          </a:p>
          <a:p>
            <a:pPr marL="342900" marR="0" lvl="0" indent="-342900">
              <a:spcBef>
                <a:spcPts val="0"/>
              </a:spcBef>
              <a:spcAft>
                <a:spcPts val="0"/>
              </a:spcAft>
              <a:buFont typeface="Symbol" panose="05050102010706020507" pitchFamily="18" charset="2"/>
              <a:buChar char=""/>
            </a:pPr>
            <a:endParaRPr lang="en-US" sz="2400" dirty="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Share updates with the team</a:t>
            </a:r>
          </a:p>
          <a:p>
            <a:pPr marL="342900" marR="0" lvl="0" indent="-342900">
              <a:spcBef>
                <a:spcPts val="0"/>
              </a:spcBef>
              <a:spcAft>
                <a:spcPts val="0"/>
              </a:spcAft>
              <a:buFont typeface="Symbol" panose="05050102010706020507" pitchFamily="18" charset="2"/>
              <a:buChar char=""/>
            </a:pPr>
            <a:endParaRPr lang="en-US" sz="2400" dirty="0">
              <a:effectLst/>
              <a:latin typeface="Segoe UI" panose="020B0502040204020203"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Monitor the health of the business</a:t>
            </a:r>
          </a:p>
          <a:p>
            <a:pPr marL="342900" marR="0" lvl="0" indent="-342900">
              <a:spcBef>
                <a:spcPts val="0"/>
              </a:spcBef>
              <a:spcAft>
                <a:spcPts val="0"/>
              </a:spcAft>
              <a:buFont typeface="Symbol" panose="05050102010706020507" pitchFamily="18" charset="2"/>
              <a:buChar char=""/>
            </a:pPr>
            <a:endParaRPr lang="en-US" sz="2400" dirty="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spcBef>
                <a:spcPts val="0"/>
              </a:spcBef>
              <a:spcAft>
                <a:spcPts val="0"/>
              </a:spcAft>
              <a:buFont typeface="Symbol" panose="05050102010706020507" pitchFamily="18" charset="2"/>
              <a:buChar char=""/>
            </a:pPr>
            <a:r>
              <a:rPr lang="en-US" sz="2400" dirty="0">
                <a:solidFill>
                  <a:srgbClr val="000000"/>
                </a:solidFill>
                <a:latin typeface="Segoe UI" panose="020B0502040204020203" pitchFamily="34" charset="0"/>
                <a:ea typeface="Calibri" panose="020F0502020204030204" pitchFamily="34" charset="0"/>
                <a:cs typeface="Segoe UI" panose="020B0502040204020203" pitchFamily="34" charset="0"/>
              </a:rPr>
              <a:t>View on mobile</a:t>
            </a:r>
            <a:endParaRPr lang="en-US" sz="2400" dirty="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285750" indent="-285750">
              <a:buFont typeface="Arial" panose="020B0604020202020204" pitchFamily="34" charset="0"/>
              <a:buChar char="•"/>
            </a:pPr>
            <a:endParaRPr lang="en-US" sz="1900" dirty="0">
              <a:latin typeface="Segoe UI" panose="020B0502040204020203" pitchFamily="34" charset="0"/>
              <a:cs typeface="Segoe UI" panose="020B0502040204020203" pitchFamily="34" charset="0"/>
            </a:endParaRPr>
          </a:p>
        </p:txBody>
      </p:sp>
      <p:pic>
        <p:nvPicPr>
          <p:cNvPr id="8" name="Picture 7" descr="Graphical user interface, application, website&#10;&#10;Description automatically generated">
            <a:extLst>
              <a:ext uri="{FF2B5EF4-FFF2-40B4-BE49-F238E27FC236}">
                <a16:creationId xmlns:a16="http://schemas.microsoft.com/office/drawing/2014/main" id="{66585F22-5FA2-4227-9DFB-136D3348F0A3}"/>
              </a:ext>
            </a:extLst>
          </p:cNvPr>
          <p:cNvPicPr>
            <a:picLocks noChangeAspect="1"/>
          </p:cNvPicPr>
          <p:nvPr/>
        </p:nvPicPr>
        <p:blipFill>
          <a:blip r:embed="rId3"/>
          <a:stretch>
            <a:fillRect/>
          </a:stretch>
        </p:blipFill>
        <p:spPr>
          <a:xfrm>
            <a:off x="5603498" y="1943993"/>
            <a:ext cx="5064853" cy="2782409"/>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64F1B075-BA11-4295-B5C6-618327A07C0A}"/>
              </a:ext>
            </a:extLst>
          </p:cNvPr>
          <p:cNvPicPr>
            <a:picLocks noChangeAspect="1"/>
          </p:cNvPicPr>
          <p:nvPr/>
        </p:nvPicPr>
        <p:blipFill>
          <a:blip r:embed="rId4"/>
          <a:stretch>
            <a:fillRect/>
          </a:stretch>
        </p:blipFill>
        <p:spPr>
          <a:xfrm>
            <a:off x="6528105" y="3680399"/>
            <a:ext cx="5521531" cy="2898804"/>
          </a:xfrm>
          <a:prstGeom prst="rect">
            <a:avLst/>
          </a:prstGeom>
          <a:ln>
            <a:solidFill>
              <a:schemeClr val="tx1"/>
            </a:solidFill>
          </a:ln>
        </p:spPr>
      </p:pic>
    </p:spTree>
    <p:extLst>
      <p:ext uri="{BB962C8B-B14F-4D97-AF65-F5344CB8AC3E}">
        <p14:creationId xmlns:p14="http://schemas.microsoft.com/office/powerpoint/2010/main" val="381874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Goals – Create Scorecards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Graphical user interface, application&#10;&#10;Description automatically generated">
            <a:extLst>
              <a:ext uri="{FF2B5EF4-FFF2-40B4-BE49-F238E27FC236}">
                <a16:creationId xmlns:a16="http://schemas.microsoft.com/office/drawing/2014/main" id="{5BC5FE3A-15F5-410A-A42D-4FD6B25036F3}"/>
              </a:ext>
            </a:extLst>
          </p:cNvPr>
          <p:cNvPicPr>
            <a:picLocks noChangeAspect="1"/>
          </p:cNvPicPr>
          <p:nvPr/>
        </p:nvPicPr>
        <p:blipFill>
          <a:blip r:embed="rId3"/>
          <a:stretch>
            <a:fillRect/>
          </a:stretch>
        </p:blipFill>
        <p:spPr>
          <a:xfrm>
            <a:off x="5194267" y="2014654"/>
            <a:ext cx="6868841" cy="2253447"/>
          </a:xfrm>
          <a:prstGeom prst="rect">
            <a:avLst/>
          </a:prstGeom>
          <a:ln>
            <a:solidFill>
              <a:schemeClr val="tx1"/>
            </a:solidFill>
          </a:ln>
        </p:spPr>
      </p:pic>
      <p:pic>
        <p:nvPicPr>
          <p:cNvPr id="13" name="Picture 12" descr="Graphical user interface, text, application, email&#10;&#10;Description automatically generated">
            <a:extLst>
              <a:ext uri="{FF2B5EF4-FFF2-40B4-BE49-F238E27FC236}">
                <a16:creationId xmlns:a16="http://schemas.microsoft.com/office/drawing/2014/main" id="{4E51811B-83FC-435E-80A0-04CA9939BE1A}"/>
              </a:ext>
            </a:extLst>
          </p:cNvPr>
          <p:cNvPicPr>
            <a:picLocks noChangeAspect="1"/>
          </p:cNvPicPr>
          <p:nvPr/>
        </p:nvPicPr>
        <p:blipFill>
          <a:blip r:embed="rId4"/>
          <a:stretch>
            <a:fillRect/>
          </a:stretch>
        </p:blipFill>
        <p:spPr>
          <a:xfrm>
            <a:off x="8231979" y="3429000"/>
            <a:ext cx="3704041" cy="3093009"/>
          </a:xfrm>
          <a:prstGeom prst="rect">
            <a:avLst/>
          </a:prstGeom>
          <a:ln>
            <a:solidFill>
              <a:schemeClr val="tx1"/>
            </a:solidFill>
          </a:ln>
        </p:spPr>
      </p:pic>
      <p:sp>
        <p:nvSpPr>
          <p:cNvPr id="14" name="TextBox 13">
            <a:extLst>
              <a:ext uri="{FF2B5EF4-FFF2-40B4-BE49-F238E27FC236}">
                <a16:creationId xmlns:a16="http://schemas.microsoft.com/office/drawing/2014/main" id="{C8AAC326-03FC-4330-B308-E66C71E565C5}"/>
              </a:ext>
            </a:extLst>
          </p:cNvPr>
          <p:cNvSpPr txBox="1"/>
          <p:nvPr/>
        </p:nvSpPr>
        <p:spPr>
          <a:xfrm>
            <a:off x="211873" y="1894846"/>
            <a:ext cx="4982394" cy="6740307"/>
          </a:xfrm>
          <a:prstGeom prst="rect">
            <a:avLst/>
          </a:prstGeom>
          <a:noFill/>
        </p:spPr>
        <p:txBody>
          <a:bodyPr wrap="square" rtlCol="0">
            <a:spAutoFit/>
          </a:bodyPr>
          <a:lstStyle/>
          <a:p>
            <a:r>
              <a:rPr lang="en-US" sz="2400" b="1" dirty="0">
                <a:solidFill>
                  <a:srgbClr val="505050"/>
                </a:solidFill>
                <a:latin typeface="Segoe UI" panose="020B0502040204020203" pitchFamily="34" charset="0"/>
                <a:cs typeface="Segoe UI" panose="020B0502040204020203" pitchFamily="34" charset="0"/>
              </a:rPr>
              <a:t>Create scorecards to track goals</a:t>
            </a:r>
          </a:p>
          <a:p>
            <a:endParaRPr lang="en-US" sz="2400" b="1" dirty="0">
              <a:solidFill>
                <a:srgbClr val="50505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solidFill>
                  <a:srgbClr val="505050"/>
                </a:solidFill>
                <a:latin typeface="Segoe UI" panose="020B0502040204020203" pitchFamily="34" charset="0"/>
                <a:cs typeface="Segoe UI" panose="020B0502040204020203" pitchFamily="34" charset="0"/>
              </a:rPr>
              <a:t>Targets can be manually entered or data driven</a:t>
            </a:r>
          </a:p>
          <a:p>
            <a:pPr marL="342900" indent="-342900">
              <a:buFont typeface="Arial" panose="020B0604020202020204" pitchFamily="34" charset="0"/>
              <a:buChar char="•"/>
            </a:pPr>
            <a:endParaRPr lang="en-US" sz="2400" dirty="0">
              <a:solidFill>
                <a:srgbClr val="50505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solidFill>
                  <a:srgbClr val="505050"/>
                </a:solidFill>
                <a:latin typeface="Segoe UI" panose="020B0502040204020203" pitchFamily="34" charset="0"/>
                <a:cs typeface="Segoe UI" panose="020B0502040204020203" pitchFamily="34" charset="0"/>
              </a:rPr>
              <a:t>Connect to data in workspaces or apps</a:t>
            </a:r>
          </a:p>
          <a:p>
            <a:pPr marL="342900" indent="-342900">
              <a:buFont typeface="Arial" panose="020B0604020202020204" pitchFamily="34" charset="0"/>
              <a:buChar char="•"/>
            </a:pPr>
            <a:endParaRPr lang="en-US" sz="2400" dirty="0">
              <a:solidFill>
                <a:srgbClr val="50505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solidFill>
                  <a:srgbClr val="505050"/>
                </a:solidFill>
                <a:latin typeface="Segoe UI" panose="020B0502040204020203" pitchFamily="34" charset="0"/>
                <a:cs typeface="Segoe UI" panose="020B0502040204020203" pitchFamily="34" charset="0"/>
              </a:rPr>
              <a:t>Goals can span multiple reports or workspaces</a:t>
            </a:r>
          </a:p>
          <a:p>
            <a:pPr marL="342900" indent="-342900">
              <a:buFont typeface="Arial" panose="020B0604020202020204" pitchFamily="34" charset="0"/>
              <a:buChar char="•"/>
            </a:pPr>
            <a:endParaRPr lang="en-US" sz="2400" dirty="0">
              <a:solidFill>
                <a:srgbClr val="50505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dirty="0">
                <a:solidFill>
                  <a:srgbClr val="505050"/>
                </a:solidFill>
                <a:latin typeface="Segoe UI" panose="020B0502040204020203" pitchFamily="34" charset="0"/>
                <a:cs typeface="Segoe UI" panose="020B0502040204020203" pitchFamily="34" charset="0"/>
              </a:rPr>
              <a:t>Power BI creates a scorecard dataset</a:t>
            </a:r>
          </a:p>
          <a:p>
            <a:pPr marL="342900" indent="-342900">
              <a:buFont typeface="Arial" panose="020B0604020202020204" pitchFamily="34" charset="0"/>
              <a:buChar char="•"/>
            </a:pPr>
            <a:endParaRPr lang="en-US" sz="2000" dirty="0">
              <a:solidFill>
                <a:srgbClr val="50505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2000" dirty="0">
              <a:solidFill>
                <a:srgbClr val="505050"/>
              </a:solidFill>
              <a:latin typeface="Segoe UI" panose="020B0502040204020203" pitchFamily="34" charset="0"/>
              <a:cs typeface="Segoe UI" panose="020B0502040204020203" pitchFamily="34" charset="0"/>
            </a:endParaRPr>
          </a:p>
          <a:p>
            <a:endParaRPr lang="en-US" sz="2000" dirty="0">
              <a:solidFill>
                <a:srgbClr val="505050"/>
              </a:solidFill>
              <a:latin typeface="Segoe UI" panose="020B0502040204020203" pitchFamily="34" charset="0"/>
              <a:cs typeface="Segoe UI" panose="020B0502040204020203" pitchFamily="34" charset="0"/>
            </a:endParaRPr>
          </a:p>
          <a:p>
            <a:endParaRPr lang="en-US" sz="2000" dirty="0">
              <a:solidFill>
                <a:srgbClr val="505050"/>
              </a:solidFill>
              <a:latin typeface="Segoe UI" panose="020B0502040204020203" pitchFamily="34" charset="0"/>
              <a:cs typeface="Segoe UI" panose="020B0502040204020203" pitchFamily="34" charset="0"/>
            </a:endParaRPr>
          </a:p>
          <a:p>
            <a:endParaRPr lang="en-US" sz="2000" dirty="0">
              <a:solidFill>
                <a:srgbClr val="505050"/>
              </a:solidFill>
              <a:latin typeface="Segoe UI" panose="020B0502040204020203" pitchFamily="34" charset="0"/>
              <a:cs typeface="Segoe UI" panose="020B0502040204020203" pitchFamily="34" charset="0"/>
            </a:endParaRPr>
          </a:p>
          <a:p>
            <a:endParaRPr lang="en-US" sz="2000" dirty="0">
              <a:solidFill>
                <a:srgbClr val="505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5561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Goals – Adding goals to your scorecard</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Graphical user interface, application&#10;&#10;Description automatically generated">
            <a:extLst>
              <a:ext uri="{FF2B5EF4-FFF2-40B4-BE49-F238E27FC236}">
                <a16:creationId xmlns:a16="http://schemas.microsoft.com/office/drawing/2014/main" id="{AC14EE7D-7E4C-48FB-87A1-C53857C0A0F0}"/>
              </a:ext>
            </a:extLst>
          </p:cNvPr>
          <p:cNvPicPr>
            <a:picLocks noChangeAspect="1"/>
          </p:cNvPicPr>
          <p:nvPr/>
        </p:nvPicPr>
        <p:blipFill>
          <a:blip r:embed="rId3"/>
          <a:stretch>
            <a:fillRect/>
          </a:stretch>
        </p:blipFill>
        <p:spPr>
          <a:xfrm>
            <a:off x="4348976" y="1854484"/>
            <a:ext cx="7482686" cy="1720814"/>
          </a:xfrm>
          <a:prstGeom prst="rect">
            <a:avLst/>
          </a:prstGeom>
          <a:ln>
            <a:solidFill>
              <a:schemeClr val="tx1"/>
            </a:solidFill>
          </a:ln>
        </p:spPr>
      </p:pic>
      <p:pic>
        <p:nvPicPr>
          <p:cNvPr id="11" name="Picture 10" descr="Graphical user interface&#10;&#10;Description automatically generated">
            <a:extLst>
              <a:ext uri="{FF2B5EF4-FFF2-40B4-BE49-F238E27FC236}">
                <a16:creationId xmlns:a16="http://schemas.microsoft.com/office/drawing/2014/main" id="{0973BAE4-C554-4A64-8324-EEADDEFCA2D3}"/>
              </a:ext>
            </a:extLst>
          </p:cNvPr>
          <p:cNvPicPr>
            <a:picLocks noChangeAspect="1"/>
          </p:cNvPicPr>
          <p:nvPr/>
        </p:nvPicPr>
        <p:blipFill>
          <a:blip r:embed="rId4"/>
          <a:stretch>
            <a:fillRect/>
          </a:stretch>
        </p:blipFill>
        <p:spPr>
          <a:xfrm>
            <a:off x="8423190" y="2530774"/>
            <a:ext cx="3602731" cy="4106246"/>
          </a:xfrm>
          <a:prstGeom prst="rect">
            <a:avLst/>
          </a:prstGeom>
          <a:ln>
            <a:solidFill>
              <a:schemeClr val="tx1"/>
            </a:solidFill>
          </a:ln>
        </p:spPr>
      </p:pic>
      <p:sp>
        <p:nvSpPr>
          <p:cNvPr id="12" name="TextBox 11">
            <a:extLst>
              <a:ext uri="{FF2B5EF4-FFF2-40B4-BE49-F238E27FC236}">
                <a16:creationId xmlns:a16="http://schemas.microsoft.com/office/drawing/2014/main" id="{A5BB4321-018B-4DF7-A0B2-0D231166AA19}"/>
              </a:ext>
            </a:extLst>
          </p:cNvPr>
          <p:cNvSpPr txBox="1"/>
          <p:nvPr/>
        </p:nvSpPr>
        <p:spPr>
          <a:xfrm>
            <a:off x="166079" y="1925729"/>
            <a:ext cx="4182897" cy="369331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Manual or data driven</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Add subgoal</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Update goal tracking cycle</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Share with other users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Create automated statuses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Perform check-ins to update goals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Add notes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See history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5502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5C9DA-21E5-4E3D-81E3-FB7135F40289}"/>
              </a:ext>
            </a:extLst>
          </p:cNvPr>
          <p:cNvSpPr>
            <a:spLocks noGrp="1"/>
          </p:cNvSpPr>
          <p:nvPr>
            <p:ph type="title"/>
          </p:nvPr>
        </p:nvSpPr>
        <p:spPr/>
        <p:txBody>
          <a:bodyPr/>
          <a:lstStyle/>
          <a:p>
            <a:r>
              <a:rPr lang="en-US" dirty="0"/>
              <a:t>Goals – Future Roadmap</a:t>
            </a:r>
          </a:p>
        </p:txBody>
      </p:sp>
      <p:sp>
        <p:nvSpPr>
          <p:cNvPr id="4" name="Content Placeholder 3">
            <a:extLst>
              <a:ext uri="{FF2B5EF4-FFF2-40B4-BE49-F238E27FC236}">
                <a16:creationId xmlns:a16="http://schemas.microsoft.com/office/drawing/2014/main" id="{2FC4C446-772F-4791-BF54-54CD9AEDAA12}"/>
              </a:ext>
            </a:extLst>
          </p:cNvPr>
          <p:cNvSpPr>
            <a:spLocks noGrp="1"/>
          </p:cNvSpPr>
          <p:nvPr>
            <p:ph idx="1"/>
          </p:nvPr>
        </p:nvSpPr>
        <p:spPr>
          <a:xfrm>
            <a:off x="272152" y="2040794"/>
            <a:ext cx="5117603" cy="4572000"/>
          </a:xfrm>
        </p:spPr>
        <p:txBody>
          <a:bodyPr/>
          <a:lstStyle/>
          <a:p>
            <a:pPr marL="0" indent="0">
              <a:buNone/>
            </a:pPr>
            <a:r>
              <a:rPr lang="en-US" sz="2400" b="1" dirty="0">
                <a:latin typeface="Segoe UI" panose="020B0502040204020203" pitchFamily="34" charset="0"/>
                <a:cs typeface="Segoe UI" panose="020B0502040204020203" pitchFamily="34" charset="0"/>
              </a:rPr>
              <a:t>Future Roadmap</a:t>
            </a:r>
          </a:p>
          <a:p>
            <a:r>
              <a:rPr lang="en-US" sz="2400" dirty="0">
                <a:latin typeface="Segoe UI" panose="020B0502040204020203" pitchFamily="34" charset="0"/>
                <a:cs typeface="Segoe UI" panose="020B0502040204020203" pitchFamily="34" charset="0"/>
              </a:rPr>
              <a:t>Rollups</a:t>
            </a:r>
          </a:p>
          <a:p>
            <a:r>
              <a:rPr lang="en-US" sz="2400" dirty="0">
                <a:latin typeface="Segoe UI" panose="020B0502040204020203" pitchFamily="34" charset="0"/>
                <a:cs typeface="Segoe UI" panose="020B0502040204020203" pitchFamily="34" charset="0"/>
              </a:rPr>
              <a:t>Goal level permissions</a:t>
            </a:r>
          </a:p>
          <a:p>
            <a:r>
              <a:rPr lang="en-US" sz="2400" dirty="0">
                <a:latin typeface="Segoe UI" panose="020B0502040204020203" pitchFamily="34" charset="0"/>
                <a:cs typeface="Segoe UI" panose="020B0502040204020203" pitchFamily="34" charset="0"/>
              </a:rPr>
              <a:t>Customizations</a:t>
            </a:r>
          </a:p>
          <a:p>
            <a:r>
              <a:rPr lang="en-US" sz="2400" dirty="0">
                <a:latin typeface="Segoe UI" panose="020B0502040204020203" pitchFamily="34" charset="0"/>
                <a:cs typeface="Segoe UI" panose="020B0502040204020203" pitchFamily="34" charset="0"/>
              </a:rPr>
              <a:t>Scorecard visual</a:t>
            </a:r>
          </a:p>
          <a:p>
            <a:r>
              <a:rPr lang="en-US" sz="2400" dirty="0">
                <a:latin typeface="Segoe UI" panose="020B0502040204020203" pitchFamily="34" charset="0"/>
                <a:cs typeface="Segoe UI" panose="020B0502040204020203" pitchFamily="34" charset="0"/>
              </a:rPr>
              <a:t>Power Automate integration</a:t>
            </a:r>
          </a:p>
          <a:p>
            <a:r>
              <a:rPr lang="en-US" sz="2400" dirty="0">
                <a:latin typeface="Segoe UI" panose="020B0502040204020203" pitchFamily="34" charset="0"/>
                <a:cs typeface="Segoe UI" panose="020B0502040204020203" pitchFamily="34" charset="0"/>
              </a:rPr>
              <a:t>Cascading of Goals</a:t>
            </a:r>
          </a:p>
        </p:txBody>
      </p:sp>
      <p:sp>
        <p:nvSpPr>
          <p:cNvPr id="5" name="Footer Placeholder 4">
            <a:extLst>
              <a:ext uri="{FF2B5EF4-FFF2-40B4-BE49-F238E27FC236}">
                <a16:creationId xmlns:a16="http://schemas.microsoft.com/office/drawing/2014/main" id="{4392837C-7808-4BB9-92A0-8462460D1A15}"/>
              </a:ext>
            </a:extLst>
          </p:cNvPr>
          <p:cNvSpPr>
            <a:spLocks noGrp="1"/>
          </p:cNvSpPr>
          <p:nvPr>
            <p:ph type="ftr" sz="quarter" idx="11"/>
          </p:nvPr>
        </p:nvSpPr>
        <p:spPr/>
        <p:txBody>
          <a:bodyPr/>
          <a:lstStyle/>
          <a:p>
            <a:r>
              <a:rPr lang="en-AU"/>
              <a:t>© 2021 Microsoft. All rights reserved. </a:t>
            </a:r>
            <a:endParaRPr lang="en-AU" dirty="0"/>
          </a:p>
        </p:txBody>
      </p:sp>
      <p:sp>
        <p:nvSpPr>
          <p:cNvPr id="6" name="Content Placeholder 3">
            <a:extLst>
              <a:ext uri="{FF2B5EF4-FFF2-40B4-BE49-F238E27FC236}">
                <a16:creationId xmlns:a16="http://schemas.microsoft.com/office/drawing/2014/main" id="{913E9CAC-462A-4A2E-9990-FE07AEEC0DF0}"/>
              </a:ext>
            </a:extLst>
          </p:cNvPr>
          <p:cNvSpPr txBox="1">
            <a:spLocks/>
          </p:cNvSpPr>
          <p:nvPr/>
        </p:nvSpPr>
        <p:spPr>
          <a:xfrm>
            <a:off x="4758659" y="2040794"/>
            <a:ext cx="7061633" cy="4572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Segoe UI" panose="020B0502040204020203" pitchFamily="34" charset="0"/>
                <a:cs typeface="Segoe UI" panose="020B0502040204020203" pitchFamily="34" charset="0"/>
              </a:rPr>
              <a:t>Limitations (currently)</a:t>
            </a:r>
          </a:p>
          <a:p>
            <a:r>
              <a:rPr lang="en-US" sz="2400" dirty="0">
                <a:latin typeface="Segoe UI" panose="020B0502040204020203" pitchFamily="34" charset="0"/>
                <a:cs typeface="Segoe UI" panose="020B0502040204020203" pitchFamily="34" charset="0"/>
              </a:rPr>
              <a:t>Doesn’t support Bring your own Key</a:t>
            </a:r>
          </a:p>
          <a:p>
            <a:r>
              <a:rPr lang="en-US" sz="2400" dirty="0">
                <a:latin typeface="Segoe UI" panose="020B0502040204020203" pitchFamily="34" charset="0"/>
                <a:cs typeface="Segoe UI" panose="020B0502040204020203" pitchFamily="34" charset="0"/>
              </a:rPr>
              <a:t>Doesn’t support row-level security</a:t>
            </a:r>
          </a:p>
          <a:p>
            <a:r>
              <a:rPr lang="en-US" sz="2400" dirty="0">
                <a:latin typeface="Segoe UI" panose="020B0502040204020203" pitchFamily="34" charset="0"/>
                <a:cs typeface="Segoe UI" panose="020B0502040204020203" pitchFamily="34" charset="0"/>
              </a:rPr>
              <a:t>Maximum subgoal levels is four</a:t>
            </a:r>
          </a:p>
          <a:p>
            <a:r>
              <a:rPr lang="en-US" sz="2400" dirty="0">
                <a:latin typeface="Segoe UI" panose="020B0502040204020203" pitchFamily="34" charset="0"/>
                <a:cs typeface="Segoe UI" panose="020B0502040204020203" pitchFamily="34" charset="0"/>
              </a:rPr>
              <a:t>Doesn’t support publish to web</a:t>
            </a:r>
          </a:p>
          <a:p>
            <a:r>
              <a:rPr lang="en-US" sz="2400" dirty="0">
                <a:latin typeface="Segoe UI" panose="020B0502040204020203" pitchFamily="34" charset="0"/>
                <a:cs typeface="Segoe UI" panose="020B0502040204020203" pitchFamily="34" charset="0"/>
              </a:rPr>
              <a:t>Not available on mobile yet</a:t>
            </a:r>
          </a:p>
          <a:p>
            <a:r>
              <a:rPr lang="en-US" sz="2400" dirty="0">
                <a:latin typeface="Segoe UI" panose="020B0502040204020203" pitchFamily="34" charset="0"/>
                <a:cs typeface="Segoe UI" panose="020B0502040204020203" pitchFamily="34" charset="0"/>
              </a:rPr>
              <a:t>Doesn’t support business to business sharing</a:t>
            </a:r>
          </a:p>
          <a:p>
            <a:r>
              <a:rPr lang="en-US" sz="2400" dirty="0">
                <a:latin typeface="Segoe UI" panose="020B0502040204020203" pitchFamily="34" charset="0"/>
                <a:cs typeface="Segoe UI" panose="020B0502040204020203" pitchFamily="34" charset="0"/>
              </a:rPr>
              <a:t>Does not support in Multi-Geo capacity</a:t>
            </a:r>
          </a:p>
          <a:p>
            <a:endParaRPr lang="en-US" sz="2400" dirty="0"/>
          </a:p>
        </p:txBody>
      </p:sp>
    </p:spTree>
    <p:extLst>
      <p:ext uri="{BB962C8B-B14F-4D97-AF65-F5344CB8AC3E}">
        <p14:creationId xmlns:p14="http://schemas.microsoft.com/office/powerpoint/2010/main" val="203616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Final Thoughts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65232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Sample Business Questions for Agile Process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977C860-4BD3-4A3C-A43E-E1F342B3F37B}"/>
              </a:ext>
            </a:extLst>
          </p:cNvPr>
          <p:cNvSpPr txBox="1"/>
          <p:nvPr/>
        </p:nvSpPr>
        <p:spPr>
          <a:xfrm>
            <a:off x="336662" y="1878915"/>
            <a:ext cx="10882453" cy="5498432"/>
          </a:xfrm>
          <a:prstGeom prst="rect">
            <a:avLst/>
          </a:prstGeom>
          <a:noFill/>
        </p:spPr>
        <p:txBody>
          <a:bodyPr wrap="square" lIns="182880" tIns="146304" rIns="182880" bIns="146304" rtlCol="0">
            <a:noAutofit/>
          </a:bodyPr>
          <a:lstStyle/>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What is my Total Sales for a Selected Year and Region?</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How is my Total Sales doing Year Over Year?</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How is Gross Profit for various States in my region?</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How is my Sales doing by Channel, Device, Category for selected Year?</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How is my Total Sales and YoY Growth for the region doing compared to other regions?</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What is my Total Sales for selected Year, Month across Categories?</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How are my Product Sales by Geography?</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How is VTB, YoY, MoM for various categories which ones are doing good and bad?</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How is my 12 month VTB trend for my categories?</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How is my 1 month Avg Per Sale trend for my categories? What is the Min and Max Avg Per Sale?</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4793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Support Resources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4" name="Rectangle 3">
            <a:extLst>
              <a:ext uri="{FF2B5EF4-FFF2-40B4-BE49-F238E27FC236}">
                <a16:creationId xmlns:a16="http://schemas.microsoft.com/office/drawing/2014/main" id="{7BDEC776-79B2-4308-B84D-F5B2677B62FD}"/>
              </a:ext>
            </a:extLst>
          </p:cNvPr>
          <p:cNvSpPr/>
          <p:nvPr/>
        </p:nvSpPr>
        <p:spPr>
          <a:xfrm>
            <a:off x="336662" y="7203443"/>
            <a:ext cx="11393537" cy="173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A7D46D60-C390-411E-BDC9-5A351B4075F6}"/>
              </a:ext>
            </a:extLst>
          </p:cNvPr>
          <p:cNvSpPr txBox="1">
            <a:spLocks/>
          </p:cNvSpPr>
          <p:nvPr/>
        </p:nvSpPr>
        <p:spPr>
          <a:xfrm>
            <a:off x="131174" y="1766255"/>
            <a:ext cx="11599025" cy="543718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4707" lvl="1" indent="0" defTabSz="665641">
              <a:buFont typeface="Arial" panose="020B0604020202020204" pitchFamily="34" charset="0"/>
              <a:buNone/>
            </a:pPr>
            <a:r>
              <a:rPr lang="en-US" sz="7200" i="1" dirty="0">
                <a:latin typeface="Segoe UI" panose="020B0502040204020203" pitchFamily="34" charset="0"/>
                <a:cs typeface="Segoe UI" panose="020B0502040204020203" pitchFamily="34" charset="0"/>
              </a:rPr>
              <a:t>Contact Support </a:t>
            </a:r>
          </a:p>
          <a:p>
            <a:pPr marL="1101957" lvl="1" indent="-857250" defTabSz="665641"/>
            <a:r>
              <a:rPr lang="en-US" sz="5600" dirty="0">
                <a:latin typeface="Segoe UI" panose="020B0502040204020203" pitchFamily="34" charset="0"/>
                <a:cs typeface="Segoe UI" panose="020B0502040204020203" pitchFamily="34" charset="0"/>
              </a:rPr>
              <a:t>Report Errors, Issues – </a:t>
            </a:r>
            <a:r>
              <a:rPr lang="en-US" sz="5600" u="sng" dirty="0">
                <a:latin typeface="Segoe UI" panose="020B0502040204020203" pitchFamily="34" charset="0"/>
                <a:cs typeface="Segoe UI" panose="020B0502040204020203" pitchFamily="34" charset="0"/>
                <a:hlinkClick r:id="rId3"/>
              </a:rPr>
              <a:t>Support.PowerBI.com</a:t>
            </a:r>
            <a:endParaRPr lang="en-US" sz="5600" dirty="0">
              <a:solidFill>
                <a:prstClr val="black"/>
              </a:solidFill>
              <a:latin typeface="Segoe UI" panose="020B0502040204020203" pitchFamily="34" charset="0"/>
              <a:cs typeface="Segoe UI" panose="020B0502040204020203" pitchFamily="34" charset="0"/>
            </a:endParaRPr>
          </a:p>
          <a:p>
            <a:pPr marL="244707" lvl="1" indent="0" defTabSz="665641">
              <a:buFont typeface="Arial" panose="020B0604020202020204" pitchFamily="34" charset="0"/>
              <a:buNone/>
            </a:pPr>
            <a:r>
              <a:rPr lang="en-US" sz="7200" i="1" dirty="0">
                <a:latin typeface="Segoe UI" panose="020B0502040204020203" pitchFamily="34" charset="0"/>
                <a:cs typeface="Segoe UI" panose="020B0502040204020203" pitchFamily="34" charset="0"/>
              </a:rPr>
              <a:t>Resources</a:t>
            </a:r>
            <a:br>
              <a:rPr lang="en-US" sz="6353" i="1" dirty="0">
                <a:solidFill>
                  <a:schemeClr val="bg1">
                    <a:lumMod val="50000"/>
                  </a:schemeClr>
                </a:solidFill>
                <a:latin typeface="Segoe UI" panose="020B0502040204020203" pitchFamily="34" charset="0"/>
                <a:cs typeface="Segoe UI" panose="020B0502040204020203" pitchFamily="34" charset="0"/>
              </a:rPr>
            </a:br>
            <a:endParaRPr lang="en-US" sz="2912" i="1" dirty="0">
              <a:solidFill>
                <a:schemeClr val="bg1">
                  <a:lumMod val="50000"/>
                </a:schemeClr>
              </a:solidFill>
              <a:latin typeface="Segoe UI" panose="020B0502040204020203" pitchFamily="34" charset="0"/>
              <a:cs typeface="Segoe UI" panose="020B0502040204020203" pitchFamily="34" charset="0"/>
            </a:endParaRPr>
          </a:p>
          <a:p>
            <a:pPr marL="1076788" lvl="1" indent="-832081" defTabSz="665641">
              <a:spcBef>
                <a:spcPts val="0"/>
              </a:spcBef>
              <a:spcAft>
                <a:spcPts val="600"/>
              </a:spcAft>
            </a:pPr>
            <a:r>
              <a:rPr lang="en-US" sz="5600" dirty="0">
                <a:latin typeface="Segoe UI" panose="020B0502040204020203" pitchFamily="34" charset="0"/>
                <a:cs typeface="Segoe UI" panose="020B0502040204020203" pitchFamily="34" charset="0"/>
                <a:hlinkClick r:id="rId4"/>
              </a:rPr>
              <a:t>Community.PowerBI.com</a:t>
            </a:r>
            <a:r>
              <a:rPr lang="en-US" sz="5600" dirty="0">
                <a:latin typeface="Segoe UI" panose="020B0502040204020203" pitchFamily="34" charset="0"/>
                <a:cs typeface="Segoe UI" panose="020B0502040204020203" pitchFamily="34" charset="0"/>
              </a:rPr>
              <a:t> – Community Forum</a:t>
            </a:r>
          </a:p>
          <a:p>
            <a:pPr marL="1076788" lvl="1" indent="-832081" defTabSz="665641">
              <a:spcBef>
                <a:spcPts val="0"/>
              </a:spcBef>
              <a:spcAft>
                <a:spcPts val="600"/>
              </a:spcAft>
            </a:pPr>
            <a:r>
              <a:rPr lang="en-US" sz="5600" dirty="0">
                <a:latin typeface="Segoe UI" panose="020B0502040204020203" pitchFamily="34" charset="0"/>
                <a:cs typeface="Segoe UI" panose="020B0502040204020203" pitchFamily="34" charset="0"/>
                <a:hlinkClick r:id="rId5"/>
              </a:rPr>
              <a:t>Report Theme Gallery </a:t>
            </a:r>
            <a:r>
              <a:rPr lang="en-US" sz="5600" dirty="0">
                <a:latin typeface="Segoe UI" panose="020B0502040204020203" pitchFamily="34" charset="0"/>
                <a:cs typeface="Segoe UI" panose="020B0502040204020203" pitchFamily="34" charset="0"/>
              </a:rPr>
              <a:t>– A showcase for stunning report themes</a:t>
            </a:r>
          </a:p>
          <a:p>
            <a:pPr marL="1076788" lvl="1" indent="-832081" defTabSz="665641">
              <a:spcBef>
                <a:spcPts val="0"/>
              </a:spcBef>
              <a:spcAft>
                <a:spcPts val="600"/>
              </a:spcAft>
            </a:pPr>
            <a:r>
              <a:rPr lang="en-US" sz="5600" dirty="0">
                <a:latin typeface="Segoe UI" panose="020B0502040204020203" pitchFamily="34" charset="0"/>
                <a:cs typeface="Segoe UI" panose="020B0502040204020203" pitchFamily="34" charset="0"/>
                <a:hlinkClick r:id="rId6"/>
              </a:rPr>
              <a:t>Data Stories Gallery </a:t>
            </a:r>
            <a:r>
              <a:rPr lang="en-US" sz="5600" dirty="0">
                <a:latin typeface="Segoe UI" panose="020B0502040204020203" pitchFamily="34" charset="0"/>
                <a:cs typeface="Segoe UI" panose="020B0502040204020203" pitchFamily="34" charset="0"/>
              </a:rPr>
              <a:t>– Get inspired with Data Stories by other Power BI users</a:t>
            </a:r>
          </a:p>
          <a:p>
            <a:pPr marL="1076788" lvl="1" indent="-832081" defTabSz="665641">
              <a:spcBef>
                <a:spcPts val="0"/>
              </a:spcBef>
              <a:spcAft>
                <a:spcPts val="600"/>
              </a:spcAft>
            </a:pPr>
            <a:r>
              <a:rPr lang="en-US" sz="5600" dirty="0">
                <a:latin typeface="Segoe UI" panose="020B0502040204020203" pitchFamily="34" charset="0"/>
                <a:cs typeface="Segoe UI" panose="020B0502040204020203" pitchFamily="34" charset="0"/>
                <a:hlinkClick r:id="rId7"/>
              </a:rPr>
              <a:t>R-Visuals Gallery </a:t>
            </a:r>
            <a:r>
              <a:rPr lang="en-US" sz="5600" dirty="0">
                <a:latin typeface="Segoe UI" panose="020B0502040204020203" pitchFamily="34" charset="0"/>
                <a:cs typeface="Segoe UI" panose="020B0502040204020203" pitchFamily="34" charset="0"/>
              </a:rPr>
              <a:t>– Get inspired by others use of R for analyzing their data</a:t>
            </a:r>
          </a:p>
          <a:p>
            <a:pPr marL="1076788" lvl="1" indent="-832081" defTabSz="665641">
              <a:spcBef>
                <a:spcPts val="0"/>
              </a:spcBef>
              <a:spcAft>
                <a:spcPts val="600"/>
              </a:spcAft>
            </a:pPr>
            <a:r>
              <a:rPr lang="en-US" sz="5600" dirty="0">
                <a:latin typeface="Segoe UI" panose="020B0502040204020203" pitchFamily="34" charset="0"/>
                <a:cs typeface="Segoe UI" panose="020B0502040204020203" pitchFamily="34" charset="0"/>
                <a:hlinkClick r:id="rId8"/>
              </a:rPr>
              <a:t>Store.office.com</a:t>
            </a:r>
            <a:r>
              <a:rPr lang="en-US" sz="5600" dirty="0">
                <a:latin typeface="Segoe UI" panose="020B0502040204020203" pitchFamily="34" charset="0"/>
                <a:cs typeface="Segoe UI" panose="020B0502040204020203" pitchFamily="34" charset="0"/>
              </a:rPr>
              <a:t> – Custom PBI visuals and R visuals you can download and use in your story</a:t>
            </a:r>
            <a:br>
              <a:rPr lang="en-US" sz="5600" dirty="0">
                <a:latin typeface="Segoe UI" panose="020B0502040204020203" pitchFamily="34" charset="0"/>
                <a:cs typeface="Segoe UI" panose="020B0502040204020203" pitchFamily="34" charset="0"/>
              </a:rPr>
            </a:br>
            <a:endParaRPr lang="en-US" sz="5600" dirty="0">
              <a:latin typeface="Segoe UI" panose="020B0502040204020203" pitchFamily="34" charset="0"/>
              <a:cs typeface="Segoe UI" panose="020B0502040204020203" pitchFamily="34" charset="0"/>
            </a:endParaRPr>
          </a:p>
          <a:p>
            <a:pPr marL="1076788" lvl="1" indent="-832081" defTabSz="665641">
              <a:spcBef>
                <a:spcPts val="0"/>
              </a:spcBef>
              <a:spcAft>
                <a:spcPts val="600"/>
              </a:spcAft>
            </a:pPr>
            <a:r>
              <a:rPr lang="en-US" sz="5600" dirty="0">
                <a:latin typeface="Segoe UI" panose="020B0502040204020203" pitchFamily="34" charset="0"/>
                <a:cs typeface="Segoe UI" panose="020B0502040204020203" pitchFamily="34" charset="0"/>
                <a:hlinkClick r:id="rId9"/>
              </a:rPr>
              <a:t>Power BI Blog </a:t>
            </a:r>
            <a:r>
              <a:rPr lang="en-US" sz="5600" dirty="0">
                <a:latin typeface="Segoe UI" panose="020B0502040204020203" pitchFamily="34" charset="0"/>
                <a:cs typeface="Segoe UI" panose="020B0502040204020203" pitchFamily="34" charset="0"/>
              </a:rPr>
              <a:t>- weekly updates</a:t>
            </a:r>
          </a:p>
          <a:p>
            <a:pPr marL="1076788" lvl="1" indent="-832081" defTabSz="665641">
              <a:spcBef>
                <a:spcPts val="0"/>
              </a:spcBef>
              <a:spcAft>
                <a:spcPts val="600"/>
              </a:spcAft>
            </a:pPr>
            <a:r>
              <a:rPr lang="en-US" sz="5600" dirty="0">
                <a:latin typeface="Segoe UI" panose="020B0502040204020203" pitchFamily="34" charset="0"/>
                <a:cs typeface="Segoe UI" panose="020B0502040204020203" pitchFamily="34" charset="0"/>
                <a:hlinkClick r:id="rId10"/>
              </a:rPr>
              <a:t>User Voice for Power BI </a:t>
            </a:r>
            <a:r>
              <a:rPr lang="en-US" sz="5600" dirty="0">
                <a:latin typeface="Segoe UI" panose="020B0502040204020203" pitchFamily="34" charset="0"/>
                <a:cs typeface="Segoe UI" panose="020B0502040204020203" pitchFamily="34" charset="0"/>
                <a:hlinkClick r:id="rId11"/>
              </a:rPr>
              <a:t>–</a:t>
            </a:r>
            <a:r>
              <a:rPr lang="en-US" sz="5600" dirty="0">
                <a:latin typeface="Segoe UI" panose="020B0502040204020203" pitchFamily="34" charset="0"/>
                <a:cs typeface="Segoe UI" panose="020B0502040204020203" pitchFamily="34" charset="0"/>
              </a:rPr>
              <a:t> Vote on (or submit) your favorite new ideas for Power BI</a:t>
            </a:r>
            <a:endParaRPr lang="en-US" sz="5600" dirty="0">
              <a:latin typeface="Segoe UI" panose="020B0502040204020203" pitchFamily="34" charset="0"/>
              <a:cs typeface="Segoe UI" panose="020B0502040204020203" pitchFamily="34" charset="0"/>
              <a:hlinkClick r:id="rId11"/>
            </a:endParaRPr>
          </a:p>
          <a:p>
            <a:pPr marL="1076788" lvl="1" indent="-832081" defTabSz="665641">
              <a:spcBef>
                <a:spcPts val="0"/>
              </a:spcBef>
              <a:spcAft>
                <a:spcPts val="600"/>
              </a:spcAft>
            </a:pPr>
            <a:r>
              <a:rPr lang="en-US" sz="5600" dirty="0" err="1">
                <a:latin typeface="Segoe UI" panose="020B0502040204020203" pitchFamily="34" charset="0"/>
                <a:cs typeface="Segoe UI" panose="020B0502040204020203" pitchFamily="34" charset="0"/>
                <a:hlinkClick r:id="rId11"/>
              </a:rPr>
              <a:t>Issues.PowerBI.Com</a:t>
            </a:r>
            <a:r>
              <a:rPr lang="en-US" sz="5600" dirty="0">
                <a:latin typeface="Segoe UI" panose="020B0502040204020203" pitchFamily="34" charset="0"/>
                <a:cs typeface="Segoe UI" panose="020B0502040204020203" pitchFamily="34" charset="0"/>
              </a:rPr>
              <a:t> – log issues with the community</a:t>
            </a:r>
          </a:p>
          <a:p>
            <a:pPr marL="1076788" lvl="1" indent="-832081" defTabSz="665641">
              <a:spcBef>
                <a:spcPts val="0"/>
              </a:spcBef>
              <a:spcAft>
                <a:spcPts val="600"/>
              </a:spcAft>
            </a:pPr>
            <a:r>
              <a:rPr lang="en-US" sz="5600" dirty="0">
                <a:latin typeface="Segoe UI" panose="020B0502040204020203" pitchFamily="34" charset="0"/>
                <a:cs typeface="Segoe UI" panose="020B0502040204020203" pitchFamily="34" charset="0"/>
                <a:hlinkClick r:id="rId12"/>
              </a:rPr>
              <a:t>Whitepaper</a:t>
            </a:r>
            <a:r>
              <a:rPr lang="en-US" sz="5600" dirty="0">
                <a:latin typeface="Segoe UI" panose="020B0502040204020203" pitchFamily="34" charset="0"/>
                <a:cs typeface="Segoe UI" panose="020B0502040204020203" pitchFamily="34" charset="0"/>
              </a:rPr>
              <a:t> - Creating an Enterprise Class Dashboard </a:t>
            </a:r>
            <a:r>
              <a:rPr lang="en-US" sz="5600" i="1" dirty="0">
                <a:latin typeface="Segoe UI" panose="020B0502040204020203" pitchFamily="34" charset="0"/>
                <a:cs typeface="Segoe UI" panose="020B0502040204020203" pitchFamily="34" charset="0"/>
              </a:rPr>
              <a:t>Solution with Power BI</a:t>
            </a:r>
            <a:endParaRPr lang="en-US" sz="5600" i="1" dirty="0">
              <a:latin typeface="Segoe UI" panose="020B0502040204020203" pitchFamily="34" charset="0"/>
              <a:cs typeface="Segoe UI" panose="020B0502040204020203" pitchFamily="34" charset="0"/>
              <a:hlinkClick r:id="" action="ppaction://noaction"/>
            </a:endParaRPr>
          </a:p>
          <a:p>
            <a:pPr marL="1076788" lvl="1" indent="-832081" defTabSz="665641">
              <a:spcBef>
                <a:spcPts val="0"/>
              </a:spcBef>
              <a:spcAft>
                <a:spcPts val="600"/>
              </a:spcAft>
            </a:pPr>
            <a:r>
              <a:rPr lang="en-US" sz="5600" i="1" dirty="0">
                <a:latin typeface="Segoe UI" panose="020B0502040204020203" pitchFamily="34" charset="0"/>
                <a:cs typeface="Segoe UI" panose="020B0502040204020203" pitchFamily="34" charset="0"/>
                <a:hlinkClick r:id="rId13"/>
              </a:rPr>
              <a:t>Guided Learning </a:t>
            </a:r>
            <a:r>
              <a:rPr lang="en-US" sz="5600" i="1" dirty="0">
                <a:latin typeface="Segoe UI" panose="020B0502040204020203" pitchFamily="34" charset="0"/>
                <a:cs typeface="Segoe UI" panose="020B0502040204020203" pitchFamily="34" charset="0"/>
              </a:rPr>
              <a:t>Self Service Power BI training</a:t>
            </a:r>
            <a:br>
              <a:rPr lang="en-US" sz="5600" i="1" dirty="0">
                <a:latin typeface="Segoe UI" panose="020B0502040204020203" pitchFamily="34" charset="0"/>
                <a:cs typeface="Segoe UI" panose="020B0502040204020203" pitchFamily="34" charset="0"/>
              </a:rPr>
            </a:br>
            <a:endParaRPr lang="en-US" sz="5600" i="1" dirty="0">
              <a:latin typeface="Segoe UI" panose="020B0502040204020203" pitchFamily="34" charset="0"/>
              <a:cs typeface="Segoe UI" panose="020B0502040204020203" pitchFamily="34" charset="0"/>
            </a:endParaRPr>
          </a:p>
          <a:p>
            <a:pPr marL="1076788" lvl="1" indent="-832081" defTabSz="665641">
              <a:lnSpc>
                <a:spcPct val="120000"/>
              </a:lnSpc>
              <a:spcBef>
                <a:spcPts val="0"/>
              </a:spcBef>
            </a:pPr>
            <a:r>
              <a:rPr lang="en-US" sz="5600" dirty="0">
                <a:latin typeface="Segoe UI" panose="020B0502040204020203" pitchFamily="34" charset="0"/>
                <a:cs typeface="Segoe UI" panose="020B0502040204020203" pitchFamily="34" charset="0"/>
                <a:hlinkClick r:id="rId14"/>
              </a:rPr>
              <a:t>DAX Formula Language </a:t>
            </a:r>
            <a:r>
              <a:rPr lang="en-US" sz="5600" dirty="0">
                <a:latin typeface="Segoe UI" panose="020B0502040204020203" pitchFamily="34" charset="0"/>
                <a:cs typeface="Segoe UI" panose="020B0502040204020203" pitchFamily="34" charset="0"/>
              </a:rPr>
              <a:t>– syntax for DAX</a:t>
            </a:r>
          </a:p>
          <a:p>
            <a:pPr marL="1076788" lvl="1" indent="-832081" defTabSz="665641">
              <a:lnSpc>
                <a:spcPct val="120000"/>
              </a:lnSpc>
              <a:spcBef>
                <a:spcPts val="0"/>
              </a:spcBef>
            </a:pPr>
            <a:r>
              <a:rPr lang="en-US" sz="5600" dirty="0">
                <a:latin typeface="Segoe UI" panose="020B0502040204020203" pitchFamily="34" charset="0"/>
                <a:cs typeface="Segoe UI" panose="020B0502040204020203" pitchFamily="34" charset="0"/>
                <a:hlinkClick r:id="rId15"/>
              </a:rPr>
              <a:t>DAX Patterns </a:t>
            </a:r>
            <a:r>
              <a:rPr lang="en-US" sz="5600" dirty="0">
                <a:latin typeface="Segoe UI" panose="020B0502040204020203" pitchFamily="34" charset="0"/>
                <a:cs typeface="Segoe UI" panose="020B0502040204020203" pitchFamily="34" charset="0"/>
              </a:rPr>
              <a:t>– Great website to learn new patterns for the DAX Language</a:t>
            </a:r>
            <a:endParaRPr lang="en-US" sz="5600" dirty="0">
              <a:latin typeface="Segoe UI" panose="020B0502040204020203" pitchFamily="34" charset="0"/>
              <a:cs typeface="Segoe UI" panose="020B0502040204020203" pitchFamily="34" charset="0"/>
              <a:hlinkClick r:id="" action="ppaction://noaction"/>
            </a:endParaRPr>
          </a:p>
          <a:p>
            <a:pPr marL="1076788" lvl="1" indent="-832081" defTabSz="665641">
              <a:lnSpc>
                <a:spcPct val="120000"/>
              </a:lnSpc>
              <a:spcBef>
                <a:spcPts val="0"/>
              </a:spcBef>
            </a:pPr>
            <a:r>
              <a:rPr lang="en-US" sz="5600" dirty="0">
                <a:latin typeface="Segoe UI" panose="020B0502040204020203" pitchFamily="34" charset="0"/>
                <a:cs typeface="Segoe UI" panose="020B0502040204020203" pitchFamily="34" charset="0"/>
                <a:hlinkClick r:id="rId16"/>
              </a:rPr>
              <a:t>Power Query Formula Language </a:t>
            </a:r>
            <a:r>
              <a:rPr lang="en-US" sz="5600" dirty="0">
                <a:latin typeface="Segoe UI" panose="020B0502040204020203" pitchFamily="34" charset="0"/>
                <a:cs typeface="Segoe UI" panose="020B0502040204020203" pitchFamily="34" charset="0"/>
              </a:rPr>
              <a:t>– syntax for the “Query” language</a:t>
            </a:r>
          </a:p>
          <a:p>
            <a:pPr marL="1076788" lvl="1" indent="-832081" defTabSz="665641">
              <a:lnSpc>
                <a:spcPct val="120000"/>
              </a:lnSpc>
              <a:spcBef>
                <a:spcPts val="0"/>
              </a:spcBef>
            </a:pPr>
            <a:r>
              <a:rPr lang="en-US" sz="5600" dirty="0">
                <a:latin typeface="Segoe UI" panose="020B0502040204020203" pitchFamily="34" charset="0"/>
                <a:cs typeface="Segoe UI" panose="020B0502040204020203" pitchFamily="34" charset="0"/>
                <a:hlinkClick r:id="rId17"/>
              </a:rPr>
              <a:t>Paletton.com</a:t>
            </a:r>
            <a:r>
              <a:rPr lang="en-US" sz="5600" dirty="0">
                <a:latin typeface="Segoe UI" panose="020B0502040204020203" pitchFamily="34" charset="0"/>
                <a:cs typeface="Segoe UI" panose="020B0502040204020203" pitchFamily="34" charset="0"/>
              </a:rPr>
              <a:t> – a color scheme generator</a:t>
            </a:r>
          </a:p>
          <a:p>
            <a:pPr marL="1076788" lvl="1" indent="-832081" defTabSz="665641">
              <a:lnSpc>
                <a:spcPct val="120000"/>
              </a:lnSpc>
              <a:spcBef>
                <a:spcPts val="0"/>
              </a:spcBef>
            </a:pPr>
            <a:r>
              <a:rPr lang="en-US" sz="5600" dirty="0">
                <a:latin typeface="Segoe UI" panose="020B0502040204020203" pitchFamily="34" charset="0"/>
                <a:cs typeface="Segoe UI" panose="020B0502040204020203" pitchFamily="34" charset="0"/>
                <a:hlinkClick r:id="rId18"/>
              </a:rPr>
              <a:t>https://unicode-table.com/en/</a:t>
            </a:r>
            <a:r>
              <a:rPr lang="en-US" sz="5600" dirty="0">
                <a:latin typeface="Segoe UI" panose="020B0502040204020203" pitchFamily="34" charset="0"/>
                <a:cs typeface="Segoe UI" panose="020B0502040204020203" pitchFamily="34" charset="0"/>
              </a:rPr>
              <a:t> – Unicode Character Table</a:t>
            </a:r>
          </a:p>
          <a:p>
            <a:pPr marL="1076788" lvl="1" indent="-832081" defTabSz="665641">
              <a:lnSpc>
                <a:spcPct val="120000"/>
              </a:lnSpc>
              <a:spcBef>
                <a:spcPts val="0"/>
              </a:spcBef>
            </a:pPr>
            <a:r>
              <a:rPr lang="en-US" sz="5600" dirty="0">
                <a:latin typeface="Segoe UI" panose="020B0502040204020203" pitchFamily="34" charset="0"/>
                <a:cs typeface="Segoe UI" panose="020B0502040204020203" pitchFamily="34" charset="0"/>
                <a:hlinkClick r:id="rId19"/>
              </a:rPr>
              <a:t>Theme Generator</a:t>
            </a:r>
            <a:endParaRPr lang="en-US" sz="5600" dirty="0">
              <a:latin typeface="Segoe UI" panose="020B0502040204020203" pitchFamily="34" charset="0"/>
              <a:cs typeface="Segoe UI" panose="020B0502040204020203" pitchFamily="34" charset="0"/>
            </a:endParaRPr>
          </a:p>
          <a:p>
            <a:pPr marL="1076788" lvl="1" indent="-832081" defTabSz="665641">
              <a:lnSpc>
                <a:spcPct val="120000"/>
              </a:lnSpc>
              <a:spcBef>
                <a:spcPts val="0"/>
              </a:spcBef>
            </a:pPr>
            <a:r>
              <a:rPr lang="en-US" sz="5600" dirty="0">
                <a:latin typeface="Segoe UI" panose="020B0502040204020203" pitchFamily="34" charset="0"/>
                <a:cs typeface="Segoe UI" panose="020B0502040204020203" pitchFamily="34" charset="0"/>
                <a:hlinkClick r:id="rId20"/>
              </a:rPr>
              <a:t>Contrast Analyzer</a:t>
            </a:r>
            <a:r>
              <a:rPr lang="en-US" sz="5600" dirty="0">
                <a:latin typeface="Segoe UI" panose="020B0502040204020203" pitchFamily="34" charset="0"/>
                <a:cs typeface="Segoe UI" panose="020B0502040204020203" pitchFamily="34" charset="0"/>
              </a:rPr>
              <a:t>: a tool that creates a “lens” to show how people with different visual disabilities might see your reports</a:t>
            </a:r>
          </a:p>
          <a:p>
            <a:pPr marL="1101957" lvl="1" indent="-857250" defTabSz="665641">
              <a:lnSpc>
                <a:spcPct val="120000"/>
              </a:lnSpc>
              <a:spcBef>
                <a:spcPts val="0"/>
              </a:spcBef>
            </a:pPr>
            <a:r>
              <a:rPr lang="en-US" sz="6000" dirty="0" err="1">
                <a:latin typeface="Segoe UI" panose="020B0502040204020203" pitchFamily="34" charset="0"/>
                <a:cs typeface="Segoe UI" panose="020B0502040204020203" pitchFamily="34" charset="0"/>
                <a:hlinkClick r:id="rId21"/>
              </a:rPr>
              <a:t>Charticulator</a:t>
            </a:r>
            <a:r>
              <a:rPr lang="en-US" sz="6000" dirty="0">
                <a:latin typeface="Segoe UI" panose="020B0502040204020203" pitchFamily="34" charset="0"/>
                <a:cs typeface="Segoe UI" panose="020B0502040204020203" pitchFamily="34" charset="0"/>
              </a:rPr>
              <a:t>: </a:t>
            </a:r>
            <a:r>
              <a:rPr lang="en-US" sz="5600" dirty="0">
                <a:latin typeface="Segoe UI" panose="020B0502040204020203" pitchFamily="34" charset="0"/>
                <a:cs typeface="Segoe UI" panose="020B0502040204020203" pitchFamily="34" charset="0"/>
              </a:rPr>
              <a:t>a tool that helps to build custom visuals</a:t>
            </a:r>
          </a:p>
          <a:p>
            <a:pPr marL="1076788" lvl="1" indent="-832081" defTabSz="665641">
              <a:lnSpc>
                <a:spcPct val="120000"/>
              </a:lnSpc>
              <a:spcBef>
                <a:spcPts val="0"/>
              </a:spcBef>
              <a:buFont typeface="Wingdings" panose="05000000000000000000" pitchFamily="2" charset="2"/>
              <a:buChar char="Ø"/>
            </a:pPr>
            <a:endParaRPr lang="en-US" sz="6400" i="1" dirty="0"/>
          </a:p>
        </p:txBody>
      </p:sp>
    </p:spTree>
    <p:extLst>
      <p:ext uri="{BB962C8B-B14F-4D97-AF65-F5344CB8AC3E}">
        <p14:creationId xmlns:p14="http://schemas.microsoft.com/office/powerpoint/2010/main" val="315865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Questions?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172938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696000" y="3762416"/>
            <a:ext cx="10800000" cy="2194603"/>
          </a:xfrm>
        </p:spPr>
        <p:txBody>
          <a:bodyPr/>
          <a:lstStyle/>
          <a:p>
            <a:r>
              <a:rPr lang="en-US" dirty="0">
                <a:latin typeface="Segoe UI" panose="020B0502040204020203" pitchFamily="34" charset="0"/>
                <a:cs typeface="Segoe UI" panose="020B0502040204020203" pitchFamily="34" charset="0"/>
              </a:rPr>
              <a:t>Appendix 1 – Knowledge Check Questions &amp; Answers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50514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KNOWLEDGE CHECK -  MODULE 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12E8E3D1-FDBC-4196-AFB6-16DCF246F13E}"/>
              </a:ext>
            </a:extLst>
          </p:cNvPr>
          <p:cNvSpPr txBox="1"/>
          <p:nvPr/>
        </p:nvSpPr>
        <p:spPr>
          <a:xfrm>
            <a:off x="107795" y="1853863"/>
            <a:ext cx="11110332" cy="4893647"/>
          </a:xfrm>
          <a:prstGeom prst="rect">
            <a:avLst/>
          </a:prstGeom>
          <a:noFill/>
        </p:spPr>
        <p:txBody>
          <a:bodyPr wrap="square" rtlCol="0">
            <a:spAutoFit/>
          </a:bodyPr>
          <a:lstStyle/>
          <a:p>
            <a:pPr marL="514350" indent="-514350">
              <a:buAutoNum type="arabicPeriod"/>
            </a:pPr>
            <a:r>
              <a:rPr lang="en-US" sz="2000" dirty="0">
                <a:latin typeface="Segoe UI" panose="020B0502040204020203" pitchFamily="34" charset="0"/>
                <a:cs typeface="Segoe UI" panose="020B0502040204020203" pitchFamily="34" charset="0"/>
              </a:rPr>
              <a:t>All are common challenges to bad reports EXCEPT</a:t>
            </a:r>
          </a:p>
          <a:p>
            <a:pPr marL="971550" lvl="1" indent="-514350">
              <a:buAutoNum type="alphaLcPeriod"/>
            </a:pPr>
            <a:r>
              <a:rPr lang="en-US" dirty="0">
                <a:latin typeface="Segoe UI" panose="020B0502040204020203" pitchFamily="34" charset="0"/>
                <a:cs typeface="Segoe UI" panose="020B0502040204020203" pitchFamily="34" charset="0"/>
              </a:rPr>
              <a:t>Clutter</a:t>
            </a:r>
          </a:p>
          <a:p>
            <a:pPr marL="971550" lvl="1" indent="-514350">
              <a:buAutoNum type="alphaLcPeriod"/>
            </a:pPr>
            <a:r>
              <a:rPr lang="en-US" dirty="0">
                <a:latin typeface="Segoe UI" panose="020B0502040204020203" pitchFamily="34" charset="0"/>
                <a:cs typeface="Segoe UI" panose="020B0502040204020203" pitchFamily="34" charset="0"/>
              </a:rPr>
              <a:t>Poor layout</a:t>
            </a:r>
          </a:p>
          <a:p>
            <a:pPr marL="971550" lvl="1" indent="-514350">
              <a:buAutoNum type="alphaLcPeriod"/>
            </a:pPr>
            <a:r>
              <a:rPr lang="en-US" dirty="0">
                <a:latin typeface="Segoe UI" panose="020B0502040204020203" pitchFamily="34" charset="0"/>
                <a:cs typeface="Segoe UI" panose="020B0502040204020203" pitchFamily="34" charset="0"/>
              </a:rPr>
              <a:t>Use of correct measures</a:t>
            </a:r>
          </a:p>
          <a:p>
            <a:pPr marL="971550" lvl="1" indent="-514350">
              <a:buAutoNum type="alphaLcPeriod"/>
            </a:pPr>
            <a:r>
              <a:rPr lang="en-US" dirty="0">
                <a:latin typeface="Segoe UI" panose="020B0502040204020203" pitchFamily="34" charset="0"/>
                <a:cs typeface="Segoe UI" panose="020B0502040204020203" pitchFamily="34" charset="0"/>
              </a:rPr>
              <a:t>Excessive precision</a:t>
            </a:r>
          </a:p>
          <a:p>
            <a:pPr lvl="1"/>
            <a:endParaRPr lang="en-US" dirty="0">
              <a:latin typeface="Segoe UI" panose="020B0502040204020203" pitchFamily="34" charset="0"/>
              <a:cs typeface="Segoe UI" panose="020B0502040204020203" pitchFamily="34" charset="0"/>
            </a:endParaRPr>
          </a:p>
          <a:p>
            <a:pPr marL="514350" indent="-514350">
              <a:buFont typeface="+mj-lt"/>
              <a:buAutoNum type="arabicPeriod"/>
            </a:pPr>
            <a:r>
              <a:rPr lang="en-US" sz="2000" dirty="0">
                <a:latin typeface="Segoe UI" panose="020B0502040204020203" pitchFamily="34" charset="0"/>
                <a:cs typeface="Segoe UI" panose="020B0502040204020203" pitchFamily="34" charset="0"/>
              </a:rPr>
              <a:t>Memory that lasts only a few seconds and can take in only 3 – 5 pieces of data, is what kind of memory?</a:t>
            </a:r>
          </a:p>
          <a:p>
            <a:pPr marL="914400" lvl="1" indent="-457200">
              <a:buAutoNum type="alphaLcPeriod"/>
            </a:pPr>
            <a:r>
              <a:rPr lang="en-US" dirty="0">
                <a:latin typeface="Segoe UI" panose="020B0502040204020203" pitchFamily="34" charset="0"/>
                <a:cs typeface="Segoe UI" panose="020B0502040204020203" pitchFamily="34" charset="0"/>
              </a:rPr>
              <a:t>Iconic Memory</a:t>
            </a:r>
          </a:p>
          <a:p>
            <a:pPr marL="914400" lvl="1" indent="-457200">
              <a:buAutoNum type="alphaLcPeriod"/>
            </a:pPr>
            <a:r>
              <a:rPr lang="en-US" dirty="0">
                <a:latin typeface="Segoe UI" panose="020B0502040204020203" pitchFamily="34" charset="0"/>
                <a:cs typeface="Segoe UI" panose="020B0502040204020203" pitchFamily="34" charset="0"/>
              </a:rPr>
              <a:t>Short-term Memory</a:t>
            </a:r>
          </a:p>
          <a:p>
            <a:pPr marL="914400" lvl="1" indent="-457200">
              <a:buAutoNum type="alphaLcPeriod"/>
            </a:pPr>
            <a:r>
              <a:rPr lang="en-US" dirty="0">
                <a:latin typeface="Segoe UI" panose="020B0502040204020203" pitchFamily="34" charset="0"/>
                <a:cs typeface="Segoe UI" panose="020B0502040204020203" pitchFamily="34" charset="0"/>
              </a:rPr>
              <a:t>Long-term Memory</a:t>
            </a:r>
          </a:p>
          <a:p>
            <a:pPr lvl="1"/>
            <a:endParaRPr lang="en-US" dirty="0">
              <a:latin typeface="Segoe UI" panose="020B0502040204020203" pitchFamily="34" charset="0"/>
              <a:cs typeface="Segoe UI" panose="020B0502040204020203" pitchFamily="34" charset="0"/>
            </a:endParaRPr>
          </a:p>
          <a:p>
            <a:pPr marL="457200" indent="-457200">
              <a:buAutoNum type="arabicPeriod"/>
            </a:pPr>
            <a:r>
              <a:rPr lang="en-US" dirty="0">
                <a:latin typeface="Segoe UI" panose="020B0502040204020203" pitchFamily="34" charset="0"/>
                <a:cs typeface="Segoe UI" panose="020B0502040204020203" pitchFamily="34" charset="0"/>
              </a:rPr>
              <a:t>What can distract a user’s memory storage?</a:t>
            </a:r>
          </a:p>
          <a:p>
            <a:pPr marL="914400" lvl="1" indent="-457200">
              <a:buAutoNum type="arabicPeriod"/>
            </a:pPr>
            <a:r>
              <a:rPr lang="en-US" dirty="0">
                <a:latin typeface="Segoe UI" panose="020B0502040204020203" pitchFamily="34" charset="0"/>
                <a:cs typeface="Segoe UI" panose="020B0502040204020203" pitchFamily="34" charset="0"/>
              </a:rPr>
              <a:t>Bright colors</a:t>
            </a:r>
          </a:p>
          <a:p>
            <a:pPr marL="914400" lvl="1" indent="-457200">
              <a:buAutoNum type="arabicPeriod"/>
            </a:pPr>
            <a:r>
              <a:rPr lang="en-US" dirty="0">
                <a:latin typeface="Segoe UI" panose="020B0502040204020203" pitchFamily="34" charset="0"/>
                <a:cs typeface="Segoe UI" panose="020B0502040204020203" pitchFamily="34" charset="0"/>
              </a:rPr>
              <a:t>Grid lines</a:t>
            </a:r>
          </a:p>
          <a:p>
            <a:pPr marL="914400" lvl="1" indent="-457200">
              <a:buAutoNum type="arabicPeriod"/>
            </a:pPr>
            <a:r>
              <a:rPr lang="en-US" dirty="0">
                <a:latin typeface="Segoe UI" panose="020B0502040204020203" pitchFamily="34" charset="0"/>
                <a:cs typeface="Segoe UI" panose="020B0502040204020203" pitchFamily="34" charset="0"/>
              </a:rPr>
              <a:t>Thick borders everywhere</a:t>
            </a:r>
          </a:p>
          <a:p>
            <a:pPr marL="914400" lvl="1" indent="-457200">
              <a:buAutoNum type="arabicPeriod"/>
            </a:pPr>
            <a:r>
              <a:rPr lang="en-US" dirty="0">
                <a:latin typeface="Segoe UI" panose="020B0502040204020203" pitchFamily="34" charset="0"/>
                <a:cs typeface="Segoe UI" panose="020B0502040204020203" pitchFamily="34" charset="0"/>
              </a:rPr>
              <a:t>All of the above</a:t>
            </a:r>
          </a:p>
        </p:txBody>
      </p:sp>
    </p:spTree>
    <p:extLst>
      <p:ext uri="{BB962C8B-B14F-4D97-AF65-F5344CB8AC3E}">
        <p14:creationId xmlns:p14="http://schemas.microsoft.com/office/powerpoint/2010/main" val="209442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Iconic Memory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F9C52B3A-199B-4FBB-BE0A-9590611474A5}"/>
              </a:ext>
            </a:extLst>
          </p:cNvPr>
          <p:cNvSpPr txBox="1">
            <a:spLocks/>
          </p:cNvSpPr>
          <p:nvPr/>
        </p:nvSpPr>
        <p:spPr>
          <a:xfrm>
            <a:off x="225552" y="1880564"/>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Iconic Memory</a:t>
            </a:r>
          </a:p>
        </p:txBody>
      </p:sp>
      <p:graphicFrame>
        <p:nvGraphicFramePr>
          <p:cNvPr id="8" name="Diagram 7">
            <a:extLst>
              <a:ext uri="{FF2B5EF4-FFF2-40B4-BE49-F238E27FC236}">
                <a16:creationId xmlns:a16="http://schemas.microsoft.com/office/drawing/2014/main" id="{3B44F6C6-84D8-4AA5-8A35-0F61FA8568C0}"/>
              </a:ext>
            </a:extLst>
          </p:cNvPr>
          <p:cNvGraphicFramePr/>
          <p:nvPr>
            <p:extLst>
              <p:ext uri="{D42A27DB-BD31-4B8C-83A1-F6EECF244321}">
                <p14:modId xmlns:p14="http://schemas.microsoft.com/office/powerpoint/2010/main" val="99282630"/>
              </p:ext>
            </p:extLst>
          </p:nvPr>
        </p:nvGraphicFramePr>
        <p:xfrm>
          <a:off x="309219" y="2489071"/>
          <a:ext cx="6711195" cy="4147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7DA2308E-1069-4E63-BA49-0F15899581D4}"/>
              </a:ext>
            </a:extLst>
          </p:cNvPr>
          <p:cNvSpPr/>
          <p:nvPr/>
        </p:nvSpPr>
        <p:spPr>
          <a:xfrm>
            <a:off x="6942922" y="2670219"/>
            <a:ext cx="4857103" cy="3785652"/>
          </a:xfrm>
          <a:prstGeom prst="rect">
            <a:avLst/>
          </a:prstGeom>
        </p:spPr>
        <p:txBody>
          <a:bodyPr wrap="square">
            <a:spAutoFit/>
          </a:bodyPr>
          <a:lstStyle/>
          <a:p>
            <a:endParaRPr lang="en-US" sz="2400" dirty="0">
              <a:latin typeface="+mj-lt"/>
            </a:endParaRP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Can take large volumes of data</a:t>
            </a:r>
          </a:p>
          <a:p>
            <a:pPr marL="285750" indent="-28575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Lasts only a fraction of a second</a:t>
            </a:r>
          </a:p>
          <a:p>
            <a:pPr marL="285750" indent="-28575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99% of information discarded unless useful</a:t>
            </a:r>
          </a:p>
          <a:p>
            <a:pPr marL="285750" indent="-28575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Only “interesting data” is passed to Short Term Memory</a:t>
            </a:r>
          </a:p>
        </p:txBody>
      </p:sp>
    </p:spTree>
    <p:extLst>
      <p:ext uri="{BB962C8B-B14F-4D97-AF65-F5344CB8AC3E}">
        <p14:creationId xmlns:p14="http://schemas.microsoft.com/office/powerpoint/2010/main" val="283535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57199" y="385199"/>
            <a:ext cx="11496907"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KNOWLEDGE CHECK -  MODULE 2 ANSWERS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extBox 5">
            <a:extLst>
              <a:ext uri="{FF2B5EF4-FFF2-40B4-BE49-F238E27FC236}">
                <a16:creationId xmlns:a16="http://schemas.microsoft.com/office/drawing/2014/main" id="{DAC28B64-B048-4C3C-8F70-2062C143193E}"/>
              </a:ext>
            </a:extLst>
          </p:cNvPr>
          <p:cNvSpPr txBox="1"/>
          <p:nvPr/>
        </p:nvSpPr>
        <p:spPr>
          <a:xfrm>
            <a:off x="89209" y="1855068"/>
            <a:ext cx="6608956" cy="4524315"/>
          </a:xfrm>
          <a:prstGeom prst="rect">
            <a:avLst/>
          </a:prstGeom>
          <a:noFill/>
        </p:spPr>
        <p:txBody>
          <a:bodyPr wrap="square">
            <a:spAutoFit/>
          </a:bodyPr>
          <a:lstStyle/>
          <a:p>
            <a:pPr marL="514350" indent="-514350">
              <a:buAutoNum type="arabicPeriod"/>
            </a:pPr>
            <a:r>
              <a:rPr lang="en-US" dirty="0">
                <a:latin typeface="Segoe UI" panose="020B0502040204020203" pitchFamily="34" charset="0"/>
                <a:cs typeface="Segoe UI" panose="020B0502040204020203" pitchFamily="34" charset="0"/>
              </a:rPr>
              <a:t>All are common challenges to bad reports EXCEPT</a:t>
            </a:r>
          </a:p>
          <a:p>
            <a:pPr marL="971550" lvl="1" indent="-514350">
              <a:buAutoNum type="alphaLcPeriod"/>
            </a:pPr>
            <a:r>
              <a:rPr lang="en-US" sz="1600" dirty="0">
                <a:latin typeface="Segoe UI" panose="020B0502040204020203" pitchFamily="34" charset="0"/>
                <a:cs typeface="Segoe UI" panose="020B0502040204020203" pitchFamily="34" charset="0"/>
              </a:rPr>
              <a:t>Clutter</a:t>
            </a:r>
          </a:p>
          <a:p>
            <a:pPr marL="971550" lvl="1" indent="-514350">
              <a:buAutoNum type="alphaLcPeriod"/>
            </a:pPr>
            <a:r>
              <a:rPr lang="en-US" sz="1600" dirty="0">
                <a:latin typeface="Segoe UI" panose="020B0502040204020203" pitchFamily="34" charset="0"/>
                <a:cs typeface="Segoe UI" panose="020B0502040204020203" pitchFamily="34" charset="0"/>
              </a:rPr>
              <a:t>Poor layout</a:t>
            </a:r>
          </a:p>
          <a:p>
            <a:pPr marL="971550" lvl="1" indent="-514350">
              <a:buAutoNum type="alphaLcPeriod"/>
            </a:pPr>
            <a:r>
              <a:rPr lang="en-US" sz="1600" b="1" i="1" dirty="0">
                <a:solidFill>
                  <a:schemeClr val="accent1">
                    <a:lumMod val="75000"/>
                  </a:schemeClr>
                </a:solidFill>
                <a:latin typeface="Segoe UI" panose="020B0502040204020203" pitchFamily="34" charset="0"/>
                <a:cs typeface="Segoe UI" panose="020B0502040204020203" pitchFamily="34" charset="0"/>
              </a:rPr>
              <a:t>Use of correct measures</a:t>
            </a:r>
          </a:p>
          <a:p>
            <a:pPr marL="971550" lvl="1" indent="-514350">
              <a:buAutoNum type="alphaLcPeriod"/>
            </a:pPr>
            <a:r>
              <a:rPr lang="en-US" sz="1600" dirty="0">
                <a:latin typeface="Segoe UI" panose="020B0502040204020203" pitchFamily="34" charset="0"/>
                <a:cs typeface="Segoe UI" panose="020B0502040204020203" pitchFamily="34" charset="0"/>
              </a:rPr>
              <a:t>Excessive precision</a:t>
            </a:r>
          </a:p>
          <a:p>
            <a:pPr lvl="1"/>
            <a:endParaRPr lang="en-US" sz="1600" dirty="0">
              <a:latin typeface="Segoe UI" panose="020B0502040204020203" pitchFamily="34" charset="0"/>
              <a:cs typeface="Segoe UI" panose="020B0502040204020203" pitchFamily="34" charset="0"/>
            </a:endParaRPr>
          </a:p>
          <a:p>
            <a:pPr marL="514350" indent="-514350">
              <a:buFont typeface="+mj-lt"/>
              <a:buAutoNum type="arabicPeriod"/>
            </a:pPr>
            <a:r>
              <a:rPr lang="en-US" dirty="0">
                <a:latin typeface="Segoe UI" panose="020B0502040204020203" pitchFamily="34" charset="0"/>
                <a:cs typeface="Segoe UI" panose="020B0502040204020203" pitchFamily="34" charset="0"/>
              </a:rPr>
              <a:t>Memory that lasts only a few seconds and can take in only 3 – 5 pieces of data, is what kind of memory?</a:t>
            </a:r>
          </a:p>
          <a:p>
            <a:pPr marL="914400" lvl="1" indent="-457200">
              <a:buAutoNum type="alphaLcPeriod"/>
            </a:pPr>
            <a:r>
              <a:rPr lang="en-US" sz="1600" dirty="0">
                <a:latin typeface="Segoe UI" panose="020B0502040204020203" pitchFamily="34" charset="0"/>
                <a:cs typeface="Segoe UI" panose="020B0502040204020203" pitchFamily="34" charset="0"/>
              </a:rPr>
              <a:t>Iconic Memory</a:t>
            </a:r>
          </a:p>
          <a:p>
            <a:pPr marL="914400" lvl="1" indent="-457200">
              <a:buAutoNum type="alphaLcPeriod"/>
            </a:pPr>
            <a:r>
              <a:rPr lang="en-US" sz="1600" b="1" i="1" dirty="0">
                <a:solidFill>
                  <a:schemeClr val="accent1">
                    <a:lumMod val="75000"/>
                  </a:schemeClr>
                </a:solidFill>
                <a:latin typeface="Segoe UI" panose="020B0502040204020203" pitchFamily="34" charset="0"/>
                <a:cs typeface="Segoe UI" panose="020B0502040204020203" pitchFamily="34" charset="0"/>
              </a:rPr>
              <a:t>Short-term Memory</a:t>
            </a:r>
          </a:p>
          <a:p>
            <a:pPr marL="914400" lvl="1" indent="-457200">
              <a:buAutoNum type="alphaLcPeriod"/>
            </a:pPr>
            <a:r>
              <a:rPr lang="en-US" sz="1600" dirty="0">
                <a:latin typeface="Segoe UI" panose="020B0502040204020203" pitchFamily="34" charset="0"/>
                <a:cs typeface="Segoe UI" panose="020B0502040204020203" pitchFamily="34" charset="0"/>
              </a:rPr>
              <a:t>Long-term Memory</a:t>
            </a:r>
          </a:p>
          <a:p>
            <a:pPr lvl="1"/>
            <a:endParaRPr lang="en-US" sz="1600" dirty="0">
              <a:latin typeface="Segoe UI" panose="020B0502040204020203" pitchFamily="34" charset="0"/>
              <a:cs typeface="Segoe UI" panose="020B0502040204020203" pitchFamily="34" charset="0"/>
            </a:endParaRPr>
          </a:p>
          <a:p>
            <a:pPr marL="457200" indent="-457200">
              <a:buAutoNum type="arabicPeriod"/>
            </a:pPr>
            <a:r>
              <a:rPr lang="en-US" dirty="0">
                <a:latin typeface="Segoe UI" panose="020B0502040204020203" pitchFamily="34" charset="0"/>
                <a:cs typeface="Segoe UI" panose="020B0502040204020203" pitchFamily="34" charset="0"/>
              </a:rPr>
              <a:t>What can distract a user’s memory storage?</a:t>
            </a:r>
          </a:p>
          <a:p>
            <a:pPr marL="914400" lvl="1" indent="-457200">
              <a:buAutoNum type="arabicPeriod"/>
            </a:pPr>
            <a:r>
              <a:rPr lang="en-US" dirty="0">
                <a:latin typeface="Segoe UI" panose="020B0502040204020203" pitchFamily="34" charset="0"/>
                <a:cs typeface="Segoe UI" panose="020B0502040204020203" pitchFamily="34" charset="0"/>
              </a:rPr>
              <a:t>Bright colors</a:t>
            </a:r>
          </a:p>
          <a:p>
            <a:pPr marL="914400" lvl="1" indent="-457200">
              <a:buAutoNum type="arabicPeriod"/>
            </a:pPr>
            <a:r>
              <a:rPr lang="en-US" dirty="0">
                <a:latin typeface="Segoe UI" panose="020B0502040204020203" pitchFamily="34" charset="0"/>
                <a:cs typeface="Segoe UI" panose="020B0502040204020203" pitchFamily="34" charset="0"/>
              </a:rPr>
              <a:t>Grid lines</a:t>
            </a:r>
          </a:p>
          <a:p>
            <a:pPr marL="914400" lvl="1" indent="-457200">
              <a:buAutoNum type="arabicPeriod"/>
            </a:pPr>
            <a:r>
              <a:rPr lang="en-US" dirty="0">
                <a:latin typeface="Segoe UI" panose="020B0502040204020203" pitchFamily="34" charset="0"/>
                <a:cs typeface="Segoe UI" panose="020B0502040204020203" pitchFamily="34" charset="0"/>
              </a:rPr>
              <a:t>Thick borders everywhere</a:t>
            </a:r>
          </a:p>
          <a:p>
            <a:pPr marL="914400" lvl="1" indent="-457200">
              <a:buAutoNum type="arabicPeriod"/>
            </a:pPr>
            <a:r>
              <a:rPr lang="en-US" b="1" i="1" dirty="0">
                <a:solidFill>
                  <a:schemeClr val="accent1">
                    <a:lumMod val="75000"/>
                  </a:schemeClr>
                </a:solidFill>
                <a:latin typeface="Segoe UI" panose="020B0502040204020203" pitchFamily="34" charset="0"/>
                <a:cs typeface="Segoe UI" panose="020B0502040204020203" pitchFamily="34" charset="0"/>
              </a:rPr>
              <a:t>All of the above</a:t>
            </a:r>
          </a:p>
        </p:txBody>
      </p:sp>
    </p:spTree>
    <p:extLst>
      <p:ext uri="{BB962C8B-B14F-4D97-AF65-F5344CB8AC3E}">
        <p14:creationId xmlns:p14="http://schemas.microsoft.com/office/powerpoint/2010/main" val="420184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KNOWLEDGE CHECK -  MODULE 3</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CE7F857E-36BF-4209-B3AF-2AF992694582}"/>
              </a:ext>
            </a:extLst>
          </p:cNvPr>
          <p:cNvSpPr txBox="1"/>
          <p:nvPr/>
        </p:nvSpPr>
        <p:spPr>
          <a:xfrm>
            <a:off x="268741" y="2459504"/>
            <a:ext cx="11774575" cy="2985433"/>
          </a:xfrm>
          <a:prstGeom prst="rect">
            <a:avLst/>
          </a:prstGeom>
          <a:noFill/>
        </p:spPr>
        <p:txBody>
          <a:bodyPr wrap="square" rtlCol="0">
            <a:spAutoFit/>
          </a:bodyPr>
          <a:lstStyle/>
          <a:p>
            <a:pPr marL="514350" indent="-514350">
              <a:buAutoNum type="arabicPeriod"/>
            </a:pPr>
            <a:r>
              <a:rPr lang="en-US" sz="2400" dirty="0">
                <a:latin typeface="Segoe UI" panose="020B0502040204020203" pitchFamily="34" charset="0"/>
                <a:cs typeface="Segoe UI" panose="020B0502040204020203" pitchFamily="34" charset="0"/>
              </a:rPr>
              <a:t>Descriptive attributes live in what kind of tables?</a:t>
            </a:r>
          </a:p>
          <a:p>
            <a:pPr marL="971550" lvl="1" indent="-514350">
              <a:buAutoNum type="alphaLcPeriod"/>
            </a:pPr>
            <a:r>
              <a:rPr lang="en-US" sz="2000" dirty="0">
                <a:latin typeface="Segoe UI" panose="020B0502040204020203" pitchFamily="34" charset="0"/>
                <a:cs typeface="Segoe UI" panose="020B0502040204020203" pitchFamily="34" charset="0"/>
              </a:rPr>
              <a:t>Fact tables</a:t>
            </a:r>
          </a:p>
          <a:p>
            <a:pPr marL="971550" lvl="1" indent="-514350">
              <a:buAutoNum type="alphaLcPeriod"/>
            </a:pPr>
            <a:r>
              <a:rPr lang="en-US" sz="2000" dirty="0">
                <a:latin typeface="Segoe UI" panose="020B0502040204020203" pitchFamily="34" charset="0"/>
                <a:cs typeface="Segoe UI" panose="020B0502040204020203" pitchFamily="34" charset="0"/>
              </a:rPr>
              <a:t>Dimension tables</a:t>
            </a:r>
          </a:p>
          <a:p>
            <a:pPr marL="971550" lvl="1" indent="-514350">
              <a:buAutoNum type="alphaLcPeriod"/>
            </a:pPr>
            <a:r>
              <a:rPr lang="en-US" sz="2000" dirty="0">
                <a:latin typeface="Segoe UI" panose="020B0502040204020203" pitchFamily="34" charset="0"/>
                <a:cs typeface="Segoe UI" panose="020B0502040204020203" pitchFamily="34" charset="0"/>
              </a:rPr>
              <a:t>Property tables</a:t>
            </a:r>
          </a:p>
          <a:p>
            <a:pPr lvl="1"/>
            <a:endParaRPr lang="en-US" sz="2000" dirty="0">
              <a:latin typeface="Segoe UI" panose="020B0502040204020203" pitchFamily="34" charset="0"/>
              <a:cs typeface="Segoe UI" panose="020B0502040204020203" pitchFamily="34" charset="0"/>
            </a:endParaRPr>
          </a:p>
          <a:p>
            <a:pPr marL="514350" indent="-514350">
              <a:buAutoNum type="arabicPeriod"/>
            </a:pPr>
            <a:r>
              <a:rPr lang="en-US" sz="2400" dirty="0">
                <a:latin typeface="Segoe UI" panose="020B0502040204020203" pitchFamily="34" charset="0"/>
                <a:cs typeface="Segoe UI" panose="020B0502040204020203" pitchFamily="34" charset="0"/>
              </a:rPr>
              <a:t>What enables you to tie data together so you can slice and dice your data</a:t>
            </a:r>
          </a:p>
          <a:p>
            <a:pPr marL="971550" lvl="1" indent="-514350">
              <a:buAutoNum type="alphaLcPeriod"/>
            </a:pPr>
            <a:r>
              <a:rPr lang="en-US" sz="2000" dirty="0">
                <a:latin typeface="Segoe UI" panose="020B0502040204020203" pitchFamily="34" charset="0"/>
                <a:cs typeface="Segoe UI" panose="020B0502040204020203" pitchFamily="34" charset="0"/>
              </a:rPr>
              <a:t>Facts</a:t>
            </a:r>
          </a:p>
          <a:p>
            <a:pPr marL="971550" lvl="1" indent="-514350">
              <a:buAutoNum type="alphaLcPeriod"/>
            </a:pPr>
            <a:r>
              <a:rPr lang="en-US" sz="2000" dirty="0">
                <a:latin typeface="Segoe UI" panose="020B0502040204020203" pitchFamily="34" charset="0"/>
                <a:cs typeface="Segoe UI" panose="020B0502040204020203" pitchFamily="34" charset="0"/>
              </a:rPr>
              <a:t>Dimension</a:t>
            </a:r>
          </a:p>
          <a:p>
            <a:pPr marL="971550" lvl="1" indent="-514350">
              <a:buAutoNum type="alphaLcPeriod"/>
            </a:pPr>
            <a:r>
              <a:rPr lang="en-US" sz="2000" dirty="0">
                <a:latin typeface="Segoe UI" panose="020B0502040204020203" pitchFamily="34" charset="0"/>
                <a:cs typeface="Segoe UI" panose="020B0502040204020203" pitchFamily="34" charset="0"/>
              </a:rPr>
              <a:t>Relationships</a:t>
            </a:r>
          </a:p>
        </p:txBody>
      </p:sp>
    </p:spTree>
    <p:extLst>
      <p:ext uri="{BB962C8B-B14F-4D97-AF65-F5344CB8AC3E}">
        <p14:creationId xmlns:p14="http://schemas.microsoft.com/office/powerpoint/2010/main" val="45135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57199" y="385199"/>
            <a:ext cx="11496907"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KNOWLEDGE CHECK -  MODULE 3 ANSWERS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extBox 5">
            <a:extLst>
              <a:ext uri="{FF2B5EF4-FFF2-40B4-BE49-F238E27FC236}">
                <a16:creationId xmlns:a16="http://schemas.microsoft.com/office/drawing/2014/main" id="{0A220E82-69ED-4A4A-AB98-7759A0BE982C}"/>
              </a:ext>
            </a:extLst>
          </p:cNvPr>
          <p:cNvSpPr txBox="1"/>
          <p:nvPr/>
        </p:nvSpPr>
        <p:spPr>
          <a:xfrm>
            <a:off x="268741" y="2459504"/>
            <a:ext cx="11774575" cy="2985433"/>
          </a:xfrm>
          <a:prstGeom prst="rect">
            <a:avLst/>
          </a:prstGeom>
          <a:noFill/>
        </p:spPr>
        <p:txBody>
          <a:bodyPr wrap="square" rtlCol="0">
            <a:spAutoFit/>
          </a:bodyPr>
          <a:lstStyle/>
          <a:p>
            <a:pPr marL="514350" indent="-514350">
              <a:buAutoNum type="arabicPeriod"/>
            </a:pPr>
            <a:r>
              <a:rPr lang="en-US" sz="2400" dirty="0">
                <a:latin typeface="Segoe UI" panose="020B0502040204020203" pitchFamily="34" charset="0"/>
                <a:cs typeface="Segoe UI" panose="020B0502040204020203" pitchFamily="34" charset="0"/>
              </a:rPr>
              <a:t>Descriptive attributes live in what kind of tables?</a:t>
            </a:r>
          </a:p>
          <a:p>
            <a:pPr marL="971550" lvl="1" indent="-514350">
              <a:buAutoNum type="alphaLcPeriod"/>
            </a:pPr>
            <a:r>
              <a:rPr lang="en-US" sz="2000" dirty="0">
                <a:latin typeface="Segoe UI" panose="020B0502040204020203" pitchFamily="34" charset="0"/>
                <a:cs typeface="Segoe UI" panose="020B0502040204020203" pitchFamily="34" charset="0"/>
              </a:rPr>
              <a:t>Fact tables</a:t>
            </a:r>
          </a:p>
          <a:p>
            <a:pPr marL="971550" lvl="1" indent="-514350">
              <a:buAutoNum type="alphaLcPeriod"/>
            </a:pPr>
            <a:r>
              <a:rPr lang="en-US" sz="2000" b="1" i="1" dirty="0">
                <a:solidFill>
                  <a:schemeClr val="accent1">
                    <a:lumMod val="75000"/>
                  </a:schemeClr>
                </a:solidFill>
                <a:latin typeface="Segoe UI" panose="020B0502040204020203" pitchFamily="34" charset="0"/>
                <a:cs typeface="Segoe UI" panose="020B0502040204020203" pitchFamily="34" charset="0"/>
              </a:rPr>
              <a:t>Dimension tables</a:t>
            </a:r>
          </a:p>
          <a:p>
            <a:pPr marL="971550" lvl="1" indent="-514350">
              <a:buAutoNum type="alphaLcPeriod"/>
            </a:pPr>
            <a:r>
              <a:rPr lang="en-US" sz="2000" dirty="0">
                <a:latin typeface="Segoe UI" panose="020B0502040204020203" pitchFamily="34" charset="0"/>
                <a:cs typeface="Segoe UI" panose="020B0502040204020203" pitchFamily="34" charset="0"/>
              </a:rPr>
              <a:t>Property tables</a:t>
            </a:r>
          </a:p>
          <a:p>
            <a:pPr lvl="1"/>
            <a:endParaRPr lang="en-US" sz="2000" dirty="0">
              <a:latin typeface="Segoe UI" panose="020B0502040204020203" pitchFamily="34" charset="0"/>
              <a:cs typeface="Segoe UI" panose="020B0502040204020203" pitchFamily="34" charset="0"/>
            </a:endParaRPr>
          </a:p>
          <a:p>
            <a:pPr marL="514350" indent="-514350">
              <a:buAutoNum type="arabicPeriod"/>
            </a:pPr>
            <a:r>
              <a:rPr lang="en-US" sz="2400" dirty="0">
                <a:latin typeface="Segoe UI" panose="020B0502040204020203" pitchFamily="34" charset="0"/>
                <a:cs typeface="Segoe UI" panose="020B0502040204020203" pitchFamily="34" charset="0"/>
              </a:rPr>
              <a:t>What enables you to tie data together so you can slice and dice your data</a:t>
            </a:r>
          </a:p>
          <a:p>
            <a:pPr marL="971550" lvl="1" indent="-514350">
              <a:buAutoNum type="alphaLcPeriod"/>
            </a:pPr>
            <a:r>
              <a:rPr lang="en-US" sz="2000" dirty="0">
                <a:latin typeface="Segoe UI" panose="020B0502040204020203" pitchFamily="34" charset="0"/>
                <a:cs typeface="Segoe UI" panose="020B0502040204020203" pitchFamily="34" charset="0"/>
              </a:rPr>
              <a:t>Facts</a:t>
            </a:r>
          </a:p>
          <a:p>
            <a:pPr marL="971550" lvl="1" indent="-514350">
              <a:buAutoNum type="alphaLcPeriod"/>
            </a:pPr>
            <a:r>
              <a:rPr lang="en-US" sz="2000" dirty="0">
                <a:latin typeface="Segoe UI" panose="020B0502040204020203" pitchFamily="34" charset="0"/>
                <a:cs typeface="Segoe UI" panose="020B0502040204020203" pitchFamily="34" charset="0"/>
              </a:rPr>
              <a:t>Dimension</a:t>
            </a:r>
          </a:p>
          <a:p>
            <a:pPr marL="971550" lvl="1" indent="-514350">
              <a:buAutoNum type="alphaLcPeriod"/>
            </a:pPr>
            <a:r>
              <a:rPr lang="en-US" sz="2000" b="1" i="1" dirty="0">
                <a:solidFill>
                  <a:schemeClr val="accent1">
                    <a:lumMod val="75000"/>
                  </a:schemeClr>
                </a:solidFill>
                <a:latin typeface="Segoe UI" panose="020B0502040204020203" pitchFamily="34" charset="0"/>
                <a:cs typeface="Segoe UI" panose="020B0502040204020203" pitchFamily="34" charset="0"/>
              </a:rPr>
              <a:t>Relationships</a:t>
            </a:r>
          </a:p>
        </p:txBody>
      </p:sp>
    </p:spTree>
    <p:extLst>
      <p:ext uri="{BB962C8B-B14F-4D97-AF65-F5344CB8AC3E}">
        <p14:creationId xmlns:p14="http://schemas.microsoft.com/office/powerpoint/2010/main" val="427522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KNOWLEDGE CHECK -  MODULE 4</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CB02DA6B-D477-4B7C-963F-70D125B27476}"/>
              </a:ext>
            </a:extLst>
          </p:cNvPr>
          <p:cNvSpPr txBox="1"/>
          <p:nvPr/>
        </p:nvSpPr>
        <p:spPr>
          <a:xfrm>
            <a:off x="102966" y="1918010"/>
            <a:ext cx="11589834" cy="5324535"/>
          </a:xfrm>
          <a:prstGeom prst="rect">
            <a:avLst/>
          </a:prstGeom>
          <a:noFill/>
        </p:spPr>
        <p:txBody>
          <a:bodyPr wrap="square" rtlCol="0">
            <a:spAutoFit/>
          </a:bodyPr>
          <a:lstStyle/>
          <a:p>
            <a:pPr marL="514350" indent="-514350">
              <a:buFont typeface="+mj-lt"/>
              <a:buAutoNum type="arabicPeriod"/>
            </a:pPr>
            <a:r>
              <a:rPr lang="en-US" sz="2400" dirty="0">
                <a:latin typeface="Segoe UI" panose="020B0502040204020203" pitchFamily="34" charset="0"/>
                <a:cs typeface="Segoe UI" panose="020B0502040204020203" pitchFamily="34" charset="0"/>
              </a:rPr>
              <a:t>A single page that uses visualizations to tell as story is called what?</a:t>
            </a:r>
          </a:p>
          <a:p>
            <a:pPr marL="971550" lvl="1" indent="-514350">
              <a:buAutoNum type="alphaLcPeriod"/>
            </a:pPr>
            <a:r>
              <a:rPr lang="en-US" sz="2000" dirty="0">
                <a:latin typeface="Segoe UI" panose="020B0502040204020203" pitchFamily="34" charset="0"/>
                <a:cs typeface="Segoe UI" panose="020B0502040204020203" pitchFamily="34" charset="0"/>
              </a:rPr>
              <a:t>Dashboard</a:t>
            </a:r>
          </a:p>
          <a:p>
            <a:pPr marL="971550" lvl="1" indent="-514350">
              <a:buAutoNum type="alphaLcPeriod"/>
            </a:pPr>
            <a:r>
              <a:rPr lang="en-US" sz="2000" dirty="0">
                <a:latin typeface="Segoe UI" panose="020B0502040204020203" pitchFamily="34" charset="0"/>
                <a:cs typeface="Segoe UI" panose="020B0502040204020203" pitchFamily="34" charset="0"/>
              </a:rPr>
              <a:t>Report</a:t>
            </a:r>
          </a:p>
          <a:p>
            <a:pPr marL="971550" lvl="1" indent="-514350">
              <a:buAutoNum type="alphaLcPeriod"/>
            </a:pPr>
            <a:r>
              <a:rPr lang="en-US" sz="2000" dirty="0">
                <a:latin typeface="Segoe UI" panose="020B0502040204020203" pitchFamily="34" charset="0"/>
                <a:cs typeface="Segoe UI" panose="020B0502040204020203" pitchFamily="34" charset="0"/>
              </a:rPr>
              <a:t>Workspace</a:t>
            </a:r>
          </a:p>
          <a:p>
            <a:endParaRPr lang="en-US" sz="28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2.   When reading LTR what section of the page is people’s attention drawn to first?</a:t>
            </a:r>
          </a:p>
          <a:p>
            <a:pPr marL="971550" lvl="1" indent="-514350">
              <a:buAutoNum type="alphaLcPeriod"/>
            </a:pPr>
            <a:r>
              <a:rPr lang="en-US" sz="2000" dirty="0">
                <a:latin typeface="Segoe UI" panose="020B0502040204020203" pitchFamily="34" charset="0"/>
                <a:cs typeface="Segoe UI" panose="020B0502040204020203" pitchFamily="34" charset="0"/>
              </a:rPr>
              <a:t>Upper right</a:t>
            </a:r>
          </a:p>
          <a:p>
            <a:pPr marL="971550" lvl="1" indent="-514350">
              <a:buAutoNum type="alphaLcPeriod"/>
            </a:pPr>
            <a:r>
              <a:rPr lang="en-US" sz="2000" dirty="0">
                <a:latin typeface="Segoe UI" panose="020B0502040204020203" pitchFamily="34" charset="0"/>
                <a:cs typeface="Segoe UI" panose="020B0502040204020203" pitchFamily="34" charset="0"/>
              </a:rPr>
              <a:t>Lower left</a:t>
            </a:r>
          </a:p>
          <a:p>
            <a:pPr marL="971550" lvl="1" indent="-514350">
              <a:buAutoNum type="alphaLcPeriod"/>
            </a:pPr>
            <a:r>
              <a:rPr lang="en-US" sz="2000" dirty="0">
                <a:latin typeface="Segoe UI" panose="020B0502040204020203" pitchFamily="34" charset="0"/>
                <a:cs typeface="Segoe UI" panose="020B0502040204020203" pitchFamily="34" charset="0"/>
              </a:rPr>
              <a:t>Upper left</a:t>
            </a:r>
          </a:p>
          <a:p>
            <a:pPr lvl="1"/>
            <a:endParaRPr lang="en-US" sz="2000" dirty="0">
              <a:latin typeface="Segoe UI" panose="020B0502040204020203" pitchFamily="34" charset="0"/>
              <a:cs typeface="Segoe UI" panose="020B0502040204020203" pitchFamily="34" charset="0"/>
            </a:endParaRPr>
          </a:p>
          <a:p>
            <a:pPr marL="457200" indent="-457200">
              <a:buAutoNum type="arabicPeriod" startAt="3"/>
            </a:pPr>
            <a:r>
              <a:rPr lang="en-US" sz="2400" dirty="0">
                <a:latin typeface="Segoe UI" panose="020B0502040204020203" pitchFamily="34" charset="0"/>
                <a:cs typeface="Segoe UI" panose="020B0502040204020203" pitchFamily="34" charset="0"/>
              </a:rPr>
              <a:t>If there are too many items to display and you need to take up very little space you should use a...</a:t>
            </a:r>
          </a:p>
          <a:p>
            <a:pPr marL="914400" lvl="1" indent="-457200">
              <a:buAutoNum type="alphaLcPeriod"/>
            </a:pPr>
            <a:r>
              <a:rPr lang="en-US" sz="2000" dirty="0">
                <a:latin typeface="Segoe UI" panose="020B0502040204020203" pitchFamily="34" charset="0"/>
                <a:cs typeface="Segoe UI" panose="020B0502040204020203" pitchFamily="34" charset="0"/>
              </a:rPr>
              <a:t>Slicer</a:t>
            </a:r>
          </a:p>
          <a:p>
            <a:pPr marL="914400" lvl="1" indent="-457200">
              <a:buAutoNum type="alphaLcPeriod"/>
            </a:pPr>
            <a:r>
              <a:rPr lang="en-US" sz="2000" dirty="0">
                <a:latin typeface="Segoe UI" panose="020B0502040204020203" pitchFamily="34" charset="0"/>
                <a:cs typeface="Segoe UI" panose="020B0502040204020203" pitchFamily="34" charset="0"/>
              </a:rPr>
              <a:t>Filter  </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557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57199" y="385199"/>
            <a:ext cx="11496907"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KNOWLEDGE CHECK -  MODULE 4 ANSWERS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extBox 5">
            <a:extLst>
              <a:ext uri="{FF2B5EF4-FFF2-40B4-BE49-F238E27FC236}">
                <a16:creationId xmlns:a16="http://schemas.microsoft.com/office/drawing/2014/main" id="{D24CCBC9-61B0-4E9C-B26D-6D597A033895}"/>
              </a:ext>
            </a:extLst>
          </p:cNvPr>
          <p:cNvSpPr txBox="1"/>
          <p:nvPr/>
        </p:nvSpPr>
        <p:spPr>
          <a:xfrm>
            <a:off x="102966" y="1918010"/>
            <a:ext cx="11589834" cy="5324535"/>
          </a:xfrm>
          <a:prstGeom prst="rect">
            <a:avLst/>
          </a:prstGeom>
          <a:noFill/>
        </p:spPr>
        <p:txBody>
          <a:bodyPr wrap="square" rtlCol="0">
            <a:spAutoFit/>
          </a:bodyPr>
          <a:lstStyle/>
          <a:p>
            <a:pPr marL="514350" indent="-514350">
              <a:buFont typeface="+mj-lt"/>
              <a:buAutoNum type="arabicPeriod"/>
            </a:pPr>
            <a:r>
              <a:rPr lang="en-US" sz="2400" dirty="0">
                <a:latin typeface="Segoe UI" panose="020B0502040204020203" pitchFamily="34" charset="0"/>
                <a:cs typeface="Segoe UI" panose="020B0502040204020203" pitchFamily="34" charset="0"/>
              </a:rPr>
              <a:t>A single page that uses visualizations to tell as story is called what?</a:t>
            </a:r>
          </a:p>
          <a:p>
            <a:pPr marL="971550" lvl="1" indent="-514350">
              <a:buAutoNum type="alphaLcPeriod"/>
            </a:pPr>
            <a:r>
              <a:rPr lang="en-US" sz="2000" b="1" i="1" dirty="0">
                <a:solidFill>
                  <a:schemeClr val="accent1">
                    <a:lumMod val="75000"/>
                  </a:schemeClr>
                </a:solidFill>
                <a:latin typeface="Segoe UI" panose="020B0502040204020203" pitchFamily="34" charset="0"/>
                <a:cs typeface="Segoe UI" panose="020B0502040204020203" pitchFamily="34" charset="0"/>
              </a:rPr>
              <a:t>Dashboard</a:t>
            </a:r>
          </a:p>
          <a:p>
            <a:pPr marL="971550" lvl="1" indent="-514350">
              <a:buAutoNum type="alphaLcPeriod"/>
            </a:pPr>
            <a:r>
              <a:rPr lang="en-US" sz="2000" dirty="0">
                <a:latin typeface="Segoe UI" panose="020B0502040204020203" pitchFamily="34" charset="0"/>
                <a:cs typeface="Segoe UI" panose="020B0502040204020203" pitchFamily="34" charset="0"/>
              </a:rPr>
              <a:t>Report</a:t>
            </a:r>
          </a:p>
          <a:p>
            <a:pPr marL="971550" lvl="1" indent="-514350">
              <a:buAutoNum type="alphaLcPeriod"/>
            </a:pPr>
            <a:r>
              <a:rPr lang="en-US" sz="2000" dirty="0">
                <a:latin typeface="Segoe UI" panose="020B0502040204020203" pitchFamily="34" charset="0"/>
                <a:cs typeface="Segoe UI" panose="020B0502040204020203" pitchFamily="34" charset="0"/>
              </a:rPr>
              <a:t>Workspace</a:t>
            </a:r>
          </a:p>
          <a:p>
            <a:endParaRPr lang="en-US" sz="2800" dirty="0">
              <a:latin typeface="Segoe UI" panose="020B0502040204020203" pitchFamily="34" charset="0"/>
              <a:cs typeface="Segoe UI" panose="020B0502040204020203" pitchFamily="34" charset="0"/>
            </a:endParaRPr>
          </a:p>
          <a:p>
            <a:r>
              <a:rPr lang="en-US" sz="2400" dirty="0">
                <a:latin typeface="Segoe UI" panose="020B0502040204020203" pitchFamily="34" charset="0"/>
                <a:cs typeface="Segoe UI" panose="020B0502040204020203" pitchFamily="34" charset="0"/>
              </a:rPr>
              <a:t>2.   When reading LTR what section of the page is people’s attention drawn to first?</a:t>
            </a:r>
          </a:p>
          <a:p>
            <a:pPr marL="971550" lvl="1" indent="-514350">
              <a:buAutoNum type="alphaLcPeriod"/>
            </a:pPr>
            <a:r>
              <a:rPr lang="en-US" sz="2000" dirty="0">
                <a:latin typeface="Segoe UI" panose="020B0502040204020203" pitchFamily="34" charset="0"/>
                <a:cs typeface="Segoe UI" panose="020B0502040204020203" pitchFamily="34" charset="0"/>
              </a:rPr>
              <a:t>Upper right</a:t>
            </a:r>
          </a:p>
          <a:p>
            <a:pPr marL="971550" lvl="1" indent="-514350">
              <a:buAutoNum type="alphaLcPeriod"/>
            </a:pPr>
            <a:r>
              <a:rPr lang="en-US" sz="2000" dirty="0">
                <a:latin typeface="Segoe UI" panose="020B0502040204020203" pitchFamily="34" charset="0"/>
                <a:cs typeface="Segoe UI" panose="020B0502040204020203" pitchFamily="34" charset="0"/>
              </a:rPr>
              <a:t>Lower left</a:t>
            </a:r>
          </a:p>
          <a:p>
            <a:pPr marL="971550" lvl="1" indent="-514350">
              <a:buAutoNum type="alphaLcPeriod"/>
            </a:pPr>
            <a:r>
              <a:rPr lang="en-US" sz="2000" b="1" i="1" dirty="0">
                <a:solidFill>
                  <a:schemeClr val="accent1">
                    <a:lumMod val="75000"/>
                  </a:schemeClr>
                </a:solidFill>
                <a:latin typeface="Segoe UI" panose="020B0502040204020203" pitchFamily="34" charset="0"/>
                <a:cs typeface="Segoe UI" panose="020B0502040204020203" pitchFamily="34" charset="0"/>
              </a:rPr>
              <a:t>Upper left</a:t>
            </a:r>
          </a:p>
          <a:p>
            <a:pPr lvl="1"/>
            <a:endParaRPr lang="en-US" sz="2000" dirty="0">
              <a:latin typeface="Segoe UI" panose="020B0502040204020203" pitchFamily="34" charset="0"/>
              <a:cs typeface="Segoe UI" panose="020B0502040204020203" pitchFamily="34" charset="0"/>
            </a:endParaRPr>
          </a:p>
          <a:p>
            <a:pPr marL="457200" indent="-457200">
              <a:buAutoNum type="arabicPeriod" startAt="3"/>
            </a:pPr>
            <a:r>
              <a:rPr lang="en-US" sz="2400" dirty="0">
                <a:latin typeface="Segoe UI" panose="020B0502040204020203" pitchFamily="34" charset="0"/>
                <a:cs typeface="Segoe UI" panose="020B0502040204020203" pitchFamily="34" charset="0"/>
              </a:rPr>
              <a:t>If there are too many items to display and you need to take up very little space you should use a...</a:t>
            </a:r>
          </a:p>
          <a:p>
            <a:pPr marL="914400" lvl="1" indent="-457200">
              <a:buAutoNum type="alphaLcPeriod"/>
            </a:pPr>
            <a:r>
              <a:rPr lang="en-US" sz="2000" dirty="0">
                <a:latin typeface="Segoe UI" panose="020B0502040204020203" pitchFamily="34" charset="0"/>
                <a:cs typeface="Segoe UI" panose="020B0502040204020203" pitchFamily="34" charset="0"/>
              </a:rPr>
              <a:t>Slicer</a:t>
            </a:r>
          </a:p>
          <a:p>
            <a:pPr marL="914400" lvl="1" indent="-457200">
              <a:buAutoNum type="alphaLcPeriod"/>
            </a:pPr>
            <a:r>
              <a:rPr lang="en-US" sz="2000" b="1" i="1" dirty="0">
                <a:solidFill>
                  <a:schemeClr val="accent1">
                    <a:lumMod val="75000"/>
                  </a:schemeClr>
                </a:solidFill>
                <a:latin typeface="Segoe UI" panose="020B0502040204020203" pitchFamily="34" charset="0"/>
                <a:cs typeface="Segoe UI" panose="020B0502040204020203" pitchFamily="34" charset="0"/>
              </a:rPr>
              <a:t>Filter</a:t>
            </a:r>
            <a:r>
              <a:rPr lang="en-US" sz="2000" dirty="0">
                <a:latin typeface="Segoe UI" panose="020B0502040204020203" pitchFamily="34" charset="0"/>
                <a:cs typeface="Segoe UI" panose="020B0502040204020203" pitchFamily="34" charset="0"/>
              </a:rPr>
              <a:t>  </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514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KNOWLEDGE CHECK -  MODULE 7</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7CA15C70-2A7B-4847-82D8-0A9D68BD5B3C}"/>
              </a:ext>
            </a:extLst>
          </p:cNvPr>
          <p:cNvSpPr txBox="1"/>
          <p:nvPr/>
        </p:nvSpPr>
        <p:spPr>
          <a:xfrm>
            <a:off x="152400" y="1812733"/>
            <a:ext cx="11887200" cy="5693866"/>
          </a:xfrm>
          <a:prstGeom prst="rect">
            <a:avLst/>
          </a:prstGeom>
          <a:noFill/>
        </p:spPr>
        <p:txBody>
          <a:bodyPr wrap="square" rtlCol="0">
            <a:spAutoFit/>
          </a:bodyPr>
          <a:lstStyle/>
          <a:p>
            <a:pPr marL="514350" indent="-514350">
              <a:buFont typeface="+mj-lt"/>
              <a:buAutoNum type="arabicPeriod"/>
            </a:pPr>
            <a:r>
              <a:rPr lang="en-US" dirty="0">
                <a:latin typeface="Segoe UI" panose="020B0502040204020203" pitchFamily="34" charset="0"/>
                <a:cs typeface="Segoe UI" panose="020B0502040204020203" pitchFamily="34" charset="0"/>
              </a:rPr>
              <a:t>In what section of the visualization pane can you add Alt Text to a visualization?</a:t>
            </a:r>
          </a:p>
          <a:p>
            <a:pPr marL="971550" lvl="1" indent="-514350">
              <a:buAutoNum type="alphaLcPeriod"/>
            </a:pPr>
            <a:r>
              <a:rPr lang="en-US" sz="1600" dirty="0">
                <a:latin typeface="Segoe UI" panose="020B0502040204020203" pitchFamily="34" charset="0"/>
                <a:cs typeface="Segoe UI" panose="020B0502040204020203" pitchFamily="34" charset="0"/>
              </a:rPr>
              <a:t>Data colors</a:t>
            </a:r>
          </a:p>
          <a:p>
            <a:pPr marL="971550" lvl="1" indent="-514350">
              <a:buAutoNum type="alphaLcPeriod"/>
            </a:pPr>
            <a:r>
              <a:rPr lang="en-US" sz="1600" dirty="0">
                <a:latin typeface="Segoe UI" panose="020B0502040204020203" pitchFamily="34" charset="0"/>
                <a:cs typeface="Segoe UI" panose="020B0502040204020203" pitchFamily="34" charset="0"/>
              </a:rPr>
              <a:t>General</a:t>
            </a:r>
          </a:p>
          <a:p>
            <a:pPr marL="971550" lvl="1" indent="-514350">
              <a:buAutoNum type="alphaLcPeriod"/>
            </a:pPr>
            <a:r>
              <a:rPr lang="en-US" sz="1600" dirty="0">
                <a:latin typeface="Segoe UI" panose="020B0502040204020203" pitchFamily="34" charset="0"/>
                <a:cs typeface="Segoe UI" panose="020B0502040204020203" pitchFamily="34" charset="0"/>
              </a:rPr>
              <a:t>Title</a:t>
            </a:r>
          </a:p>
          <a:p>
            <a:pPr lvl="1"/>
            <a:endParaRPr lang="en-US" sz="1600" dirty="0">
              <a:latin typeface="Segoe UI" panose="020B0502040204020203" pitchFamily="34" charset="0"/>
              <a:cs typeface="Segoe UI" panose="020B0502040204020203" pitchFamily="34" charset="0"/>
            </a:endParaRPr>
          </a:p>
          <a:p>
            <a:pPr marL="514350" indent="-514350">
              <a:buAutoNum type="arabicPeriod"/>
            </a:pPr>
            <a:r>
              <a:rPr lang="en-US" dirty="0">
                <a:latin typeface="Segoe UI" panose="020B0502040204020203" pitchFamily="34" charset="0"/>
                <a:cs typeface="Segoe UI" panose="020B0502040204020203" pitchFamily="34" charset="0"/>
              </a:rPr>
              <a:t>Which pane would you use to import a custom visual?</a:t>
            </a:r>
          </a:p>
          <a:p>
            <a:pPr marL="971550" lvl="1" indent="-514350">
              <a:buAutoNum type="alphaLcPeriod"/>
            </a:pPr>
            <a:r>
              <a:rPr lang="en-US" sz="1600" dirty="0">
                <a:latin typeface="Segoe UI" panose="020B0502040204020203" pitchFamily="34" charset="0"/>
                <a:cs typeface="Segoe UI" panose="020B0502040204020203" pitchFamily="34" charset="0"/>
              </a:rPr>
              <a:t>Filters</a:t>
            </a:r>
          </a:p>
          <a:p>
            <a:pPr marL="971550" lvl="1" indent="-514350">
              <a:buAutoNum type="alphaLcPeriod"/>
            </a:pPr>
            <a:r>
              <a:rPr lang="en-US" sz="1600" dirty="0">
                <a:latin typeface="Segoe UI" panose="020B0502040204020203" pitchFamily="34" charset="0"/>
                <a:cs typeface="Segoe UI" panose="020B0502040204020203" pitchFamily="34" charset="0"/>
              </a:rPr>
              <a:t>Visualizations</a:t>
            </a:r>
          </a:p>
          <a:p>
            <a:pPr marL="971550" lvl="1" indent="-514350">
              <a:buAutoNum type="alphaLcPeriod"/>
            </a:pPr>
            <a:r>
              <a:rPr lang="en-US" sz="1600" dirty="0">
                <a:latin typeface="Segoe UI" panose="020B0502040204020203" pitchFamily="34" charset="0"/>
                <a:cs typeface="Segoe UI" panose="020B0502040204020203" pitchFamily="34" charset="0"/>
              </a:rPr>
              <a:t>Fields</a:t>
            </a:r>
          </a:p>
          <a:p>
            <a:pPr marL="457200" indent="-457200">
              <a:buFont typeface="+mj-lt"/>
              <a:buAutoNum type="arabicPeriod"/>
            </a:pPr>
            <a:endParaRPr lang="en-US" dirty="0">
              <a:latin typeface="Segoe UI" panose="020B0502040204020203" pitchFamily="34" charset="0"/>
              <a:cs typeface="Segoe UI" panose="020B0502040204020203" pitchFamily="34" charset="0"/>
            </a:endParaRPr>
          </a:p>
          <a:p>
            <a:pPr marL="457200" indent="-457200">
              <a:buFont typeface="+mj-lt"/>
              <a:buAutoNum type="arabicPeriod"/>
            </a:pPr>
            <a:r>
              <a:rPr lang="en-US" dirty="0">
                <a:latin typeface="Segoe UI" panose="020B0502040204020203" pitchFamily="34" charset="0"/>
                <a:cs typeface="Segoe UI" panose="020B0502040204020203" pitchFamily="34" charset="0"/>
              </a:rPr>
              <a:t>A tool used to view reports through the lens of someone with visual disabilities is what?</a:t>
            </a:r>
          </a:p>
          <a:p>
            <a:pPr marL="914400" lvl="1" indent="-457200">
              <a:buAutoNum type="alphaLcPeriod"/>
            </a:pPr>
            <a:r>
              <a:rPr lang="en-US" sz="1600" dirty="0" err="1">
                <a:latin typeface="Segoe UI" panose="020B0502040204020203" pitchFamily="34" charset="0"/>
                <a:cs typeface="Segoe UI" panose="020B0502040204020203" pitchFamily="34" charset="0"/>
              </a:rPr>
              <a:t>Palleton</a:t>
            </a:r>
            <a:endParaRPr lang="en-US" sz="1600" dirty="0">
              <a:latin typeface="Segoe UI" panose="020B0502040204020203" pitchFamily="34" charset="0"/>
              <a:cs typeface="Segoe UI" panose="020B0502040204020203" pitchFamily="34" charset="0"/>
            </a:endParaRPr>
          </a:p>
          <a:p>
            <a:pPr marL="914400" lvl="1" indent="-457200">
              <a:buAutoNum type="alphaLcPeriod"/>
            </a:pPr>
            <a:r>
              <a:rPr lang="en-US" sz="1600" dirty="0">
                <a:latin typeface="Segoe UI" panose="020B0502040204020203" pitchFamily="34" charset="0"/>
                <a:cs typeface="Segoe UI" panose="020B0502040204020203" pitchFamily="34" charset="0"/>
              </a:rPr>
              <a:t>Contrast Analyzer</a:t>
            </a:r>
          </a:p>
          <a:p>
            <a:pPr marL="914400" lvl="1" indent="-457200">
              <a:buAutoNum type="alphaLcPeriod"/>
            </a:pPr>
            <a:r>
              <a:rPr lang="en-US" sz="1600" dirty="0">
                <a:latin typeface="Segoe UI" panose="020B0502040204020203" pitchFamily="34" charset="0"/>
                <a:cs typeface="Segoe UI" panose="020B0502040204020203" pitchFamily="34" charset="0"/>
              </a:rPr>
              <a:t>Adobe Color Wheel</a:t>
            </a:r>
          </a:p>
          <a:p>
            <a:pPr lvl="1"/>
            <a:endParaRPr lang="en-US" dirty="0">
              <a:latin typeface="Segoe UI" panose="020B0502040204020203" pitchFamily="34" charset="0"/>
              <a:cs typeface="Segoe UI" panose="020B0502040204020203" pitchFamily="34" charset="0"/>
            </a:endParaRPr>
          </a:p>
          <a:p>
            <a:pPr marL="457200" indent="-457200">
              <a:buFont typeface="+mj-lt"/>
              <a:buAutoNum type="arabicPeriod"/>
            </a:pPr>
            <a:r>
              <a:rPr lang="en-US" dirty="0">
                <a:latin typeface="Segoe UI" panose="020B0502040204020203" pitchFamily="34" charset="0"/>
                <a:cs typeface="Segoe UI" panose="020B0502040204020203" pitchFamily="34" charset="0"/>
              </a:rPr>
              <a:t>The maximum number of font types and sizes you should use is how many?</a:t>
            </a:r>
          </a:p>
          <a:p>
            <a:pPr marL="914400" lvl="1" indent="-457200">
              <a:buAutoNum type="alphaLcPeriod"/>
            </a:pPr>
            <a:r>
              <a:rPr lang="en-US" sz="1600" dirty="0">
                <a:latin typeface="Segoe UI" panose="020B0502040204020203" pitchFamily="34" charset="0"/>
                <a:cs typeface="Segoe UI" panose="020B0502040204020203" pitchFamily="34" charset="0"/>
              </a:rPr>
              <a:t>5</a:t>
            </a:r>
          </a:p>
          <a:p>
            <a:pPr marL="914400" lvl="1" indent="-457200">
              <a:buAutoNum type="alphaLcPeriod"/>
            </a:pPr>
            <a:r>
              <a:rPr lang="en-US" sz="1600" dirty="0">
                <a:latin typeface="Segoe UI" panose="020B0502040204020203" pitchFamily="34" charset="0"/>
                <a:cs typeface="Segoe UI" panose="020B0502040204020203" pitchFamily="34" charset="0"/>
              </a:rPr>
              <a:t>3</a:t>
            </a:r>
          </a:p>
          <a:p>
            <a:pPr marL="914400" lvl="1" indent="-457200">
              <a:buAutoNum type="alphaLcPeriod"/>
            </a:pPr>
            <a:r>
              <a:rPr lang="en-US" sz="1600" dirty="0">
                <a:latin typeface="Segoe UI" panose="020B0502040204020203" pitchFamily="34" charset="0"/>
                <a:cs typeface="Segoe UI" panose="020B0502040204020203" pitchFamily="34" charset="0"/>
              </a:rPr>
              <a:t>7</a:t>
            </a:r>
          </a:p>
          <a:p>
            <a:pPr lvl="1"/>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01911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57199" y="385199"/>
            <a:ext cx="11496907"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KNOWLEDGE CHECK -  MODULE 7 ANSWERS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extBox 5">
            <a:extLst>
              <a:ext uri="{FF2B5EF4-FFF2-40B4-BE49-F238E27FC236}">
                <a16:creationId xmlns:a16="http://schemas.microsoft.com/office/drawing/2014/main" id="{000BDE72-7E7D-4A6B-9F3E-3FEC43886443}"/>
              </a:ext>
            </a:extLst>
          </p:cNvPr>
          <p:cNvSpPr txBox="1"/>
          <p:nvPr/>
        </p:nvSpPr>
        <p:spPr>
          <a:xfrm>
            <a:off x="66906" y="1821654"/>
            <a:ext cx="11887200" cy="5693866"/>
          </a:xfrm>
          <a:prstGeom prst="rect">
            <a:avLst/>
          </a:prstGeom>
          <a:noFill/>
        </p:spPr>
        <p:txBody>
          <a:bodyPr wrap="square" rtlCol="0">
            <a:spAutoFit/>
          </a:bodyPr>
          <a:lstStyle/>
          <a:p>
            <a:pPr marL="514350" indent="-514350">
              <a:buFont typeface="+mj-lt"/>
              <a:buAutoNum type="arabicPeriod"/>
            </a:pPr>
            <a:r>
              <a:rPr lang="en-US" dirty="0">
                <a:latin typeface="Segoe UI" panose="020B0502040204020203" pitchFamily="34" charset="0"/>
                <a:cs typeface="Segoe UI" panose="020B0502040204020203" pitchFamily="34" charset="0"/>
              </a:rPr>
              <a:t>In what section of the visualization pane can you add Alt Text to a visualization?</a:t>
            </a:r>
          </a:p>
          <a:p>
            <a:pPr marL="971550" lvl="1" indent="-514350">
              <a:buAutoNum type="alphaLcPeriod"/>
            </a:pPr>
            <a:r>
              <a:rPr lang="en-US" sz="1600" dirty="0">
                <a:latin typeface="Segoe UI" panose="020B0502040204020203" pitchFamily="34" charset="0"/>
                <a:cs typeface="Segoe UI" panose="020B0502040204020203" pitchFamily="34" charset="0"/>
              </a:rPr>
              <a:t>Data colors</a:t>
            </a:r>
          </a:p>
          <a:p>
            <a:pPr marL="971550" lvl="1" indent="-514350">
              <a:buAutoNum type="alphaLcPeriod"/>
            </a:pPr>
            <a:r>
              <a:rPr lang="en-US" sz="1600" b="1" i="1" dirty="0">
                <a:solidFill>
                  <a:schemeClr val="accent1">
                    <a:lumMod val="75000"/>
                  </a:schemeClr>
                </a:solidFill>
                <a:latin typeface="Segoe UI" panose="020B0502040204020203" pitchFamily="34" charset="0"/>
                <a:cs typeface="Segoe UI" panose="020B0502040204020203" pitchFamily="34" charset="0"/>
              </a:rPr>
              <a:t>General</a:t>
            </a:r>
          </a:p>
          <a:p>
            <a:pPr marL="971550" lvl="1" indent="-514350">
              <a:buAutoNum type="alphaLcPeriod"/>
            </a:pPr>
            <a:r>
              <a:rPr lang="en-US" sz="1600" dirty="0">
                <a:latin typeface="Segoe UI" panose="020B0502040204020203" pitchFamily="34" charset="0"/>
                <a:cs typeface="Segoe UI" panose="020B0502040204020203" pitchFamily="34" charset="0"/>
              </a:rPr>
              <a:t>Title</a:t>
            </a:r>
          </a:p>
          <a:p>
            <a:pPr lvl="1"/>
            <a:endParaRPr lang="en-US" sz="1600" dirty="0">
              <a:latin typeface="Segoe UI" panose="020B0502040204020203" pitchFamily="34" charset="0"/>
              <a:cs typeface="Segoe UI" panose="020B0502040204020203" pitchFamily="34" charset="0"/>
            </a:endParaRPr>
          </a:p>
          <a:p>
            <a:pPr marL="514350" indent="-514350">
              <a:buAutoNum type="arabicPeriod"/>
            </a:pPr>
            <a:r>
              <a:rPr lang="en-US" dirty="0">
                <a:latin typeface="Segoe UI" panose="020B0502040204020203" pitchFamily="34" charset="0"/>
                <a:cs typeface="Segoe UI" panose="020B0502040204020203" pitchFamily="34" charset="0"/>
              </a:rPr>
              <a:t>Which pane would you use to import a custom visual?</a:t>
            </a:r>
          </a:p>
          <a:p>
            <a:pPr marL="971550" lvl="1" indent="-514350">
              <a:buAutoNum type="alphaLcPeriod"/>
            </a:pPr>
            <a:r>
              <a:rPr lang="en-US" sz="1600" dirty="0">
                <a:latin typeface="Segoe UI" panose="020B0502040204020203" pitchFamily="34" charset="0"/>
                <a:cs typeface="Segoe UI" panose="020B0502040204020203" pitchFamily="34" charset="0"/>
              </a:rPr>
              <a:t>Filters</a:t>
            </a:r>
          </a:p>
          <a:p>
            <a:pPr marL="971550" lvl="1" indent="-514350">
              <a:buAutoNum type="alphaLcPeriod"/>
            </a:pPr>
            <a:r>
              <a:rPr lang="en-US" sz="1600" b="1" i="1" dirty="0">
                <a:solidFill>
                  <a:schemeClr val="accent1">
                    <a:lumMod val="75000"/>
                  </a:schemeClr>
                </a:solidFill>
                <a:latin typeface="Segoe UI" panose="020B0502040204020203" pitchFamily="34" charset="0"/>
                <a:cs typeface="Segoe UI" panose="020B0502040204020203" pitchFamily="34" charset="0"/>
              </a:rPr>
              <a:t>Visualizations</a:t>
            </a:r>
          </a:p>
          <a:p>
            <a:pPr marL="971550" lvl="1" indent="-514350">
              <a:buAutoNum type="alphaLcPeriod"/>
            </a:pPr>
            <a:r>
              <a:rPr lang="en-US" sz="1600" dirty="0">
                <a:latin typeface="Segoe UI" panose="020B0502040204020203" pitchFamily="34" charset="0"/>
                <a:cs typeface="Segoe UI" panose="020B0502040204020203" pitchFamily="34" charset="0"/>
              </a:rPr>
              <a:t>Fields</a:t>
            </a:r>
          </a:p>
          <a:p>
            <a:pPr marL="457200" indent="-457200">
              <a:buFont typeface="+mj-lt"/>
              <a:buAutoNum type="arabicPeriod"/>
            </a:pPr>
            <a:endParaRPr lang="en-US" dirty="0">
              <a:latin typeface="Segoe UI" panose="020B0502040204020203" pitchFamily="34" charset="0"/>
              <a:cs typeface="Segoe UI" panose="020B0502040204020203" pitchFamily="34" charset="0"/>
            </a:endParaRPr>
          </a:p>
          <a:p>
            <a:pPr marL="457200" indent="-457200">
              <a:buFont typeface="+mj-lt"/>
              <a:buAutoNum type="arabicPeriod"/>
            </a:pPr>
            <a:r>
              <a:rPr lang="en-US" dirty="0">
                <a:latin typeface="Segoe UI" panose="020B0502040204020203" pitchFamily="34" charset="0"/>
                <a:cs typeface="Segoe UI" panose="020B0502040204020203" pitchFamily="34" charset="0"/>
              </a:rPr>
              <a:t>A tool used to view reports through the lens of someone with visual disabilities is what?</a:t>
            </a:r>
          </a:p>
          <a:p>
            <a:pPr marL="914400" lvl="1" indent="-457200">
              <a:buAutoNum type="alphaLcPeriod"/>
            </a:pPr>
            <a:r>
              <a:rPr lang="en-US" sz="1600" dirty="0" err="1">
                <a:latin typeface="Segoe UI" panose="020B0502040204020203" pitchFamily="34" charset="0"/>
                <a:cs typeface="Segoe UI" panose="020B0502040204020203" pitchFamily="34" charset="0"/>
              </a:rPr>
              <a:t>Palleton</a:t>
            </a:r>
            <a:endParaRPr lang="en-US" sz="1600" dirty="0">
              <a:latin typeface="Segoe UI" panose="020B0502040204020203" pitchFamily="34" charset="0"/>
              <a:cs typeface="Segoe UI" panose="020B0502040204020203" pitchFamily="34" charset="0"/>
            </a:endParaRPr>
          </a:p>
          <a:p>
            <a:pPr marL="914400" lvl="1" indent="-457200">
              <a:buAutoNum type="alphaLcPeriod"/>
            </a:pPr>
            <a:r>
              <a:rPr lang="en-US" sz="1600" b="1" i="1" dirty="0">
                <a:solidFill>
                  <a:schemeClr val="accent1">
                    <a:lumMod val="75000"/>
                  </a:schemeClr>
                </a:solidFill>
                <a:latin typeface="Segoe UI" panose="020B0502040204020203" pitchFamily="34" charset="0"/>
                <a:cs typeface="Segoe UI" panose="020B0502040204020203" pitchFamily="34" charset="0"/>
              </a:rPr>
              <a:t>Contrast Analyzer</a:t>
            </a:r>
          </a:p>
          <a:p>
            <a:pPr marL="914400" lvl="1" indent="-457200">
              <a:buAutoNum type="alphaLcPeriod"/>
            </a:pPr>
            <a:r>
              <a:rPr lang="en-US" sz="1600" dirty="0">
                <a:latin typeface="Segoe UI" panose="020B0502040204020203" pitchFamily="34" charset="0"/>
                <a:cs typeface="Segoe UI" panose="020B0502040204020203" pitchFamily="34" charset="0"/>
              </a:rPr>
              <a:t>Adobe Color Wheel</a:t>
            </a:r>
          </a:p>
          <a:p>
            <a:pPr lvl="1"/>
            <a:endParaRPr lang="en-US" dirty="0">
              <a:latin typeface="Segoe UI" panose="020B0502040204020203" pitchFamily="34" charset="0"/>
              <a:cs typeface="Segoe UI" panose="020B0502040204020203" pitchFamily="34" charset="0"/>
            </a:endParaRPr>
          </a:p>
          <a:p>
            <a:pPr marL="457200" indent="-457200">
              <a:buFont typeface="+mj-lt"/>
              <a:buAutoNum type="arabicPeriod"/>
            </a:pPr>
            <a:r>
              <a:rPr lang="en-US" dirty="0">
                <a:latin typeface="Segoe UI" panose="020B0502040204020203" pitchFamily="34" charset="0"/>
                <a:cs typeface="Segoe UI" panose="020B0502040204020203" pitchFamily="34" charset="0"/>
              </a:rPr>
              <a:t>The maximum number of font types and sizes you should use is how many?</a:t>
            </a:r>
          </a:p>
          <a:p>
            <a:pPr marL="914400" lvl="1" indent="-457200">
              <a:buAutoNum type="alphaLcPeriod"/>
            </a:pPr>
            <a:r>
              <a:rPr lang="en-US" sz="1600" dirty="0">
                <a:latin typeface="Segoe UI" panose="020B0502040204020203" pitchFamily="34" charset="0"/>
                <a:cs typeface="Segoe UI" panose="020B0502040204020203" pitchFamily="34" charset="0"/>
              </a:rPr>
              <a:t>5</a:t>
            </a:r>
          </a:p>
          <a:p>
            <a:pPr marL="914400" lvl="1" indent="-457200">
              <a:buAutoNum type="alphaLcPeriod"/>
            </a:pPr>
            <a:r>
              <a:rPr lang="en-US" sz="1600" b="1" i="1" dirty="0">
                <a:solidFill>
                  <a:schemeClr val="accent1">
                    <a:lumMod val="75000"/>
                  </a:schemeClr>
                </a:solidFill>
                <a:latin typeface="Segoe UI" panose="020B0502040204020203" pitchFamily="34" charset="0"/>
                <a:cs typeface="Segoe UI" panose="020B0502040204020203" pitchFamily="34" charset="0"/>
              </a:rPr>
              <a:t>3</a:t>
            </a:r>
          </a:p>
          <a:p>
            <a:pPr marL="914400" lvl="1" indent="-457200">
              <a:buAutoNum type="alphaLcPeriod"/>
            </a:pPr>
            <a:r>
              <a:rPr lang="en-US" sz="1600" dirty="0">
                <a:latin typeface="Segoe UI" panose="020B0502040204020203" pitchFamily="34" charset="0"/>
                <a:cs typeface="Segoe UI" panose="020B0502040204020203" pitchFamily="34" charset="0"/>
              </a:rPr>
              <a:t>7</a:t>
            </a:r>
          </a:p>
          <a:p>
            <a:pPr lvl="1"/>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1264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Iconic Memory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CF613045-81F9-47AD-9D6D-63A53F72B2E3}"/>
              </a:ext>
            </a:extLst>
          </p:cNvPr>
          <p:cNvSpPr txBox="1">
            <a:spLocks/>
          </p:cNvSpPr>
          <p:nvPr/>
        </p:nvSpPr>
        <p:spPr>
          <a:xfrm>
            <a:off x="225552" y="1863222"/>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Spark the Iconic Memory – Mute the background noise</a:t>
            </a:r>
          </a:p>
        </p:txBody>
      </p:sp>
      <p:sp>
        <p:nvSpPr>
          <p:cNvPr id="8" name="Rectangle 7">
            <a:extLst>
              <a:ext uri="{FF2B5EF4-FFF2-40B4-BE49-F238E27FC236}">
                <a16:creationId xmlns:a16="http://schemas.microsoft.com/office/drawing/2014/main" id="{72B52E05-986A-4773-809E-A642CFF1DE8B}"/>
              </a:ext>
            </a:extLst>
          </p:cNvPr>
          <p:cNvSpPr/>
          <p:nvPr/>
        </p:nvSpPr>
        <p:spPr>
          <a:xfrm>
            <a:off x="6896142" y="2748705"/>
            <a:ext cx="4857103" cy="3724096"/>
          </a:xfrm>
          <a:prstGeom prst="rect">
            <a:avLst/>
          </a:prstGeom>
        </p:spPr>
        <p:txBody>
          <a:bodyPr wrap="square">
            <a:spAutoFit/>
          </a:bodyPr>
          <a:lstStyle/>
          <a:p>
            <a:r>
              <a:rPr lang="en-US" sz="2000" b="1" dirty="0">
                <a:solidFill>
                  <a:srgbClr val="505050"/>
                </a:solidFill>
                <a:latin typeface="Segoe UI" panose="020B0502040204020203" pitchFamily="34" charset="0"/>
                <a:cs typeface="Segoe UI" panose="020B0502040204020203" pitchFamily="34" charset="0"/>
              </a:rPr>
              <a:t>Things that can distract</a:t>
            </a:r>
          </a:p>
          <a:p>
            <a:endParaRPr lang="en-US"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Bright colors all over the report</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Thick borders every where</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Grid lines</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Too much precision with numbers</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No highlights</a:t>
            </a:r>
          </a:p>
        </p:txBody>
      </p:sp>
      <p:pic>
        <p:nvPicPr>
          <p:cNvPr id="9" name="Picture 8">
            <a:extLst>
              <a:ext uri="{FF2B5EF4-FFF2-40B4-BE49-F238E27FC236}">
                <a16:creationId xmlns:a16="http://schemas.microsoft.com/office/drawing/2014/main" id="{9A74BB81-F356-4944-A774-F025B0E6E9DA}"/>
              </a:ext>
            </a:extLst>
          </p:cNvPr>
          <p:cNvPicPr>
            <a:picLocks noChangeAspect="1"/>
          </p:cNvPicPr>
          <p:nvPr/>
        </p:nvPicPr>
        <p:blipFill>
          <a:blip r:embed="rId3"/>
          <a:stretch>
            <a:fillRect/>
          </a:stretch>
        </p:blipFill>
        <p:spPr>
          <a:xfrm>
            <a:off x="324534" y="2598891"/>
            <a:ext cx="6167124" cy="3203701"/>
          </a:xfrm>
          <a:prstGeom prst="rect">
            <a:avLst/>
          </a:prstGeom>
        </p:spPr>
      </p:pic>
    </p:spTree>
    <p:extLst>
      <p:ext uri="{BB962C8B-B14F-4D97-AF65-F5344CB8AC3E}">
        <p14:creationId xmlns:p14="http://schemas.microsoft.com/office/powerpoint/2010/main" val="312505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Iconic Memory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9E84C922-11F9-4FC1-9EA0-EF30AC3DEA64}"/>
              </a:ext>
            </a:extLst>
          </p:cNvPr>
          <p:cNvSpPr txBox="1">
            <a:spLocks/>
          </p:cNvSpPr>
          <p:nvPr/>
        </p:nvSpPr>
        <p:spPr>
          <a:xfrm>
            <a:off x="204552" y="1922835"/>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Spark the Iconic Memory – Mute the background noise</a:t>
            </a:r>
          </a:p>
        </p:txBody>
      </p:sp>
      <p:sp>
        <p:nvSpPr>
          <p:cNvPr id="8" name="Rectangle 7">
            <a:extLst>
              <a:ext uri="{FF2B5EF4-FFF2-40B4-BE49-F238E27FC236}">
                <a16:creationId xmlns:a16="http://schemas.microsoft.com/office/drawing/2014/main" id="{29AC9365-CE6A-4131-AE8B-82786E728D14}"/>
              </a:ext>
            </a:extLst>
          </p:cNvPr>
          <p:cNvSpPr/>
          <p:nvPr/>
        </p:nvSpPr>
        <p:spPr>
          <a:xfrm>
            <a:off x="6672088" y="2743295"/>
            <a:ext cx="4857103" cy="3816429"/>
          </a:xfrm>
          <a:prstGeom prst="rect">
            <a:avLst/>
          </a:prstGeom>
        </p:spPr>
        <p:txBody>
          <a:bodyPr wrap="square">
            <a:spAutoFit/>
          </a:bodyPr>
          <a:lstStyle/>
          <a:p>
            <a:r>
              <a:rPr lang="en-US" sz="2200" b="1" dirty="0">
                <a:solidFill>
                  <a:srgbClr val="505050"/>
                </a:solidFill>
                <a:latin typeface="Segoe UI" panose="020B0502040204020203" pitchFamily="34" charset="0"/>
                <a:cs typeface="Segoe UI" panose="020B0502040204020203" pitchFamily="34" charset="0"/>
              </a:rPr>
              <a:t>Things that can distract</a:t>
            </a:r>
          </a:p>
          <a:p>
            <a:endParaRPr lang="en-US" sz="2200"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Bright colors all over the report</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Thick borders every where</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Grid lines</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Too much precision with numbers</a:t>
            </a:r>
          </a:p>
          <a:p>
            <a:pPr marL="285750" indent="-285750">
              <a:buFont typeface="Arial" panose="020B0604020202020204" pitchFamily="34" charset="0"/>
              <a:buChar char="•"/>
            </a:pPr>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No highlights</a:t>
            </a:r>
          </a:p>
        </p:txBody>
      </p:sp>
      <p:pic>
        <p:nvPicPr>
          <p:cNvPr id="9" name="Picture 8">
            <a:extLst>
              <a:ext uri="{FF2B5EF4-FFF2-40B4-BE49-F238E27FC236}">
                <a16:creationId xmlns:a16="http://schemas.microsoft.com/office/drawing/2014/main" id="{3A79F93B-E96A-40F4-BF12-D37E66C8C5C2}"/>
              </a:ext>
            </a:extLst>
          </p:cNvPr>
          <p:cNvPicPr>
            <a:picLocks noChangeAspect="1"/>
          </p:cNvPicPr>
          <p:nvPr/>
        </p:nvPicPr>
        <p:blipFill>
          <a:blip r:embed="rId3"/>
          <a:stretch>
            <a:fillRect/>
          </a:stretch>
        </p:blipFill>
        <p:spPr>
          <a:xfrm>
            <a:off x="225552" y="2805935"/>
            <a:ext cx="6205154" cy="3341680"/>
          </a:xfrm>
          <a:prstGeom prst="rect">
            <a:avLst/>
          </a:prstGeom>
        </p:spPr>
      </p:pic>
    </p:spTree>
    <p:extLst>
      <p:ext uri="{BB962C8B-B14F-4D97-AF65-F5344CB8AC3E}">
        <p14:creationId xmlns:p14="http://schemas.microsoft.com/office/powerpoint/2010/main" val="38768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Iconic Memory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4ACB34F7-D036-425D-AF28-EB4E8AE64688}"/>
              </a:ext>
            </a:extLst>
          </p:cNvPr>
          <p:cNvSpPr txBox="1">
            <a:spLocks/>
          </p:cNvSpPr>
          <p:nvPr/>
        </p:nvSpPr>
        <p:spPr>
          <a:xfrm>
            <a:off x="174510" y="1784732"/>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Spark the Iconic memory – Precognitive attributes</a:t>
            </a:r>
          </a:p>
        </p:txBody>
      </p:sp>
      <p:pic>
        <p:nvPicPr>
          <p:cNvPr id="8" name="Picture 7">
            <a:extLst>
              <a:ext uri="{FF2B5EF4-FFF2-40B4-BE49-F238E27FC236}">
                <a16:creationId xmlns:a16="http://schemas.microsoft.com/office/drawing/2014/main" id="{AA6CDE39-4C72-47EF-9EF9-3BC1829F3B11}"/>
              </a:ext>
            </a:extLst>
          </p:cNvPr>
          <p:cNvPicPr>
            <a:picLocks noChangeAspect="1"/>
          </p:cNvPicPr>
          <p:nvPr/>
        </p:nvPicPr>
        <p:blipFill>
          <a:blip r:embed="rId3"/>
          <a:stretch>
            <a:fillRect/>
          </a:stretch>
        </p:blipFill>
        <p:spPr>
          <a:xfrm>
            <a:off x="2389315" y="2677204"/>
            <a:ext cx="1833190" cy="1163480"/>
          </a:xfrm>
          <a:prstGeom prst="rect">
            <a:avLst/>
          </a:prstGeom>
          <a:ln>
            <a:solidFill>
              <a:schemeClr val="bg1">
                <a:lumMod val="50000"/>
              </a:schemeClr>
            </a:solidFill>
          </a:ln>
        </p:spPr>
      </p:pic>
      <p:pic>
        <p:nvPicPr>
          <p:cNvPr id="9" name="Picture 8">
            <a:extLst>
              <a:ext uri="{FF2B5EF4-FFF2-40B4-BE49-F238E27FC236}">
                <a16:creationId xmlns:a16="http://schemas.microsoft.com/office/drawing/2014/main" id="{541E3C6E-86D7-47F2-8D2D-704180219F73}"/>
              </a:ext>
            </a:extLst>
          </p:cNvPr>
          <p:cNvPicPr>
            <a:picLocks noChangeAspect="1"/>
          </p:cNvPicPr>
          <p:nvPr/>
        </p:nvPicPr>
        <p:blipFill>
          <a:blip r:embed="rId4"/>
          <a:stretch>
            <a:fillRect/>
          </a:stretch>
        </p:blipFill>
        <p:spPr>
          <a:xfrm>
            <a:off x="6370315" y="5921614"/>
            <a:ext cx="1332343" cy="852100"/>
          </a:xfrm>
          <a:prstGeom prst="rect">
            <a:avLst/>
          </a:prstGeom>
          <a:ln>
            <a:solidFill>
              <a:schemeClr val="bg1">
                <a:lumMod val="50000"/>
              </a:schemeClr>
            </a:solidFill>
          </a:ln>
        </p:spPr>
      </p:pic>
      <p:pic>
        <p:nvPicPr>
          <p:cNvPr id="11" name="Picture 10">
            <a:extLst>
              <a:ext uri="{FF2B5EF4-FFF2-40B4-BE49-F238E27FC236}">
                <a16:creationId xmlns:a16="http://schemas.microsoft.com/office/drawing/2014/main" id="{80EC59B0-23FC-4DF8-BFA4-0489EE4AD55A}"/>
              </a:ext>
            </a:extLst>
          </p:cNvPr>
          <p:cNvPicPr>
            <a:picLocks noChangeAspect="1"/>
          </p:cNvPicPr>
          <p:nvPr/>
        </p:nvPicPr>
        <p:blipFill>
          <a:blip r:embed="rId5"/>
          <a:stretch>
            <a:fillRect/>
          </a:stretch>
        </p:blipFill>
        <p:spPr>
          <a:xfrm>
            <a:off x="2370093" y="4290262"/>
            <a:ext cx="1411494" cy="1152138"/>
          </a:xfrm>
          <a:prstGeom prst="rect">
            <a:avLst/>
          </a:prstGeom>
          <a:ln>
            <a:solidFill>
              <a:schemeClr val="bg1">
                <a:lumMod val="50000"/>
              </a:schemeClr>
            </a:solidFill>
          </a:ln>
        </p:spPr>
      </p:pic>
      <p:pic>
        <p:nvPicPr>
          <p:cNvPr id="12" name="Picture 11">
            <a:extLst>
              <a:ext uri="{FF2B5EF4-FFF2-40B4-BE49-F238E27FC236}">
                <a16:creationId xmlns:a16="http://schemas.microsoft.com/office/drawing/2014/main" id="{D1BB6C82-1C7C-45C1-A55E-18F90A487710}"/>
              </a:ext>
            </a:extLst>
          </p:cNvPr>
          <p:cNvPicPr>
            <a:picLocks noChangeAspect="1"/>
          </p:cNvPicPr>
          <p:nvPr/>
        </p:nvPicPr>
        <p:blipFill>
          <a:blip r:embed="rId6"/>
          <a:stretch>
            <a:fillRect/>
          </a:stretch>
        </p:blipFill>
        <p:spPr>
          <a:xfrm>
            <a:off x="4831244" y="2726260"/>
            <a:ext cx="2473107" cy="1114424"/>
          </a:xfrm>
          <a:prstGeom prst="rect">
            <a:avLst/>
          </a:prstGeom>
          <a:ln>
            <a:solidFill>
              <a:schemeClr val="bg1">
                <a:lumMod val="50000"/>
              </a:schemeClr>
            </a:solidFill>
          </a:ln>
        </p:spPr>
      </p:pic>
      <p:pic>
        <p:nvPicPr>
          <p:cNvPr id="13" name="Picture 12">
            <a:extLst>
              <a:ext uri="{FF2B5EF4-FFF2-40B4-BE49-F238E27FC236}">
                <a16:creationId xmlns:a16="http://schemas.microsoft.com/office/drawing/2014/main" id="{BA6243DD-F84C-41C8-B236-8383D9702D60}"/>
              </a:ext>
            </a:extLst>
          </p:cNvPr>
          <p:cNvPicPr>
            <a:picLocks noChangeAspect="1"/>
          </p:cNvPicPr>
          <p:nvPr/>
        </p:nvPicPr>
        <p:blipFill>
          <a:blip r:embed="rId7"/>
          <a:stretch>
            <a:fillRect/>
          </a:stretch>
        </p:blipFill>
        <p:spPr>
          <a:xfrm>
            <a:off x="4129846" y="4612667"/>
            <a:ext cx="2283060" cy="362997"/>
          </a:xfrm>
          <a:prstGeom prst="rect">
            <a:avLst/>
          </a:prstGeom>
          <a:ln>
            <a:solidFill>
              <a:schemeClr val="bg1">
                <a:lumMod val="50000"/>
              </a:schemeClr>
            </a:solidFill>
          </a:ln>
        </p:spPr>
      </p:pic>
      <p:pic>
        <p:nvPicPr>
          <p:cNvPr id="14" name="Picture 13">
            <a:extLst>
              <a:ext uri="{FF2B5EF4-FFF2-40B4-BE49-F238E27FC236}">
                <a16:creationId xmlns:a16="http://schemas.microsoft.com/office/drawing/2014/main" id="{00363BF5-CAF0-4984-8DB1-F8DE5C031DE0}"/>
              </a:ext>
            </a:extLst>
          </p:cNvPr>
          <p:cNvPicPr>
            <a:picLocks noChangeAspect="1"/>
          </p:cNvPicPr>
          <p:nvPr/>
        </p:nvPicPr>
        <p:blipFill>
          <a:blip r:embed="rId8"/>
          <a:stretch>
            <a:fillRect/>
          </a:stretch>
        </p:blipFill>
        <p:spPr>
          <a:xfrm>
            <a:off x="6761165" y="4336407"/>
            <a:ext cx="1887043" cy="1152139"/>
          </a:xfrm>
          <a:prstGeom prst="rect">
            <a:avLst/>
          </a:prstGeom>
          <a:ln>
            <a:solidFill>
              <a:schemeClr val="bg1">
                <a:lumMod val="50000"/>
              </a:schemeClr>
            </a:solidFill>
          </a:ln>
        </p:spPr>
      </p:pic>
      <p:pic>
        <p:nvPicPr>
          <p:cNvPr id="15" name="Picture 14">
            <a:extLst>
              <a:ext uri="{FF2B5EF4-FFF2-40B4-BE49-F238E27FC236}">
                <a16:creationId xmlns:a16="http://schemas.microsoft.com/office/drawing/2014/main" id="{EF2EDF3E-DC36-4D1D-8D98-975973F39EFB}"/>
              </a:ext>
            </a:extLst>
          </p:cNvPr>
          <p:cNvPicPr>
            <a:picLocks noChangeAspect="1"/>
          </p:cNvPicPr>
          <p:nvPr/>
        </p:nvPicPr>
        <p:blipFill>
          <a:blip r:embed="rId9"/>
          <a:stretch>
            <a:fillRect/>
          </a:stretch>
        </p:blipFill>
        <p:spPr>
          <a:xfrm>
            <a:off x="2917706" y="5882665"/>
            <a:ext cx="1913538" cy="914056"/>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8DA726F1-F215-4869-A771-AB552595B4DE}"/>
              </a:ext>
            </a:extLst>
          </p:cNvPr>
          <p:cNvSpPr txBox="1"/>
          <p:nvPr/>
        </p:nvSpPr>
        <p:spPr>
          <a:xfrm>
            <a:off x="174510" y="2235606"/>
            <a:ext cx="92269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Very Precise Quantitative Perception: Length and 2D Positioning</a:t>
            </a:r>
          </a:p>
        </p:txBody>
      </p:sp>
      <p:sp>
        <p:nvSpPr>
          <p:cNvPr id="17" name="Rectangle 16">
            <a:extLst>
              <a:ext uri="{FF2B5EF4-FFF2-40B4-BE49-F238E27FC236}">
                <a16:creationId xmlns:a16="http://schemas.microsoft.com/office/drawing/2014/main" id="{F3516C3F-33CC-4E7B-BA61-BD67C5C703C2}"/>
              </a:ext>
            </a:extLst>
          </p:cNvPr>
          <p:cNvSpPr/>
          <p:nvPr/>
        </p:nvSpPr>
        <p:spPr>
          <a:xfrm>
            <a:off x="288761" y="3899235"/>
            <a:ext cx="9956021" cy="397032"/>
          </a:xfrm>
          <a:prstGeom prst="rect">
            <a:avLst/>
          </a:prstGeom>
        </p:spPr>
        <p:txBody>
          <a:bodyPr wrap="square">
            <a:spAutoFit/>
          </a:bodyPr>
          <a:lstStyle/>
          <a:p>
            <a:pPr>
              <a:lnSpc>
                <a:spcPct val="90000"/>
              </a:lnSpc>
              <a:spcAft>
                <a:spcPts val="600"/>
              </a:spcAft>
            </a:pPr>
            <a:r>
              <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Not Very Precise Quantitative Perception: Width, Size, Intensity, Blur</a:t>
            </a:r>
          </a:p>
        </p:txBody>
      </p:sp>
      <p:sp>
        <p:nvSpPr>
          <p:cNvPr id="18" name="Rectangle 17">
            <a:extLst>
              <a:ext uri="{FF2B5EF4-FFF2-40B4-BE49-F238E27FC236}">
                <a16:creationId xmlns:a16="http://schemas.microsoft.com/office/drawing/2014/main" id="{833C6FBE-6861-4792-B794-EBD159982035}"/>
              </a:ext>
            </a:extLst>
          </p:cNvPr>
          <p:cNvSpPr/>
          <p:nvPr/>
        </p:nvSpPr>
        <p:spPr>
          <a:xfrm>
            <a:off x="288761" y="5501044"/>
            <a:ext cx="10591049" cy="397032"/>
          </a:xfrm>
          <a:prstGeom prst="rect">
            <a:avLst/>
          </a:prstGeom>
        </p:spPr>
        <p:txBody>
          <a:bodyPr wrap="square">
            <a:spAutoFit/>
          </a:bodyPr>
          <a:lstStyle/>
          <a:p>
            <a:pPr defTabSz="932472" fontAlgn="base">
              <a:lnSpc>
                <a:spcPct val="90000"/>
              </a:lnSpc>
              <a:spcBef>
                <a:spcPct val="0"/>
              </a:spcBef>
              <a:spcAft>
                <a:spcPct val="0"/>
              </a:spcAft>
            </a:pPr>
            <a:r>
              <a:rPr lang="en-US" sz="2200" dirty="0">
                <a:ln w="0"/>
                <a:latin typeface="Segoe UI" panose="020B0502040204020203" pitchFamily="34" charset="0"/>
                <a:ea typeface="Segoe UI" panose="020B0502040204020203" pitchFamily="34" charset="0"/>
                <a:cs typeface="Segoe UI" panose="020B0502040204020203" pitchFamily="34" charset="0"/>
              </a:rPr>
              <a:t>No Quantitative Perception = Orientation, Shape, Enclosure, Added Marks</a:t>
            </a:r>
          </a:p>
        </p:txBody>
      </p:sp>
    </p:spTree>
    <p:extLst>
      <p:ext uri="{BB962C8B-B14F-4D97-AF65-F5344CB8AC3E}">
        <p14:creationId xmlns:p14="http://schemas.microsoft.com/office/powerpoint/2010/main" val="102897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Iconic Memory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47DDC04A-8091-47BE-97AF-31AAE216CD99}"/>
              </a:ext>
            </a:extLst>
          </p:cNvPr>
          <p:cNvSpPr txBox="1">
            <a:spLocks/>
          </p:cNvSpPr>
          <p:nvPr/>
        </p:nvSpPr>
        <p:spPr>
          <a:xfrm>
            <a:off x="257237" y="1803538"/>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Spark the Iconic memory – Shapes </a:t>
            </a:r>
          </a:p>
        </p:txBody>
      </p:sp>
      <p:pic>
        <p:nvPicPr>
          <p:cNvPr id="8" name="Picture 7">
            <a:extLst>
              <a:ext uri="{FF2B5EF4-FFF2-40B4-BE49-F238E27FC236}">
                <a16:creationId xmlns:a16="http://schemas.microsoft.com/office/drawing/2014/main" id="{00062097-71F3-40F9-A696-B9B1C7A1D988}"/>
              </a:ext>
            </a:extLst>
          </p:cNvPr>
          <p:cNvPicPr>
            <a:picLocks noChangeAspect="1"/>
          </p:cNvPicPr>
          <p:nvPr/>
        </p:nvPicPr>
        <p:blipFill>
          <a:blip r:embed="rId3"/>
          <a:stretch>
            <a:fillRect/>
          </a:stretch>
        </p:blipFill>
        <p:spPr>
          <a:xfrm>
            <a:off x="5788673" y="5749478"/>
            <a:ext cx="1609475" cy="1029340"/>
          </a:xfrm>
          <a:prstGeom prst="rect">
            <a:avLst/>
          </a:prstGeom>
          <a:ln>
            <a:solidFill>
              <a:schemeClr val="bg1">
                <a:lumMod val="50000"/>
              </a:schemeClr>
            </a:solidFill>
          </a:ln>
        </p:spPr>
      </p:pic>
      <p:pic>
        <p:nvPicPr>
          <p:cNvPr id="9" name="Picture 8">
            <a:extLst>
              <a:ext uri="{FF2B5EF4-FFF2-40B4-BE49-F238E27FC236}">
                <a16:creationId xmlns:a16="http://schemas.microsoft.com/office/drawing/2014/main" id="{49D6F0E9-4DA4-4CE0-89C0-B6BEBF3D645C}"/>
              </a:ext>
            </a:extLst>
          </p:cNvPr>
          <p:cNvPicPr>
            <a:picLocks noChangeAspect="1"/>
          </p:cNvPicPr>
          <p:nvPr/>
        </p:nvPicPr>
        <p:blipFill>
          <a:blip r:embed="rId4"/>
          <a:stretch>
            <a:fillRect/>
          </a:stretch>
        </p:blipFill>
        <p:spPr>
          <a:xfrm>
            <a:off x="2691481" y="4160242"/>
            <a:ext cx="1292701" cy="1055173"/>
          </a:xfrm>
          <a:prstGeom prst="rect">
            <a:avLst/>
          </a:prstGeom>
          <a:ln>
            <a:solidFill>
              <a:schemeClr val="bg1">
                <a:lumMod val="50000"/>
              </a:schemeClr>
            </a:solidFill>
          </a:ln>
        </p:spPr>
      </p:pic>
      <p:pic>
        <p:nvPicPr>
          <p:cNvPr id="11" name="Picture 10">
            <a:extLst>
              <a:ext uri="{FF2B5EF4-FFF2-40B4-BE49-F238E27FC236}">
                <a16:creationId xmlns:a16="http://schemas.microsoft.com/office/drawing/2014/main" id="{25FACFB8-9469-4E86-8390-EA980D4F6668}"/>
              </a:ext>
            </a:extLst>
          </p:cNvPr>
          <p:cNvPicPr>
            <a:picLocks noChangeAspect="1"/>
          </p:cNvPicPr>
          <p:nvPr/>
        </p:nvPicPr>
        <p:blipFill>
          <a:blip r:embed="rId5"/>
          <a:stretch>
            <a:fillRect/>
          </a:stretch>
        </p:blipFill>
        <p:spPr>
          <a:xfrm>
            <a:off x="5681969" y="2465402"/>
            <a:ext cx="2581971" cy="1163480"/>
          </a:xfrm>
          <a:prstGeom prst="rect">
            <a:avLst/>
          </a:prstGeom>
          <a:ln>
            <a:solidFill>
              <a:schemeClr val="bg1">
                <a:lumMod val="50000"/>
              </a:schemeClr>
            </a:solidFill>
          </a:ln>
        </p:spPr>
      </p:pic>
      <p:pic>
        <p:nvPicPr>
          <p:cNvPr id="12" name="Picture 11">
            <a:extLst>
              <a:ext uri="{FF2B5EF4-FFF2-40B4-BE49-F238E27FC236}">
                <a16:creationId xmlns:a16="http://schemas.microsoft.com/office/drawing/2014/main" id="{B4FDF776-C5CF-4853-8EFD-9EE78C55B703}"/>
              </a:ext>
            </a:extLst>
          </p:cNvPr>
          <p:cNvPicPr>
            <a:picLocks noChangeAspect="1"/>
          </p:cNvPicPr>
          <p:nvPr/>
        </p:nvPicPr>
        <p:blipFill>
          <a:blip r:embed="rId6"/>
          <a:stretch>
            <a:fillRect/>
          </a:stretch>
        </p:blipFill>
        <p:spPr>
          <a:xfrm>
            <a:off x="4361610" y="4631823"/>
            <a:ext cx="2283060" cy="362997"/>
          </a:xfrm>
          <a:prstGeom prst="rect">
            <a:avLst/>
          </a:prstGeom>
          <a:ln>
            <a:solidFill>
              <a:schemeClr val="bg1">
                <a:lumMod val="50000"/>
              </a:schemeClr>
            </a:solidFill>
          </a:ln>
        </p:spPr>
      </p:pic>
      <p:pic>
        <p:nvPicPr>
          <p:cNvPr id="13" name="Picture 12">
            <a:extLst>
              <a:ext uri="{FF2B5EF4-FFF2-40B4-BE49-F238E27FC236}">
                <a16:creationId xmlns:a16="http://schemas.microsoft.com/office/drawing/2014/main" id="{2C1A51D8-3DCB-4F07-A180-07BC299468AD}"/>
              </a:ext>
            </a:extLst>
          </p:cNvPr>
          <p:cNvPicPr>
            <a:picLocks noChangeAspect="1"/>
          </p:cNvPicPr>
          <p:nvPr/>
        </p:nvPicPr>
        <p:blipFill>
          <a:blip r:embed="rId7"/>
          <a:stretch>
            <a:fillRect/>
          </a:stretch>
        </p:blipFill>
        <p:spPr>
          <a:xfrm>
            <a:off x="6876311" y="4155843"/>
            <a:ext cx="1853330" cy="1131555"/>
          </a:xfrm>
          <a:prstGeom prst="rect">
            <a:avLst/>
          </a:prstGeom>
          <a:ln>
            <a:solidFill>
              <a:schemeClr val="bg1">
                <a:lumMod val="50000"/>
              </a:schemeClr>
            </a:solidFill>
          </a:ln>
        </p:spPr>
      </p:pic>
      <p:pic>
        <p:nvPicPr>
          <p:cNvPr id="14" name="Picture 13">
            <a:extLst>
              <a:ext uri="{FF2B5EF4-FFF2-40B4-BE49-F238E27FC236}">
                <a16:creationId xmlns:a16="http://schemas.microsoft.com/office/drawing/2014/main" id="{868FA3CA-58A6-4F5B-9829-EE33C8D42EDC}"/>
              </a:ext>
            </a:extLst>
          </p:cNvPr>
          <p:cNvPicPr>
            <a:picLocks noChangeAspect="1"/>
          </p:cNvPicPr>
          <p:nvPr/>
        </p:nvPicPr>
        <p:blipFill>
          <a:blip r:embed="rId8"/>
          <a:stretch>
            <a:fillRect/>
          </a:stretch>
        </p:blipFill>
        <p:spPr>
          <a:xfrm>
            <a:off x="3018024" y="5767917"/>
            <a:ext cx="2197156" cy="1049535"/>
          </a:xfrm>
          <a:prstGeom prst="rect">
            <a:avLst/>
          </a:prstGeom>
          <a:ln>
            <a:solidFill>
              <a:schemeClr val="bg1">
                <a:lumMod val="50000"/>
              </a:schemeClr>
            </a:solidFill>
          </a:ln>
        </p:spPr>
      </p:pic>
      <p:sp>
        <p:nvSpPr>
          <p:cNvPr id="15" name="TextBox 14">
            <a:extLst>
              <a:ext uri="{FF2B5EF4-FFF2-40B4-BE49-F238E27FC236}">
                <a16:creationId xmlns:a16="http://schemas.microsoft.com/office/drawing/2014/main" id="{4AB67464-A804-47F9-A0FF-E23A926A345F}"/>
              </a:ext>
            </a:extLst>
          </p:cNvPr>
          <p:cNvSpPr txBox="1"/>
          <p:nvPr/>
        </p:nvSpPr>
        <p:spPr>
          <a:xfrm>
            <a:off x="168121" y="2334700"/>
            <a:ext cx="922696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Shape size perception: the pie chart</a:t>
            </a:r>
          </a:p>
        </p:txBody>
      </p:sp>
      <p:sp>
        <p:nvSpPr>
          <p:cNvPr id="16" name="Rectangle 15">
            <a:extLst>
              <a:ext uri="{FF2B5EF4-FFF2-40B4-BE49-F238E27FC236}">
                <a16:creationId xmlns:a16="http://schemas.microsoft.com/office/drawing/2014/main" id="{CBA21D49-81FC-453E-92EC-56F8B694A96C}"/>
              </a:ext>
            </a:extLst>
          </p:cNvPr>
          <p:cNvSpPr/>
          <p:nvPr/>
        </p:nvSpPr>
        <p:spPr>
          <a:xfrm>
            <a:off x="257237" y="3736765"/>
            <a:ext cx="9956021"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Not Very Precise Quantitative Perception: Width, Size, Intensity, Blur</a:t>
            </a:r>
          </a:p>
        </p:txBody>
      </p:sp>
      <p:sp>
        <p:nvSpPr>
          <p:cNvPr id="17" name="Rectangle 16">
            <a:extLst>
              <a:ext uri="{FF2B5EF4-FFF2-40B4-BE49-F238E27FC236}">
                <a16:creationId xmlns:a16="http://schemas.microsoft.com/office/drawing/2014/main" id="{FCA2140A-42B8-4BFE-B844-B8B29B59150D}"/>
              </a:ext>
            </a:extLst>
          </p:cNvPr>
          <p:cNvSpPr/>
          <p:nvPr/>
        </p:nvSpPr>
        <p:spPr>
          <a:xfrm>
            <a:off x="168121" y="5341248"/>
            <a:ext cx="10591049" cy="424732"/>
          </a:xfrm>
          <a:prstGeom prst="rect">
            <a:avLst/>
          </a:prstGeom>
        </p:spPr>
        <p:txBody>
          <a:bodyPr wrap="square">
            <a:spAutoFit/>
          </a:bodyPr>
          <a:lstStyle/>
          <a:p>
            <a:pPr defTabSz="932472" fontAlgn="base">
              <a:lnSpc>
                <a:spcPct val="90000"/>
              </a:lnSpc>
              <a:spcBef>
                <a:spcPct val="0"/>
              </a:spcBef>
              <a:spcAft>
                <a:spcPct val="0"/>
              </a:spcAft>
            </a:pPr>
            <a:r>
              <a:rPr lang="en-US" sz="2400" dirty="0">
                <a:ln w="0"/>
                <a:latin typeface="Segoe UI" panose="020B0502040204020203" pitchFamily="34" charset="0"/>
                <a:ea typeface="Segoe UI" panose="020B0502040204020203" pitchFamily="34" charset="0"/>
                <a:cs typeface="Segoe UI" panose="020B0502040204020203" pitchFamily="34" charset="0"/>
              </a:rPr>
              <a:t>No Quantitative Perception = Orientation, Shape, Enclosure, Added Marks</a:t>
            </a:r>
          </a:p>
        </p:txBody>
      </p:sp>
    </p:spTree>
    <p:extLst>
      <p:ext uri="{BB962C8B-B14F-4D97-AF65-F5344CB8AC3E}">
        <p14:creationId xmlns:p14="http://schemas.microsoft.com/office/powerpoint/2010/main" val="189549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Short Term Memory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BE1F8E88-2842-42CB-BE80-469ABCF5B1CC}"/>
              </a:ext>
            </a:extLst>
          </p:cNvPr>
          <p:cNvSpPr txBox="1">
            <a:spLocks/>
          </p:cNvSpPr>
          <p:nvPr/>
        </p:nvSpPr>
        <p:spPr>
          <a:xfrm>
            <a:off x="225552" y="1865067"/>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Short Term Memory</a:t>
            </a:r>
          </a:p>
        </p:txBody>
      </p:sp>
      <p:graphicFrame>
        <p:nvGraphicFramePr>
          <p:cNvPr id="8" name="Diagram 7">
            <a:extLst>
              <a:ext uri="{FF2B5EF4-FFF2-40B4-BE49-F238E27FC236}">
                <a16:creationId xmlns:a16="http://schemas.microsoft.com/office/drawing/2014/main" id="{59840098-9E76-4712-9C61-FF194148CAA2}"/>
              </a:ext>
            </a:extLst>
          </p:cNvPr>
          <p:cNvGraphicFramePr/>
          <p:nvPr>
            <p:extLst>
              <p:ext uri="{D42A27DB-BD31-4B8C-83A1-F6EECF244321}">
                <p14:modId xmlns:p14="http://schemas.microsoft.com/office/powerpoint/2010/main" val="1796546152"/>
              </p:ext>
            </p:extLst>
          </p:nvPr>
        </p:nvGraphicFramePr>
        <p:xfrm>
          <a:off x="223979" y="2519336"/>
          <a:ext cx="6300808" cy="395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9503163A-E4DF-4629-A29D-516CF4CEF359}"/>
              </a:ext>
            </a:extLst>
          </p:cNvPr>
          <p:cNvSpPr/>
          <p:nvPr/>
        </p:nvSpPr>
        <p:spPr>
          <a:xfrm>
            <a:off x="6835697" y="1718694"/>
            <a:ext cx="4857103" cy="4524315"/>
          </a:xfrm>
          <a:prstGeom prst="rect">
            <a:avLst/>
          </a:prstGeom>
        </p:spPr>
        <p:txBody>
          <a:bodyPr wrap="square">
            <a:spAutoFit/>
          </a:bodyPr>
          <a:lstStyle/>
          <a:p>
            <a:endParaRPr lang="en-US" sz="2400" dirty="0">
              <a:latin typeface="+mj-lt"/>
            </a:endParaRPr>
          </a:p>
          <a:p>
            <a:pPr marL="285750" indent="-285750">
              <a:buFont typeface="Arial" panose="020B0604020202020204" pitchFamily="34" charset="0"/>
              <a:buChar char="•"/>
            </a:pPr>
            <a:r>
              <a:rPr lang="en-US" sz="2200" b="1" dirty="0">
                <a:solidFill>
                  <a:srgbClr val="505050"/>
                </a:solidFill>
                <a:latin typeface="Segoe UI" panose="020B0502040204020203" pitchFamily="34" charset="0"/>
                <a:cs typeface="Segoe UI" panose="020B0502040204020203" pitchFamily="34" charset="0"/>
              </a:rPr>
              <a:t>Lasts only a few seconds</a:t>
            </a:r>
          </a:p>
          <a:p>
            <a:pPr marL="285750" indent="-285750">
              <a:buFont typeface="Arial" panose="020B0604020202020204" pitchFamily="34" charset="0"/>
              <a:buChar char="•"/>
            </a:pPr>
            <a:endParaRPr lang="en-US" sz="2200" b="1" dirty="0">
              <a:solidFill>
                <a:srgbClr val="50505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b="1" dirty="0">
                <a:solidFill>
                  <a:srgbClr val="505050"/>
                </a:solidFill>
                <a:latin typeface="Segoe UI" panose="020B0502040204020203" pitchFamily="34" charset="0"/>
                <a:cs typeface="Segoe UI" panose="020B0502040204020203" pitchFamily="34" charset="0"/>
              </a:rPr>
              <a:t>Can take in 3 to 5 pieces of info at most</a:t>
            </a:r>
          </a:p>
          <a:p>
            <a:pPr marL="285750" indent="-285750">
              <a:buFont typeface="Arial" panose="020B0604020202020204" pitchFamily="34" charset="0"/>
              <a:buChar char="•"/>
            </a:pPr>
            <a:endParaRPr lang="en-US" sz="2200" b="1" dirty="0">
              <a:solidFill>
                <a:srgbClr val="50505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b="1" dirty="0">
                <a:solidFill>
                  <a:srgbClr val="505050"/>
                </a:solidFill>
                <a:latin typeface="Segoe UI" panose="020B0502040204020203" pitchFamily="34" charset="0"/>
                <a:cs typeface="Segoe UI" panose="020B0502040204020203" pitchFamily="34" charset="0"/>
              </a:rPr>
              <a:t>Memory tries to form these 3-5 pieces using patterns it detects in data </a:t>
            </a:r>
          </a:p>
          <a:p>
            <a:pPr marL="285750" indent="-285750">
              <a:buFont typeface="Arial" panose="020B0604020202020204" pitchFamily="34" charset="0"/>
              <a:buChar char="•"/>
            </a:pPr>
            <a:endParaRPr lang="en-US" sz="2200" b="1" dirty="0">
              <a:solidFill>
                <a:srgbClr val="50505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b="1" dirty="0">
                <a:solidFill>
                  <a:srgbClr val="505050"/>
                </a:solidFill>
                <a:latin typeface="Segoe UI" panose="020B0502040204020203" pitchFamily="34" charset="0"/>
                <a:cs typeface="Segoe UI" panose="020B0502040204020203" pitchFamily="34" charset="0"/>
              </a:rPr>
              <a:t>If these pieces of info do not have a story the data will not pass to Long Term Memory </a:t>
            </a:r>
          </a:p>
        </p:txBody>
      </p:sp>
    </p:spTree>
    <p:extLst>
      <p:ext uri="{BB962C8B-B14F-4D97-AF65-F5344CB8AC3E}">
        <p14:creationId xmlns:p14="http://schemas.microsoft.com/office/powerpoint/2010/main" val="289140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279812" y="413503"/>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Course Agenda</a:t>
            </a:r>
          </a:p>
        </p:txBody>
      </p:sp>
      <p:graphicFrame>
        <p:nvGraphicFramePr>
          <p:cNvPr id="6" name="Table 5">
            <a:extLst>
              <a:ext uri="{FF2B5EF4-FFF2-40B4-BE49-F238E27FC236}">
                <a16:creationId xmlns:a16="http://schemas.microsoft.com/office/drawing/2014/main" id="{ACBEA019-CBEF-484D-8732-3B635591277C}"/>
              </a:ext>
            </a:extLst>
          </p:cNvPr>
          <p:cNvGraphicFramePr>
            <a:graphicFrameLocks noGrp="1"/>
          </p:cNvGraphicFramePr>
          <p:nvPr>
            <p:extLst>
              <p:ext uri="{D42A27DB-BD31-4B8C-83A1-F6EECF244321}">
                <p14:modId xmlns:p14="http://schemas.microsoft.com/office/powerpoint/2010/main" val="2265323370"/>
              </p:ext>
            </p:extLst>
          </p:nvPr>
        </p:nvGraphicFramePr>
        <p:xfrm>
          <a:off x="197309" y="1828800"/>
          <a:ext cx="9576079" cy="5029200"/>
        </p:xfrm>
        <a:graphic>
          <a:graphicData uri="http://schemas.openxmlformats.org/drawingml/2006/table">
            <a:tbl>
              <a:tblPr firstRow="1">
                <a:tableStyleId>{2D5ABB26-0587-4C30-8999-92F81FD0307C}</a:tableStyleId>
              </a:tblPr>
              <a:tblGrid>
                <a:gridCol w="1398940">
                  <a:extLst>
                    <a:ext uri="{9D8B030D-6E8A-4147-A177-3AD203B41FA5}">
                      <a16:colId xmlns:a16="http://schemas.microsoft.com/office/drawing/2014/main" val="3079094763"/>
                    </a:ext>
                  </a:extLst>
                </a:gridCol>
                <a:gridCol w="5576835">
                  <a:extLst>
                    <a:ext uri="{9D8B030D-6E8A-4147-A177-3AD203B41FA5}">
                      <a16:colId xmlns:a16="http://schemas.microsoft.com/office/drawing/2014/main" val="3683571870"/>
                    </a:ext>
                  </a:extLst>
                </a:gridCol>
                <a:gridCol w="2600304">
                  <a:extLst>
                    <a:ext uri="{9D8B030D-6E8A-4147-A177-3AD203B41FA5}">
                      <a16:colId xmlns:a16="http://schemas.microsoft.com/office/drawing/2014/main" val="556327279"/>
                    </a:ext>
                  </a:extLst>
                </a:gridCol>
              </a:tblGrid>
              <a:tr h="314149">
                <a:tc>
                  <a:txBody>
                    <a:bodyPr/>
                    <a:lstStyle/>
                    <a:p>
                      <a:pPr algn="l"/>
                      <a:endParaRPr lang="en-US" sz="1600" dirty="0"/>
                    </a:p>
                  </a:txBody>
                  <a:tcPr anchor="ctr"/>
                </a:tc>
                <a:tc>
                  <a:txBody>
                    <a:bodyPr/>
                    <a:lstStyle/>
                    <a:p>
                      <a:pPr algn="l"/>
                      <a:r>
                        <a:rPr lang="en-US" sz="1600" dirty="0"/>
                        <a:t>Subject</a:t>
                      </a:r>
                    </a:p>
                  </a:txBody>
                  <a:tcPr anchor="ctr"/>
                </a:tc>
                <a:tc>
                  <a:txBody>
                    <a:bodyPr/>
                    <a:lstStyle/>
                    <a:p>
                      <a:pPr algn="l"/>
                      <a:r>
                        <a:rPr lang="en-US" sz="1600" dirty="0"/>
                        <a:t>Suggested time</a:t>
                      </a:r>
                    </a:p>
                  </a:txBody>
                  <a:tcPr anchor="ctr"/>
                </a:tc>
                <a:extLst>
                  <a:ext uri="{0D108BD9-81ED-4DB2-BD59-A6C34878D82A}">
                    <a16:rowId xmlns:a16="http://schemas.microsoft.com/office/drawing/2014/main" val="1715852650"/>
                  </a:ext>
                </a:extLst>
              </a:tr>
              <a:tr h="235613">
                <a:tc>
                  <a:txBody>
                    <a:bodyPr/>
                    <a:lstStyle/>
                    <a:p>
                      <a:pPr algn="l"/>
                      <a:endParaRPr lang="en-US" sz="1600" dirty="0"/>
                    </a:p>
                  </a:txBody>
                  <a:tcPr anchor="ctr"/>
                </a:tc>
                <a:tc>
                  <a:txBody>
                    <a:bodyPr/>
                    <a:lstStyle/>
                    <a:p>
                      <a:pPr algn="l"/>
                      <a:r>
                        <a:rPr kumimoji="0" lang="en-US" sz="1600" b="0" i="0" u="none" strike="noStrike" kern="0" cap="none" spc="0" normalizeH="0" baseline="0" noProof="0" dirty="0">
                          <a:ln>
                            <a:noFill/>
                          </a:ln>
                          <a:solidFill>
                            <a:schemeClr val="tx1">
                              <a:lumMod val="50000"/>
                            </a:schemeClr>
                          </a:solidFill>
                          <a:effectLst/>
                          <a:uLnTx/>
                          <a:uFillTx/>
                        </a:rPr>
                        <a:t>Introductions and Overview </a:t>
                      </a:r>
                      <a:endParaRPr lang="en-US" sz="1600" dirty="0"/>
                    </a:p>
                  </a:txBody>
                  <a:tcPr anchor="ctr"/>
                </a:tc>
                <a:tc>
                  <a:txBody>
                    <a:bodyPr/>
                    <a:lstStyle/>
                    <a:p>
                      <a:pPr algn="l"/>
                      <a:r>
                        <a:rPr lang="en-US" sz="1600" dirty="0"/>
                        <a:t>15 min</a:t>
                      </a:r>
                    </a:p>
                  </a:txBody>
                  <a:tcPr anchor="ctr"/>
                </a:tc>
                <a:extLst>
                  <a:ext uri="{0D108BD9-81ED-4DB2-BD59-A6C34878D82A}">
                    <a16:rowId xmlns:a16="http://schemas.microsoft.com/office/drawing/2014/main" val="1954015326"/>
                  </a:ext>
                </a:extLst>
              </a:tr>
              <a:tr h="268243">
                <a:tc>
                  <a:txBody>
                    <a:bodyPr/>
                    <a:lstStyle/>
                    <a:p>
                      <a:pPr algn="l"/>
                      <a:r>
                        <a:rPr lang="en-US" sz="1600" dirty="0"/>
                        <a:t>Module 1</a:t>
                      </a:r>
                    </a:p>
                  </a:txBody>
                  <a:tcPr anchor="ctr"/>
                </a:tc>
                <a:tc>
                  <a:txBody>
                    <a:bodyPr/>
                    <a:lstStyle/>
                    <a:p>
                      <a:pPr algn="l"/>
                      <a:r>
                        <a:rPr kumimoji="0" lang="en-US" sz="1600" b="0" i="0" u="none" strike="noStrike" kern="0" cap="none" spc="0" normalizeH="0" baseline="0" noProof="0" dirty="0">
                          <a:ln>
                            <a:noFill/>
                          </a:ln>
                          <a:solidFill>
                            <a:schemeClr val="tx1">
                              <a:lumMod val="50000"/>
                            </a:schemeClr>
                          </a:solidFill>
                          <a:effectLst/>
                          <a:uLnTx/>
                          <a:uFillTx/>
                        </a:rPr>
                        <a:t>What is Story Telling with Data</a:t>
                      </a:r>
                      <a:endParaRPr lang="en-US" sz="1600" dirty="0"/>
                    </a:p>
                  </a:txBody>
                  <a:tcPr anchor="ctr"/>
                </a:tc>
                <a:tc>
                  <a:txBody>
                    <a:bodyPr/>
                    <a:lstStyle/>
                    <a:p>
                      <a:pPr algn="l"/>
                      <a:r>
                        <a:rPr lang="en-US" sz="1600" dirty="0"/>
                        <a:t>15 min</a:t>
                      </a:r>
                    </a:p>
                  </a:txBody>
                  <a:tcPr anchor="ctr"/>
                </a:tc>
                <a:extLst>
                  <a:ext uri="{0D108BD9-81ED-4DB2-BD59-A6C34878D82A}">
                    <a16:rowId xmlns:a16="http://schemas.microsoft.com/office/drawing/2014/main" val="2260007192"/>
                  </a:ext>
                </a:extLst>
              </a:tr>
              <a:tr h="263661">
                <a:tc>
                  <a:txBody>
                    <a:bodyPr/>
                    <a:lstStyle/>
                    <a:p>
                      <a:pPr algn="l"/>
                      <a:r>
                        <a:rPr lang="en-US" sz="1600" dirty="0"/>
                        <a:t>Module 2</a:t>
                      </a:r>
                    </a:p>
                  </a:txBody>
                  <a:tcPr anchor="ctr"/>
                </a:tc>
                <a:tc>
                  <a:txBody>
                    <a:bodyPr/>
                    <a:lstStyle/>
                    <a:p>
                      <a:pPr algn="l"/>
                      <a:r>
                        <a:rPr lang="en-US" sz="1600" dirty="0"/>
                        <a:t>The Science Behind Data Visualization</a:t>
                      </a:r>
                    </a:p>
                  </a:txBody>
                  <a:tcPr anchor="ctr"/>
                </a:tc>
                <a:tc>
                  <a:txBody>
                    <a:bodyPr/>
                    <a:lstStyle/>
                    <a:p>
                      <a:pPr algn="l"/>
                      <a:r>
                        <a:rPr lang="en-US" sz="1600" dirty="0"/>
                        <a:t>30 min</a:t>
                      </a:r>
                    </a:p>
                  </a:txBody>
                  <a:tcPr anchor="ctr"/>
                </a:tc>
                <a:extLst>
                  <a:ext uri="{0D108BD9-81ED-4DB2-BD59-A6C34878D82A}">
                    <a16:rowId xmlns:a16="http://schemas.microsoft.com/office/drawing/2014/main" val="1434663635"/>
                  </a:ext>
                </a:extLst>
              </a:tr>
              <a:tr h="291448">
                <a:tc>
                  <a:txBody>
                    <a:bodyPr/>
                    <a:lstStyle/>
                    <a:p>
                      <a:pPr algn="l"/>
                      <a:r>
                        <a:rPr lang="en-US" sz="1600" dirty="0"/>
                        <a:t>Module 3</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The Process Behind Data Visualization</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15 min</a:t>
                      </a:r>
                    </a:p>
                  </a:txBody>
                  <a:tcPr anchor="ctr"/>
                </a:tc>
                <a:extLst>
                  <a:ext uri="{0D108BD9-81ED-4DB2-BD59-A6C34878D82A}">
                    <a16:rowId xmlns:a16="http://schemas.microsoft.com/office/drawing/2014/main" val="1443705738"/>
                  </a:ext>
                </a:extLst>
              </a:tr>
              <a:tr h="291448">
                <a:tc>
                  <a:txBody>
                    <a:bodyPr/>
                    <a:lstStyle/>
                    <a:p>
                      <a:pPr algn="l"/>
                      <a:r>
                        <a:rPr lang="en-US" sz="1600" dirty="0"/>
                        <a:t>Module 4</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Dashboards and Reports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15 min</a:t>
                      </a:r>
                    </a:p>
                  </a:txBody>
                  <a:tcPr anchor="ctr"/>
                </a:tc>
                <a:extLst>
                  <a:ext uri="{0D108BD9-81ED-4DB2-BD59-A6C34878D82A}">
                    <a16:rowId xmlns:a16="http://schemas.microsoft.com/office/drawing/2014/main" val="239524687"/>
                  </a:ext>
                </a:extLst>
              </a:tr>
              <a:tr h="291448">
                <a:tc>
                  <a:txBody>
                    <a:bodyPr/>
                    <a:lstStyle/>
                    <a:p>
                      <a:pPr algn="l"/>
                      <a:r>
                        <a:rPr lang="en-US" sz="1600" dirty="0"/>
                        <a:t>Module 5</a:t>
                      </a:r>
                    </a:p>
                  </a:txBody>
                  <a:tcPr anchor="ctr"/>
                </a:tc>
                <a:tc>
                  <a:txBody>
                    <a:bodyPr/>
                    <a:lstStyle/>
                    <a:p>
                      <a:pPr algn="l"/>
                      <a:r>
                        <a:rPr lang="en-US" sz="1600" dirty="0"/>
                        <a:t>Chart Selection</a:t>
                      </a:r>
                    </a:p>
                  </a:txBody>
                  <a:tcPr anchor="ctr"/>
                </a:tc>
                <a:tc>
                  <a:txBody>
                    <a:bodyPr/>
                    <a:lstStyle/>
                    <a:p>
                      <a:pPr algn="l"/>
                      <a:r>
                        <a:rPr lang="en-US" sz="1600" dirty="0"/>
                        <a:t>45 min</a:t>
                      </a:r>
                    </a:p>
                  </a:txBody>
                  <a:tcPr anchor="ctr"/>
                </a:tc>
                <a:extLst>
                  <a:ext uri="{0D108BD9-81ED-4DB2-BD59-A6C34878D82A}">
                    <a16:rowId xmlns:a16="http://schemas.microsoft.com/office/drawing/2014/main" val="262409654"/>
                  </a:ext>
                </a:extLst>
              </a:tr>
              <a:tr h="291448">
                <a:tc>
                  <a:txBody>
                    <a:bodyPr/>
                    <a:lstStyle/>
                    <a:p>
                      <a:pPr algn="l"/>
                      <a:r>
                        <a:rPr lang="en-US" sz="1600" dirty="0"/>
                        <a:t>Lab 05</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Update and Format Charts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30 min</a:t>
                      </a:r>
                    </a:p>
                  </a:txBody>
                  <a:tcPr anchor="ctr"/>
                </a:tc>
                <a:extLst>
                  <a:ext uri="{0D108BD9-81ED-4DB2-BD59-A6C34878D82A}">
                    <a16:rowId xmlns:a16="http://schemas.microsoft.com/office/drawing/2014/main" val="438237995"/>
                  </a:ext>
                </a:extLst>
              </a:tr>
              <a:tr h="291448">
                <a:tc>
                  <a:txBody>
                    <a:bodyPr/>
                    <a:lstStyle/>
                    <a:p>
                      <a:pPr algn="l"/>
                      <a:r>
                        <a:rPr lang="en-US" sz="1600" dirty="0"/>
                        <a:t>Module 6</a:t>
                      </a:r>
                    </a:p>
                  </a:txBody>
                  <a:tcPr anchor="ctr"/>
                </a:tc>
                <a:tc>
                  <a:txBody>
                    <a:bodyPr/>
                    <a:lstStyle/>
                    <a:p>
                      <a:pPr algn="l"/>
                      <a:r>
                        <a:rPr lang="en-US" sz="1600" dirty="0"/>
                        <a:t>Accessibility and Custom Visuals</a:t>
                      </a:r>
                    </a:p>
                  </a:txBody>
                  <a:tcPr anchor="ctr"/>
                </a:tc>
                <a:tc>
                  <a:txBody>
                    <a:bodyPr/>
                    <a:lstStyle/>
                    <a:p>
                      <a:pPr algn="l"/>
                      <a:r>
                        <a:rPr lang="en-US" sz="1600" dirty="0"/>
                        <a:t>30 min </a:t>
                      </a:r>
                    </a:p>
                  </a:txBody>
                  <a:tcPr anchor="ctr"/>
                </a:tc>
                <a:extLst>
                  <a:ext uri="{0D108BD9-81ED-4DB2-BD59-A6C34878D82A}">
                    <a16:rowId xmlns:a16="http://schemas.microsoft.com/office/drawing/2014/main" val="14154873"/>
                  </a:ext>
                </a:extLst>
              </a:tr>
              <a:tr h="291448">
                <a:tc>
                  <a:txBody>
                    <a:bodyPr/>
                    <a:lstStyle/>
                    <a:p>
                      <a:pPr algn="l"/>
                      <a:r>
                        <a:rPr lang="en-US" sz="1600" dirty="0"/>
                        <a:t>Lab 06</a:t>
                      </a:r>
                    </a:p>
                  </a:txBody>
                  <a:tcPr anchor="ctr"/>
                </a:tc>
                <a:tc>
                  <a:txBody>
                    <a:bodyPr/>
                    <a:lstStyle/>
                    <a:p>
                      <a:pPr algn="l"/>
                      <a:r>
                        <a:rPr lang="en-US" sz="1600" dirty="0"/>
                        <a:t>Add Accessibility and Custom Visual</a:t>
                      </a:r>
                    </a:p>
                  </a:txBody>
                  <a:tcPr anchor="ctr"/>
                </a:tc>
                <a:tc>
                  <a:txBody>
                    <a:bodyPr/>
                    <a:lstStyle/>
                    <a:p>
                      <a:pPr algn="l"/>
                      <a:r>
                        <a:rPr lang="en-US" sz="1600" dirty="0"/>
                        <a:t>15 min</a:t>
                      </a:r>
                    </a:p>
                  </a:txBody>
                  <a:tcPr anchor="ctr"/>
                </a:tc>
                <a:extLst>
                  <a:ext uri="{0D108BD9-81ED-4DB2-BD59-A6C34878D82A}">
                    <a16:rowId xmlns:a16="http://schemas.microsoft.com/office/drawing/2014/main" val="2512614945"/>
                  </a:ext>
                </a:extLst>
              </a:tr>
              <a:tr h="291448">
                <a:tc>
                  <a:txBody>
                    <a:bodyPr/>
                    <a:lstStyle/>
                    <a:p>
                      <a:pPr algn="l"/>
                      <a:r>
                        <a:rPr lang="en-US" sz="1600" dirty="0"/>
                        <a:t>Module 7</a:t>
                      </a:r>
                    </a:p>
                  </a:txBody>
                  <a:tcPr anchor="ctr"/>
                </a:tc>
                <a:tc>
                  <a:txBody>
                    <a:bodyPr/>
                    <a:lstStyle/>
                    <a:p>
                      <a:pPr algn="l"/>
                      <a:r>
                        <a:rPr lang="en-US" sz="1600" dirty="0"/>
                        <a:t>Publishing and Formatting </a:t>
                      </a:r>
                    </a:p>
                  </a:txBody>
                  <a:tcPr anchor="ctr"/>
                </a:tc>
                <a:tc>
                  <a:txBody>
                    <a:bodyPr/>
                    <a:lstStyle/>
                    <a:p>
                      <a:pPr algn="l"/>
                      <a:r>
                        <a:rPr lang="en-US" sz="1600" dirty="0"/>
                        <a:t>30 min</a:t>
                      </a:r>
                    </a:p>
                  </a:txBody>
                  <a:tcPr anchor="ctr"/>
                </a:tc>
                <a:extLst>
                  <a:ext uri="{0D108BD9-81ED-4DB2-BD59-A6C34878D82A}">
                    <a16:rowId xmlns:a16="http://schemas.microsoft.com/office/drawing/2014/main" val="543798209"/>
                  </a:ext>
                </a:extLst>
              </a:tr>
              <a:tr h="2914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Lab 07</a:t>
                      </a:r>
                    </a:p>
                  </a:txBody>
                  <a:tcPr anchor="ctr"/>
                </a:tc>
                <a:tc>
                  <a:txBody>
                    <a:bodyPr/>
                    <a:lstStyle/>
                    <a:p>
                      <a:pPr algn="l"/>
                      <a:r>
                        <a:rPr lang="en-US" sz="1600" kern="0" dirty="0">
                          <a:solidFill>
                            <a:schemeClr val="tx1">
                              <a:lumMod val="50000"/>
                            </a:schemeClr>
                          </a:solidFill>
                        </a:rPr>
                        <a:t>Working with Visualizations</a:t>
                      </a:r>
                    </a:p>
                  </a:txBody>
                  <a:tcPr anchor="ctr"/>
                </a:tc>
                <a:tc>
                  <a:txBody>
                    <a:bodyPr/>
                    <a:lstStyle/>
                    <a:p>
                      <a:pPr algn="l"/>
                      <a:r>
                        <a:rPr lang="en-US" sz="1600" kern="0" dirty="0">
                          <a:solidFill>
                            <a:schemeClr val="tx1">
                              <a:lumMod val="50000"/>
                            </a:schemeClr>
                          </a:solidFill>
                        </a:rPr>
                        <a:t>30 min</a:t>
                      </a:r>
                    </a:p>
                  </a:txBody>
                  <a:tcPr anchor="ctr"/>
                </a:tc>
                <a:extLst>
                  <a:ext uri="{0D108BD9-81ED-4DB2-BD59-A6C34878D82A}">
                    <a16:rowId xmlns:a16="http://schemas.microsoft.com/office/drawing/2014/main" val="1236939563"/>
                  </a:ext>
                </a:extLst>
              </a:tr>
              <a:tr h="2914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Module 8</a:t>
                      </a:r>
                    </a:p>
                  </a:txBody>
                  <a:tcPr anchor="ctr"/>
                </a:tc>
                <a:tc>
                  <a:txBody>
                    <a:bodyPr/>
                    <a:lstStyle/>
                    <a:p>
                      <a:pPr algn="l"/>
                      <a:r>
                        <a:rPr lang="en-US" sz="1600" kern="0" dirty="0">
                          <a:solidFill>
                            <a:schemeClr val="tx1">
                              <a:lumMod val="50000"/>
                            </a:schemeClr>
                          </a:solidFill>
                        </a:rPr>
                        <a:t>Report Authoring – Best Practices</a:t>
                      </a:r>
                    </a:p>
                  </a:txBody>
                  <a:tcPr anchor="ctr"/>
                </a:tc>
                <a:tc>
                  <a:txBody>
                    <a:bodyPr/>
                    <a:lstStyle/>
                    <a:p>
                      <a:pPr algn="l"/>
                      <a:r>
                        <a:rPr lang="en-US" sz="1600" kern="0" dirty="0">
                          <a:solidFill>
                            <a:schemeClr val="tx1">
                              <a:lumMod val="50000"/>
                            </a:schemeClr>
                          </a:solidFill>
                        </a:rPr>
                        <a:t>30 min</a:t>
                      </a:r>
                    </a:p>
                  </a:txBody>
                  <a:tcPr anchor="ctr"/>
                </a:tc>
                <a:extLst>
                  <a:ext uri="{0D108BD9-81ED-4DB2-BD59-A6C34878D82A}">
                    <a16:rowId xmlns:a16="http://schemas.microsoft.com/office/drawing/2014/main" val="1104794609"/>
                  </a:ext>
                </a:extLst>
              </a:tr>
              <a:tr h="291448">
                <a:tc>
                  <a:txBody>
                    <a:bodyPr/>
                    <a:lstStyle/>
                    <a:p>
                      <a:pPr algn="l"/>
                      <a:r>
                        <a:rPr lang="en-US" sz="1600" dirty="0"/>
                        <a:t>Module 9</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0" dirty="0">
                          <a:solidFill>
                            <a:schemeClr val="tx1">
                              <a:lumMod val="50000"/>
                            </a:schemeClr>
                          </a:solidFill>
                        </a:rPr>
                        <a:t>Dashboard and Goals Design</a:t>
                      </a:r>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30 min</a:t>
                      </a:r>
                    </a:p>
                  </a:txBody>
                  <a:tcPr anchor="ctr"/>
                </a:tc>
                <a:extLst>
                  <a:ext uri="{0D108BD9-81ED-4DB2-BD59-A6C34878D82A}">
                    <a16:rowId xmlns:a16="http://schemas.microsoft.com/office/drawing/2014/main" val="119785019"/>
                  </a:ext>
                </a:extLst>
              </a:tr>
              <a:tr h="291448">
                <a:tc>
                  <a:txBody>
                    <a:bodyPr/>
                    <a:lstStyle/>
                    <a:p>
                      <a:pPr algn="l"/>
                      <a:r>
                        <a:rPr lang="en-US" sz="1600" dirty="0"/>
                        <a:t>Final Thoughts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dirty="0"/>
                    </a:p>
                  </a:txBody>
                  <a:tcPr anchor="ctr"/>
                </a:tc>
                <a:extLst>
                  <a:ext uri="{0D108BD9-81ED-4DB2-BD59-A6C34878D82A}">
                    <a16:rowId xmlns:a16="http://schemas.microsoft.com/office/drawing/2014/main" val="240371844"/>
                  </a:ext>
                </a:extLst>
              </a:tr>
            </a:tbl>
          </a:graphicData>
        </a:graphic>
      </p:graphicFrame>
    </p:spTree>
    <p:extLst>
      <p:ext uri="{BB962C8B-B14F-4D97-AF65-F5344CB8AC3E}">
        <p14:creationId xmlns:p14="http://schemas.microsoft.com/office/powerpoint/2010/main" val="103224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Short Term Memory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4" name="Title 1">
            <a:extLst>
              <a:ext uri="{FF2B5EF4-FFF2-40B4-BE49-F238E27FC236}">
                <a16:creationId xmlns:a16="http://schemas.microsoft.com/office/drawing/2014/main" id="{DA43FDF2-2FD8-4D70-9DD6-0F4E15E1450B}"/>
              </a:ext>
            </a:extLst>
          </p:cNvPr>
          <p:cNvSpPr txBox="1">
            <a:spLocks/>
          </p:cNvSpPr>
          <p:nvPr/>
        </p:nvSpPr>
        <p:spPr>
          <a:xfrm>
            <a:off x="286873" y="1764017"/>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Spark the Short Term Memory –  Gestalt’s principles</a:t>
            </a:r>
          </a:p>
        </p:txBody>
      </p:sp>
      <p:grpSp>
        <p:nvGrpSpPr>
          <p:cNvPr id="25" name="Group 24">
            <a:extLst>
              <a:ext uri="{FF2B5EF4-FFF2-40B4-BE49-F238E27FC236}">
                <a16:creationId xmlns:a16="http://schemas.microsoft.com/office/drawing/2014/main" id="{6377AD3A-F199-4F83-A3B8-44794C54ABF1}"/>
              </a:ext>
            </a:extLst>
          </p:cNvPr>
          <p:cNvGrpSpPr>
            <a:grpSpLocks noChangeAspect="1"/>
          </p:cNvGrpSpPr>
          <p:nvPr/>
        </p:nvGrpSpPr>
        <p:grpSpPr>
          <a:xfrm>
            <a:off x="7655806" y="2326983"/>
            <a:ext cx="2316455" cy="2208501"/>
            <a:chOff x="9140935" y="4799895"/>
            <a:chExt cx="2158707" cy="2058105"/>
          </a:xfrm>
        </p:grpSpPr>
        <p:pic>
          <p:nvPicPr>
            <p:cNvPr id="26" name="Picture 25">
              <a:extLst>
                <a:ext uri="{FF2B5EF4-FFF2-40B4-BE49-F238E27FC236}">
                  <a16:creationId xmlns:a16="http://schemas.microsoft.com/office/drawing/2014/main" id="{700B0118-20F1-465B-B717-64FF6F355325}"/>
                </a:ext>
              </a:extLst>
            </p:cNvPr>
            <p:cNvPicPr>
              <a:picLocks noChangeAspect="1"/>
            </p:cNvPicPr>
            <p:nvPr/>
          </p:nvPicPr>
          <p:blipFill rotWithShape="1">
            <a:blip r:embed="rId3"/>
            <a:srcRect l="25106"/>
            <a:stretch/>
          </p:blipFill>
          <p:spPr>
            <a:xfrm>
              <a:off x="9140935" y="5198614"/>
              <a:ext cx="2158707" cy="1659386"/>
            </a:xfrm>
            <a:prstGeom prst="rect">
              <a:avLst/>
            </a:prstGeom>
            <a:ln>
              <a:solidFill>
                <a:schemeClr val="bg2">
                  <a:lumMod val="90000"/>
                </a:schemeClr>
              </a:solidFill>
            </a:ln>
          </p:spPr>
        </p:pic>
        <p:sp>
          <p:nvSpPr>
            <p:cNvPr id="27" name="Rectangle 26">
              <a:extLst>
                <a:ext uri="{FF2B5EF4-FFF2-40B4-BE49-F238E27FC236}">
                  <a16:creationId xmlns:a16="http://schemas.microsoft.com/office/drawing/2014/main" id="{7D749511-518E-4C78-8DF3-8B0999832644}"/>
                </a:ext>
              </a:extLst>
            </p:cNvPr>
            <p:cNvSpPr/>
            <p:nvPr/>
          </p:nvSpPr>
          <p:spPr>
            <a:xfrm>
              <a:off x="9284334" y="4799895"/>
              <a:ext cx="1871901" cy="318367"/>
            </a:xfrm>
            <a:prstGeom prst="rect">
              <a:avLst/>
            </a:prstGeom>
          </p:spPr>
          <p:txBody>
            <a:bodyPr wrap="none">
              <a:spAutoFit/>
            </a:bodyPr>
            <a:lstStyle/>
            <a:p>
              <a:pPr algn="ctr" defTabSz="932472" fontAlgn="base">
                <a:lnSpc>
                  <a:spcPct val="90000"/>
                </a:lnSpc>
                <a:spcBef>
                  <a:spcPct val="0"/>
                </a:spcBef>
                <a:spcAft>
                  <a:spcPct val="0"/>
                </a:spcAft>
              </a:pPr>
              <a:r>
                <a:rPr lang="en-US" b="1" dirty="0">
                  <a:ln w="0"/>
                  <a:solidFill>
                    <a:srgbClr val="505050"/>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Figure &amp; Ground</a:t>
              </a:r>
              <a:endParaRPr lang="en-US" b="1"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28" name="Group 27">
            <a:extLst>
              <a:ext uri="{FF2B5EF4-FFF2-40B4-BE49-F238E27FC236}">
                <a16:creationId xmlns:a16="http://schemas.microsoft.com/office/drawing/2014/main" id="{053B3E10-1578-4ED0-BF6B-9F06E6489971}"/>
              </a:ext>
            </a:extLst>
          </p:cNvPr>
          <p:cNvGrpSpPr/>
          <p:nvPr/>
        </p:nvGrpSpPr>
        <p:grpSpPr>
          <a:xfrm>
            <a:off x="6051972" y="4750355"/>
            <a:ext cx="2842260" cy="1885367"/>
            <a:chOff x="3499670" y="1560520"/>
            <a:chExt cx="2468704" cy="2049894"/>
          </a:xfrm>
        </p:grpSpPr>
        <p:pic>
          <p:nvPicPr>
            <p:cNvPr id="29" name="Picture 28">
              <a:extLst>
                <a:ext uri="{FF2B5EF4-FFF2-40B4-BE49-F238E27FC236}">
                  <a16:creationId xmlns:a16="http://schemas.microsoft.com/office/drawing/2014/main" id="{051D6221-1850-4AEA-9D76-AB1FB4C558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9670" y="2251983"/>
              <a:ext cx="2468704" cy="1358431"/>
            </a:xfrm>
            <a:prstGeom prst="rect">
              <a:avLst/>
            </a:prstGeom>
            <a:ln>
              <a:solidFill>
                <a:schemeClr val="bg2">
                  <a:lumMod val="90000"/>
                </a:schemeClr>
              </a:solidFill>
            </a:ln>
          </p:spPr>
        </p:pic>
        <p:sp>
          <p:nvSpPr>
            <p:cNvPr id="30" name="Rectangle 29">
              <a:extLst>
                <a:ext uri="{FF2B5EF4-FFF2-40B4-BE49-F238E27FC236}">
                  <a16:creationId xmlns:a16="http://schemas.microsoft.com/office/drawing/2014/main" id="{2C38D5A9-A3C8-41B9-BE30-593DB19A45DF}"/>
                </a:ext>
              </a:extLst>
            </p:cNvPr>
            <p:cNvSpPr/>
            <p:nvPr/>
          </p:nvSpPr>
          <p:spPr>
            <a:xfrm>
              <a:off x="4152640" y="1560520"/>
              <a:ext cx="1162762" cy="702733"/>
            </a:xfrm>
            <a:prstGeom prst="rect">
              <a:avLst/>
            </a:prstGeom>
          </p:spPr>
          <p:txBody>
            <a:bodyPr wrap="square">
              <a:spAutoFit/>
            </a:bodyPr>
            <a:lstStyle/>
            <a:p>
              <a:r>
                <a:rPr lang="en-US" b="1" dirty="0">
                  <a:solidFill>
                    <a:srgbClr val="505050"/>
                  </a:solidFill>
                  <a:latin typeface="Segoe UI" panose="020B0502040204020203" pitchFamily="34" charset="0"/>
                  <a:cs typeface="Segoe UI" panose="020B0502040204020203" pitchFamily="34" charset="0"/>
                </a:rPr>
                <a:t>Continuity</a:t>
              </a:r>
            </a:p>
            <a:p>
              <a:r>
                <a:rPr lang="en-US" b="1" dirty="0">
                  <a:solidFill>
                    <a:srgbClr val="505050"/>
                  </a:solidFill>
                  <a:latin typeface="Segoe UI" panose="020B0502040204020203" pitchFamily="34" charset="0"/>
                  <a:cs typeface="Segoe UI" panose="020B0502040204020203" pitchFamily="34" charset="0"/>
                </a:rPr>
                <a:t>Symmetry</a:t>
              </a:r>
            </a:p>
          </p:txBody>
        </p:sp>
      </p:grpSp>
      <p:grpSp>
        <p:nvGrpSpPr>
          <p:cNvPr id="31" name="Group 30">
            <a:extLst>
              <a:ext uri="{FF2B5EF4-FFF2-40B4-BE49-F238E27FC236}">
                <a16:creationId xmlns:a16="http://schemas.microsoft.com/office/drawing/2014/main" id="{DADF9C6E-40D2-41E5-B578-126028CA72D1}"/>
              </a:ext>
            </a:extLst>
          </p:cNvPr>
          <p:cNvGrpSpPr/>
          <p:nvPr/>
        </p:nvGrpSpPr>
        <p:grpSpPr>
          <a:xfrm>
            <a:off x="2077195" y="4731434"/>
            <a:ext cx="3010595" cy="1904291"/>
            <a:chOff x="2268345" y="1875222"/>
            <a:chExt cx="3600261" cy="2561142"/>
          </a:xfrm>
        </p:grpSpPr>
        <p:pic>
          <p:nvPicPr>
            <p:cNvPr id="32" name="Picture 31">
              <a:extLst>
                <a:ext uri="{FF2B5EF4-FFF2-40B4-BE49-F238E27FC236}">
                  <a16:creationId xmlns:a16="http://schemas.microsoft.com/office/drawing/2014/main" id="{A9507658-4532-49C8-8180-C0454DD4B37B}"/>
                </a:ext>
              </a:extLst>
            </p:cNvPr>
            <p:cNvPicPr>
              <a:picLocks noChangeAspect="1"/>
            </p:cNvPicPr>
            <p:nvPr/>
          </p:nvPicPr>
          <p:blipFill>
            <a:blip r:embed="rId5"/>
            <a:stretch>
              <a:fillRect/>
            </a:stretch>
          </p:blipFill>
          <p:spPr>
            <a:xfrm>
              <a:off x="2268345" y="2741509"/>
              <a:ext cx="3600261" cy="1694855"/>
            </a:xfrm>
            <a:prstGeom prst="rect">
              <a:avLst/>
            </a:prstGeom>
            <a:ln>
              <a:solidFill>
                <a:schemeClr val="bg2">
                  <a:lumMod val="90000"/>
                </a:schemeClr>
              </a:solidFill>
            </a:ln>
          </p:spPr>
        </p:pic>
        <p:sp>
          <p:nvSpPr>
            <p:cNvPr id="33" name="Rectangle 32">
              <a:extLst>
                <a:ext uri="{FF2B5EF4-FFF2-40B4-BE49-F238E27FC236}">
                  <a16:creationId xmlns:a16="http://schemas.microsoft.com/office/drawing/2014/main" id="{4236D077-6FE7-4FB3-A6E3-A021794164A5}"/>
                </a:ext>
              </a:extLst>
            </p:cNvPr>
            <p:cNvSpPr/>
            <p:nvPr/>
          </p:nvSpPr>
          <p:spPr>
            <a:xfrm>
              <a:off x="3421375" y="1875222"/>
              <a:ext cx="1547687" cy="869271"/>
            </a:xfrm>
            <a:prstGeom prst="rect">
              <a:avLst/>
            </a:prstGeom>
          </p:spPr>
          <p:txBody>
            <a:bodyPr wrap="none">
              <a:spAutoFit/>
            </a:bodyPr>
            <a:lstStyle/>
            <a:p>
              <a:r>
                <a:rPr lang="en-US" b="1" dirty="0">
                  <a:solidFill>
                    <a:srgbClr val="505050"/>
                  </a:solidFill>
                  <a:latin typeface="Segoe UI" panose="020B0502040204020203" pitchFamily="34" charset="0"/>
                  <a:cs typeface="Segoe UI" panose="020B0502040204020203" pitchFamily="34" charset="0"/>
                </a:rPr>
                <a:t>Enclosure</a:t>
              </a:r>
            </a:p>
            <a:p>
              <a:r>
                <a:rPr lang="en-US" b="1" dirty="0">
                  <a:solidFill>
                    <a:srgbClr val="505050"/>
                  </a:solidFill>
                  <a:latin typeface="Segoe UI" panose="020B0502040204020203" pitchFamily="34" charset="0"/>
                  <a:cs typeface="Segoe UI" panose="020B0502040204020203" pitchFamily="34" charset="0"/>
                </a:rPr>
                <a:t>Symmetry</a:t>
              </a:r>
            </a:p>
          </p:txBody>
        </p:sp>
      </p:grpSp>
      <p:grpSp>
        <p:nvGrpSpPr>
          <p:cNvPr id="34" name="Group 33">
            <a:extLst>
              <a:ext uri="{FF2B5EF4-FFF2-40B4-BE49-F238E27FC236}">
                <a16:creationId xmlns:a16="http://schemas.microsoft.com/office/drawing/2014/main" id="{9E6AE6AB-BE17-40C1-BAC1-173AD9150065}"/>
              </a:ext>
            </a:extLst>
          </p:cNvPr>
          <p:cNvGrpSpPr/>
          <p:nvPr/>
        </p:nvGrpSpPr>
        <p:grpSpPr>
          <a:xfrm>
            <a:off x="457199" y="2309123"/>
            <a:ext cx="2631431" cy="2402361"/>
            <a:chOff x="1169412" y="1797026"/>
            <a:chExt cx="2049203" cy="1794899"/>
          </a:xfrm>
        </p:grpSpPr>
        <p:pic>
          <p:nvPicPr>
            <p:cNvPr id="35" name="Picture 34">
              <a:extLst>
                <a:ext uri="{FF2B5EF4-FFF2-40B4-BE49-F238E27FC236}">
                  <a16:creationId xmlns:a16="http://schemas.microsoft.com/office/drawing/2014/main" id="{41E1942E-26EC-4D7F-81C8-4F58EBF0F51E}"/>
                </a:ext>
              </a:extLst>
            </p:cNvPr>
            <p:cNvPicPr>
              <a:picLocks noChangeAspect="1"/>
            </p:cNvPicPr>
            <p:nvPr/>
          </p:nvPicPr>
          <p:blipFill>
            <a:blip r:embed="rId6"/>
            <a:stretch>
              <a:fillRect/>
            </a:stretch>
          </p:blipFill>
          <p:spPr>
            <a:xfrm>
              <a:off x="1169412" y="2291347"/>
              <a:ext cx="2049203" cy="1300578"/>
            </a:xfrm>
            <a:prstGeom prst="rect">
              <a:avLst/>
            </a:prstGeom>
            <a:ln>
              <a:solidFill>
                <a:schemeClr val="bg2">
                  <a:lumMod val="90000"/>
                </a:schemeClr>
              </a:solidFill>
            </a:ln>
          </p:spPr>
        </p:pic>
        <p:sp>
          <p:nvSpPr>
            <p:cNvPr id="36" name="Rectangle 35">
              <a:extLst>
                <a:ext uri="{FF2B5EF4-FFF2-40B4-BE49-F238E27FC236}">
                  <a16:creationId xmlns:a16="http://schemas.microsoft.com/office/drawing/2014/main" id="{7DC68A91-0846-4EB3-83B4-5B01210D988F}"/>
                </a:ext>
              </a:extLst>
            </p:cNvPr>
            <p:cNvSpPr/>
            <p:nvPr/>
          </p:nvSpPr>
          <p:spPr>
            <a:xfrm>
              <a:off x="1712375" y="1797026"/>
              <a:ext cx="964661" cy="499190"/>
            </a:xfrm>
            <a:prstGeom prst="rect">
              <a:avLst/>
            </a:prstGeom>
          </p:spPr>
          <p:txBody>
            <a:bodyPr wrap="square">
              <a:spAutoFit/>
            </a:bodyPr>
            <a:lstStyle/>
            <a:p>
              <a:r>
                <a:rPr lang="en-US" b="1" dirty="0">
                  <a:solidFill>
                    <a:srgbClr val="505050"/>
                  </a:solidFill>
                  <a:latin typeface="Segoe UI" panose="020B0502040204020203" pitchFamily="34" charset="0"/>
                  <a:cs typeface="Segoe UI" panose="020B0502040204020203" pitchFamily="34" charset="0"/>
                </a:rPr>
                <a:t>Proximity</a:t>
              </a:r>
            </a:p>
            <a:p>
              <a:r>
                <a:rPr lang="en-US" b="1" dirty="0">
                  <a:solidFill>
                    <a:srgbClr val="505050"/>
                  </a:solidFill>
                  <a:latin typeface="Segoe UI" panose="020B0502040204020203" pitchFamily="34" charset="0"/>
                  <a:cs typeface="Segoe UI" panose="020B0502040204020203" pitchFamily="34" charset="0"/>
                </a:rPr>
                <a:t>Similarity</a:t>
              </a:r>
            </a:p>
          </p:txBody>
        </p:sp>
      </p:grpSp>
      <p:grpSp>
        <p:nvGrpSpPr>
          <p:cNvPr id="37" name="Group 36">
            <a:extLst>
              <a:ext uri="{FF2B5EF4-FFF2-40B4-BE49-F238E27FC236}">
                <a16:creationId xmlns:a16="http://schemas.microsoft.com/office/drawing/2014/main" id="{A8A7B96D-D369-43DB-B486-305008E8D8B0}"/>
              </a:ext>
            </a:extLst>
          </p:cNvPr>
          <p:cNvGrpSpPr/>
          <p:nvPr/>
        </p:nvGrpSpPr>
        <p:grpSpPr>
          <a:xfrm>
            <a:off x="3997255" y="2461562"/>
            <a:ext cx="2181070" cy="2123482"/>
            <a:chOff x="6950311" y="4354493"/>
            <a:chExt cx="2250484" cy="2290155"/>
          </a:xfrm>
        </p:grpSpPr>
        <p:pic>
          <p:nvPicPr>
            <p:cNvPr id="38" name="Picture 37">
              <a:extLst>
                <a:ext uri="{FF2B5EF4-FFF2-40B4-BE49-F238E27FC236}">
                  <a16:creationId xmlns:a16="http://schemas.microsoft.com/office/drawing/2014/main" id="{CA5D6CBA-FFB3-4A0D-B84F-3659872CBBE0}"/>
                </a:ext>
              </a:extLst>
            </p:cNvPr>
            <p:cNvPicPr>
              <a:picLocks noChangeAspect="1"/>
            </p:cNvPicPr>
            <p:nvPr/>
          </p:nvPicPr>
          <p:blipFill>
            <a:blip r:embed="rId7"/>
            <a:stretch>
              <a:fillRect/>
            </a:stretch>
          </p:blipFill>
          <p:spPr>
            <a:xfrm>
              <a:off x="6950311" y="4723825"/>
              <a:ext cx="2250484" cy="1920823"/>
            </a:xfrm>
            <a:prstGeom prst="rect">
              <a:avLst/>
            </a:prstGeom>
            <a:ln>
              <a:solidFill>
                <a:schemeClr val="bg2">
                  <a:lumMod val="90000"/>
                </a:schemeClr>
              </a:solidFill>
            </a:ln>
          </p:spPr>
        </p:pic>
        <p:sp>
          <p:nvSpPr>
            <p:cNvPr id="39" name="Rectangle 38">
              <a:extLst>
                <a:ext uri="{FF2B5EF4-FFF2-40B4-BE49-F238E27FC236}">
                  <a16:creationId xmlns:a16="http://schemas.microsoft.com/office/drawing/2014/main" id="{46B7C9DE-4465-4655-A511-E4DB79B3D9AA}"/>
                </a:ext>
              </a:extLst>
            </p:cNvPr>
            <p:cNvSpPr/>
            <p:nvPr/>
          </p:nvSpPr>
          <p:spPr>
            <a:xfrm>
              <a:off x="7410138" y="4354493"/>
              <a:ext cx="1417993" cy="398321"/>
            </a:xfrm>
            <a:prstGeom prst="rect">
              <a:avLst/>
            </a:prstGeom>
          </p:spPr>
          <p:txBody>
            <a:bodyPr wrap="square">
              <a:spAutoFit/>
            </a:bodyPr>
            <a:lstStyle/>
            <a:p>
              <a:r>
                <a:rPr lang="en-US" b="1" dirty="0">
                  <a:solidFill>
                    <a:srgbClr val="505050"/>
                  </a:solidFill>
                  <a:latin typeface="Segoe UI" panose="020B0502040204020203" pitchFamily="34" charset="0"/>
                  <a:cs typeface="Segoe UI" panose="020B0502040204020203" pitchFamily="34" charset="0"/>
                </a:rPr>
                <a:t>Continuity</a:t>
              </a:r>
            </a:p>
          </p:txBody>
        </p:sp>
      </p:grpSp>
      <p:sp>
        <p:nvSpPr>
          <p:cNvPr id="2" name="TextBox 1">
            <a:extLst>
              <a:ext uri="{FF2B5EF4-FFF2-40B4-BE49-F238E27FC236}">
                <a16:creationId xmlns:a16="http://schemas.microsoft.com/office/drawing/2014/main" id="{EDB6333F-EFE9-48AB-8043-8EB10D583856}"/>
              </a:ext>
            </a:extLst>
          </p:cNvPr>
          <p:cNvSpPr txBox="1"/>
          <p:nvPr/>
        </p:nvSpPr>
        <p:spPr>
          <a:xfrm>
            <a:off x="0" y="6502827"/>
            <a:ext cx="3004457"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rPr>
              <a:t>Based upon Gestalt’s Principles</a:t>
            </a:r>
          </a:p>
        </p:txBody>
      </p:sp>
    </p:spTree>
    <p:extLst>
      <p:ext uri="{BB962C8B-B14F-4D97-AF65-F5344CB8AC3E}">
        <p14:creationId xmlns:p14="http://schemas.microsoft.com/office/powerpoint/2010/main" val="324008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kern="0" dirty="0">
                <a:latin typeface="Segoe UI" panose="020B0502040204020203" pitchFamily="34" charset="0"/>
                <a:cs typeface="Segoe UI" panose="020B0502040204020203" pitchFamily="34" charset="0"/>
              </a:rPr>
              <a:t>Long Term Memory</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A04B4E40-0C1A-4347-919F-42CEFDC82B6C}"/>
              </a:ext>
            </a:extLst>
          </p:cNvPr>
          <p:cNvSpPr txBox="1">
            <a:spLocks/>
          </p:cNvSpPr>
          <p:nvPr/>
        </p:nvSpPr>
        <p:spPr>
          <a:xfrm>
            <a:off x="225552" y="1973778"/>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Long Term Memory</a:t>
            </a:r>
          </a:p>
        </p:txBody>
      </p:sp>
      <p:graphicFrame>
        <p:nvGraphicFramePr>
          <p:cNvPr id="8" name="Diagram 7">
            <a:extLst>
              <a:ext uri="{FF2B5EF4-FFF2-40B4-BE49-F238E27FC236}">
                <a16:creationId xmlns:a16="http://schemas.microsoft.com/office/drawing/2014/main" id="{6A5FF7AE-25A8-4340-9526-6962580AEF66}"/>
              </a:ext>
            </a:extLst>
          </p:cNvPr>
          <p:cNvGraphicFramePr/>
          <p:nvPr>
            <p:extLst>
              <p:ext uri="{D42A27DB-BD31-4B8C-83A1-F6EECF244321}">
                <p14:modId xmlns:p14="http://schemas.microsoft.com/office/powerpoint/2010/main" val="3188761061"/>
              </p:ext>
            </p:extLst>
          </p:nvPr>
        </p:nvGraphicFramePr>
        <p:xfrm>
          <a:off x="223978" y="2752034"/>
          <a:ext cx="6408735" cy="3884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486DF928-BCFF-4321-8DB9-2EB61BF0410B}"/>
              </a:ext>
            </a:extLst>
          </p:cNvPr>
          <p:cNvSpPr/>
          <p:nvPr/>
        </p:nvSpPr>
        <p:spPr>
          <a:xfrm>
            <a:off x="6338825" y="3388765"/>
            <a:ext cx="4857103" cy="2062103"/>
          </a:xfrm>
          <a:prstGeom prst="rect">
            <a:avLst/>
          </a:prstGeom>
        </p:spPr>
        <p:txBody>
          <a:bodyPr wrap="square">
            <a:spAutoFit/>
          </a:bodyPr>
          <a:lstStyle/>
          <a:p>
            <a:endParaRPr lang="en-US" b="1" dirty="0">
              <a:latin typeface="+mj-lt"/>
            </a:endParaRPr>
          </a:p>
          <a:p>
            <a:pPr marL="285750" indent="-285750">
              <a:buFont typeface="Arial" panose="020B0604020202020204" pitchFamily="34" charset="0"/>
              <a:buChar char="•"/>
            </a:pPr>
            <a:r>
              <a:rPr lang="en-US" sz="2200" b="1" dirty="0">
                <a:solidFill>
                  <a:srgbClr val="505050"/>
                </a:solidFill>
                <a:latin typeface="Segoe UI" panose="020B0502040204020203" pitchFamily="34" charset="0"/>
                <a:cs typeface="Segoe UI" panose="020B0502040204020203" pitchFamily="34" charset="0"/>
              </a:rPr>
              <a:t>Lasts for a long time</a:t>
            </a:r>
          </a:p>
          <a:p>
            <a:pPr marL="285750" indent="-285750">
              <a:buFont typeface="Arial" panose="020B0604020202020204" pitchFamily="34" charset="0"/>
              <a:buChar char="•"/>
            </a:pPr>
            <a:endParaRPr lang="en-US" sz="2200" b="1" dirty="0">
              <a:solidFill>
                <a:srgbClr val="505050"/>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b="1" dirty="0">
                <a:solidFill>
                  <a:srgbClr val="505050"/>
                </a:solidFill>
                <a:latin typeface="Segoe UI" panose="020B0502040204020203" pitchFamily="34" charset="0"/>
                <a:cs typeface="Segoe UI" panose="020B0502040204020203" pitchFamily="34" charset="0"/>
              </a:rPr>
              <a:t>Data needs to be in long term memory to induce decision making </a:t>
            </a:r>
          </a:p>
        </p:txBody>
      </p:sp>
    </p:spTree>
    <p:extLst>
      <p:ext uri="{BB962C8B-B14F-4D97-AF65-F5344CB8AC3E}">
        <p14:creationId xmlns:p14="http://schemas.microsoft.com/office/powerpoint/2010/main" val="59283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Long Term Memory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E7C42B0A-5958-4A9C-90F9-BEBAFEB4A08C}"/>
              </a:ext>
            </a:extLst>
          </p:cNvPr>
          <p:cNvSpPr txBox="1">
            <a:spLocks/>
          </p:cNvSpPr>
          <p:nvPr/>
        </p:nvSpPr>
        <p:spPr>
          <a:xfrm>
            <a:off x="277103" y="1821379"/>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Sparking Long Term Memory</a:t>
            </a:r>
          </a:p>
        </p:txBody>
      </p:sp>
      <p:sp>
        <p:nvSpPr>
          <p:cNvPr id="8" name="TextBox 7">
            <a:extLst>
              <a:ext uri="{FF2B5EF4-FFF2-40B4-BE49-F238E27FC236}">
                <a16:creationId xmlns:a16="http://schemas.microsoft.com/office/drawing/2014/main" id="{CD67C800-4251-423D-A8D5-8C0C542365B7}"/>
              </a:ext>
            </a:extLst>
          </p:cNvPr>
          <p:cNvSpPr txBox="1"/>
          <p:nvPr/>
        </p:nvSpPr>
        <p:spPr>
          <a:xfrm>
            <a:off x="277103" y="2807254"/>
            <a:ext cx="7150658" cy="34163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defRPr/>
            </a:pPr>
            <a:r>
              <a:rPr lang="en-US" sz="2400" kern="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Have a </a:t>
            </a:r>
            <a:r>
              <a:rPr lang="en-US" sz="2400" b="1" kern="0" dirty="0">
                <a:solidFill>
                  <a:srgbClr val="505050"/>
                </a:solidFill>
                <a:latin typeface="Segoe UI" panose="020B0502040204020203" pitchFamily="34" charset="0"/>
                <a:cs typeface="Segoe UI" panose="020B0502040204020203" pitchFamily="34" charset="0"/>
              </a:rPr>
              <a:t>clear call for action</a:t>
            </a:r>
            <a:br>
              <a:rPr lang="en-US" sz="2400" b="1" kern="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endParaRPr lang="en-US" sz="2400" b="1" kern="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rPr>
              <a:t>Use Pre-cognitive Techniques to </a:t>
            </a:r>
            <a:r>
              <a:rPr kumimoji="0" lang="en-US" sz="24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Spark Interest</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rPr>
              <a:t>Use Gestalt’s principles of </a:t>
            </a:r>
            <a:r>
              <a:rPr kumimoji="0" lang="en-US" sz="24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Data Pattern</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rPr>
              <a:t>Connect dots using Text/Audio to tell a story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346354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5" y="2527535"/>
            <a:ext cx="11558689" cy="2854800"/>
          </a:xfrm>
        </p:spPr>
        <p:txBody>
          <a:bodyPr>
            <a:normAutofit fontScale="90000"/>
          </a:bodyPr>
          <a:lstStyle/>
          <a:p>
            <a:r>
              <a:rPr lang="en-US" sz="8000" dirty="0">
                <a:latin typeface="Segoe UI" panose="020B0502040204020203" pitchFamily="34" charset="0"/>
                <a:cs typeface="Segoe UI" panose="020B0502040204020203" pitchFamily="34" charset="0"/>
              </a:rPr>
              <a:t>Module 2 Knowledge Check</a:t>
            </a:r>
            <a:br>
              <a:rPr lang="en-US" sz="8000" dirty="0">
                <a:latin typeface="Segoe UI" panose="020B0502040204020203" pitchFamily="34" charset="0"/>
                <a:cs typeface="Segoe UI" panose="020B0502040204020203" pitchFamily="34" charset="0"/>
              </a:rPr>
            </a:br>
            <a:r>
              <a:rPr lang="en-US" sz="4900" dirty="0">
                <a:solidFill>
                  <a:schemeClr val="bg1"/>
                </a:solidFill>
                <a:effectLst/>
                <a:latin typeface="Segoe UI" panose="020B0502040204020203" pitchFamily="34" charset="0"/>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https://aka.ms/PBIVisCheckMod2</a:t>
            </a:r>
            <a:br>
              <a:rPr lang="en-US" sz="1800" dirty="0">
                <a:effectLst/>
                <a:latin typeface="Calibri" panose="020F0502020204030204" pitchFamily="34" charset="0"/>
                <a:ea typeface="Calibri" panose="020F0502020204030204" pitchFamily="34" charset="0"/>
              </a:rPr>
            </a:br>
            <a:br>
              <a:rPr lang="en-US" sz="1800" dirty="0">
                <a:effectLst/>
                <a:latin typeface="Calibri" panose="020F0502020204030204" pitchFamily="34" charset="0"/>
                <a:ea typeface="Calibri" panose="020F0502020204030204" pitchFamily="34" charset="0"/>
              </a:rPr>
            </a:br>
            <a:br>
              <a:rPr lang="en-US" sz="8000" dirty="0"/>
            </a:br>
            <a:br>
              <a:rPr lang="en-US" sz="8000" dirty="0"/>
            </a:br>
            <a:endParaRPr lang="en-US" dirty="0">
              <a:solidFill>
                <a:schemeClr val="bg1"/>
              </a:solidFill>
            </a:endParaRPr>
          </a:p>
        </p:txBody>
      </p:sp>
    </p:spTree>
    <p:extLst>
      <p:ext uri="{BB962C8B-B14F-4D97-AF65-F5344CB8AC3E}">
        <p14:creationId xmlns:p14="http://schemas.microsoft.com/office/powerpoint/2010/main" val="188797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606462" y="3429000"/>
            <a:ext cx="10800000" cy="2194603"/>
          </a:xfrm>
        </p:spPr>
        <p:txBody>
          <a:bodyPr/>
          <a:lstStyle/>
          <a:p>
            <a:r>
              <a:rPr lang="en-US" dirty="0">
                <a:latin typeface="Segoe UI" panose="020B0502040204020203" pitchFamily="34" charset="0"/>
                <a:cs typeface="Segoe UI" panose="020B0502040204020203" pitchFamily="34" charset="0"/>
              </a:rPr>
              <a:t>Module 3</a:t>
            </a:r>
          </a:p>
          <a:p>
            <a:r>
              <a:rPr lang="en-US" dirty="0">
                <a:latin typeface="Segoe UI" panose="020B0502040204020203" pitchFamily="34" charset="0"/>
                <a:cs typeface="Segoe UI" panose="020B0502040204020203" pitchFamily="34" charset="0"/>
              </a:rPr>
              <a:t>The Process Behind Data Visualization</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199979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834887" y="551157"/>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 Structure and Data Grain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9" name="Rectangle 8">
            <a:extLst>
              <a:ext uri="{FF2B5EF4-FFF2-40B4-BE49-F238E27FC236}">
                <a16:creationId xmlns:a16="http://schemas.microsoft.com/office/drawing/2014/main" id="{002BC22D-E3F1-4335-9D68-B9148F850C9F}"/>
              </a:ext>
            </a:extLst>
          </p:cNvPr>
          <p:cNvSpPr/>
          <p:nvPr/>
        </p:nvSpPr>
        <p:spPr bwMode="auto">
          <a:xfrm>
            <a:off x="1337250" y="2436966"/>
            <a:ext cx="2552131" cy="848229"/>
          </a:xfrm>
          <a:prstGeom prst="rect">
            <a:avLst/>
          </a:prstGeom>
          <a:solidFill>
            <a:srgbClr val="F2C81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Learn about your audience needs</a:t>
            </a:r>
          </a:p>
        </p:txBody>
      </p:sp>
      <p:sp>
        <p:nvSpPr>
          <p:cNvPr id="11" name="Rectangle 10">
            <a:extLst>
              <a:ext uri="{FF2B5EF4-FFF2-40B4-BE49-F238E27FC236}">
                <a16:creationId xmlns:a16="http://schemas.microsoft.com/office/drawing/2014/main" id="{E3B56DD3-E4B1-46DE-80EA-8F54A08E603B}"/>
              </a:ext>
            </a:extLst>
          </p:cNvPr>
          <p:cNvSpPr/>
          <p:nvPr/>
        </p:nvSpPr>
        <p:spPr bwMode="auto">
          <a:xfrm>
            <a:off x="1337250" y="3342312"/>
            <a:ext cx="2552131" cy="990845"/>
          </a:xfrm>
          <a:prstGeom prst="rect">
            <a:avLst/>
          </a:prstGeom>
          <a:solidFill>
            <a:srgbClr val="F2C81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Rapid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Prototype</a:t>
            </a:r>
          </a:p>
        </p:txBody>
      </p:sp>
      <p:sp>
        <p:nvSpPr>
          <p:cNvPr id="12" name="Rectangle 11">
            <a:extLst>
              <a:ext uri="{FF2B5EF4-FFF2-40B4-BE49-F238E27FC236}">
                <a16:creationId xmlns:a16="http://schemas.microsoft.com/office/drawing/2014/main" id="{24713CC2-C6AC-4CAF-81AD-7C023768EADA}"/>
              </a:ext>
            </a:extLst>
          </p:cNvPr>
          <p:cNvSpPr/>
          <p:nvPr/>
        </p:nvSpPr>
        <p:spPr bwMode="auto">
          <a:xfrm>
            <a:off x="1337249" y="5176704"/>
            <a:ext cx="2552131" cy="729313"/>
          </a:xfrm>
          <a:prstGeom prst="rect">
            <a:avLst/>
          </a:prstGeom>
          <a:solidFill>
            <a:srgbClr val="F2C81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Build visuals in tool</a:t>
            </a:r>
          </a:p>
        </p:txBody>
      </p:sp>
      <p:sp>
        <p:nvSpPr>
          <p:cNvPr id="13" name="Rectangle 12">
            <a:extLst>
              <a:ext uri="{FF2B5EF4-FFF2-40B4-BE49-F238E27FC236}">
                <a16:creationId xmlns:a16="http://schemas.microsoft.com/office/drawing/2014/main" id="{DB5B105E-8BAD-4B9F-AF5B-CB6271DCEFC9}"/>
              </a:ext>
            </a:extLst>
          </p:cNvPr>
          <p:cNvSpPr/>
          <p:nvPr/>
        </p:nvSpPr>
        <p:spPr bwMode="auto">
          <a:xfrm>
            <a:off x="1337248" y="5986605"/>
            <a:ext cx="2552131" cy="729313"/>
          </a:xfrm>
          <a:prstGeom prst="rect">
            <a:avLst/>
          </a:prstGeom>
          <a:solidFill>
            <a:srgbClr val="F2C81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User feedback</a:t>
            </a:r>
          </a:p>
        </p:txBody>
      </p:sp>
      <p:cxnSp>
        <p:nvCxnSpPr>
          <p:cNvPr id="14" name="Curved Connector 20">
            <a:extLst>
              <a:ext uri="{FF2B5EF4-FFF2-40B4-BE49-F238E27FC236}">
                <a16:creationId xmlns:a16="http://schemas.microsoft.com/office/drawing/2014/main" id="{51D3D35D-F3A4-4525-9380-7920AFCA300B}"/>
              </a:ext>
            </a:extLst>
          </p:cNvPr>
          <p:cNvCxnSpPr>
            <a:stCxn id="13" idx="1"/>
            <a:endCxn id="12" idx="1"/>
          </p:cNvCxnSpPr>
          <p:nvPr/>
        </p:nvCxnSpPr>
        <p:spPr>
          <a:xfrm rot="10800000" flipH="1">
            <a:off x="1337247" y="5541362"/>
            <a:ext cx="1" cy="809901"/>
          </a:xfrm>
          <a:prstGeom prst="curvedConnector3">
            <a:avLst>
              <a:gd name="adj1" fmla="val -228600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E592744-C46A-4E7F-98B9-600DBA82A77F}"/>
              </a:ext>
            </a:extLst>
          </p:cNvPr>
          <p:cNvSpPr/>
          <p:nvPr/>
        </p:nvSpPr>
        <p:spPr>
          <a:xfrm>
            <a:off x="64545" y="1693010"/>
            <a:ext cx="2988319"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cs typeface="Segoe UI" panose="020B0502040204020203" pitchFamily="34" charset="0"/>
              </a:rPr>
              <a:t>Think Agile</a:t>
            </a:r>
            <a:r>
              <a:rPr kumimoji="0" lang="en-US" sz="4000" b="1" i="0" u="none" strike="noStrike" kern="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cs typeface="Segoe UI" panose="020B0502040204020203" pitchFamily="34" charset="0"/>
              </a:rPr>
              <a:t>!!</a:t>
            </a:r>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5A9F829A-BCEF-45A3-8B73-214C40779894}"/>
              </a:ext>
            </a:extLst>
          </p:cNvPr>
          <p:cNvSpPr/>
          <p:nvPr/>
        </p:nvSpPr>
        <p:spPr bwMode="auto">
          <a:xfrm>
            <a:off x="1337249" y="4390274"/>
            <a:ext cx="2552131" cy="729313"/>
          </a:xfrm>
          <a:prstGeom prst="rect">
            <a:avLst/>
          </a:prstGeom>
          <a:solidFill>
            <a:srgbClr val="F2C81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User feedback</a:t>
            </a:r>
          </a:p>
        </p:txBody>
      </p:sp>
      <p:sp>
        <p:nvSpPr>
          <p:cNvPr id="17" name="Rounded Rectangle 23">
            <a:extLst>
              <a:ext uri="{FF2B5EF4-FFF2-40B4-BE49-F238E27FC236}">
                <a16:creationId xmlns:a16="http://schemas.microsoft.com/office/drawing/2014/main" id="{832AB439-A48F-4E40-99B1-6EC33BD394B6}"/>
              </a:ext>
            </a:extLst>
          </p:cNvPr>
          <p:cNvSpPr/>
          <p:nvPr/>
        </p:nvSpPr>
        <p:spPr bwMode="auto">
          <a:xfrm>
            <a:off x="4319204" y="4763626"/>
            <a:ext cx="7654601" cy="1158484"/>
          </a:xfrm>
          <a:prstGeom prst="roundRect">
            <a:avLst>
              <a:gd name="adj" fmla="val 50000"/>
            </a:avLst>
          </a:prstGeom>
          <a:solidFill>
            <a:schemeClr val="bg1">
              <a:lumMod val="7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Use Whiteboard or Storyboard </a:t>
            </a:r>
            <a:br>
              <a:rPr kumimoji="0" lang="en-US" sz="24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24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 to plan POC</a:t>
            </a:r>
          </a:p>
        </p:txBody>
      </p:sp>
      <p:sp>
        <p:nvSpPr>
          <p:cNvPr id="18" name="Rounded Rectangle 25">
            <a:extLst>
              <a:ext uri="{FF2B5EF4-FFF2-40B4-BE49-F238E27FC236}">
                <a16:creationId xmlns:a16="http://schemas.microsoft.com/office/drawing/2014/main" id="{83C793AA-16CB-4217-9CC1-101D45EF414D}"/>
              </a:ext>
            </a:extLst>
          </p:cNvPr>
          <p:cNvSpPr/>
          <p:nvPr/>
        </p:nvSpPr>
        <p:spPr bwMode="auto">
          <a:xfrm>
            <a:off x="4549697" y="2179070"/>
            <a:ext cx="5481419" cy="694800"/>
          </a:xfrm>
          <a:prstGeom prst="roundRect">
            <a:avLst>
              <a:gd name="adj" fmla="val 50000"/>
            </a:avLst>
          </a:prstGeom>
          <a:solidFill>
            <a:schemeClr val="bg1">
              <a:lumMod val="7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Top 6 Questions to answer</a:t>
            </a:r>
          </a:p>
        </p:txBody>
      </p:sp>
      <p:sp>
        <p:nvSpPr>
          <p:cNvPr id="19" name="Rounded Rectangle 26">
            <a:extLst>
              <a:ext uri="{FF2B5EF4-FFF2-40B4-BE49-F238E27FC236}">
                <a16:creationId xmlns:a16="http://schemas.microsoft.com/office/drawing/2014/main" id="{B0C4AE0B-0298-4DC1-B3D4-D59A9E2B5756}"/>
              </a:ext>
            </a:extLst>
          </p:cNvPr>
          <p:cNvSpPr/>
          <p:nvPr/>
        </p:nvSpPr>
        <p:spPr bwMode="auto">
          <a:xfrm>
            <a:off x="5196470" y="3526473"/>
            <a:ext cx="6646126" cy="759192"/>
          </a:xfrm>
          <a:prstGeom prst="roundRect">
            <a:avLst>
              <a:gd name="adj" fmla="val 50000"/>
            </a:avLst>
          </a:prstGeom>
          <a:solidFill>
            <a:schemeClr val="bg1">
              <a:lumMod val="7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Start Visuals with Sample Data</a:t>
            </a:r>
          </a:p>
        </p:txBody>
      </p:sp>
      <p:sp>
        <p:nvSpPr>
          <p:cNvPr id="20" name="TextBox 19">
            <a:extLst>
              <a:ext uri="{FF2B5EF4-FFF2-40B4-BE49-F238E27FC236}">
                <a16:creationId xmlns:a16="http://schemas.microsoft.com/office/drawing/2014/main" id="{C5B0B009-8252-45BC-9FDF-D129E38E8769}"/>
              </a:ext>
            </a:extLst>
          </p:cNvPr>
          <p:cNvSpPr txBox="1"/>
          <p:nvPr/>
        </p:nvSpPr>
        <p:spPr>
          <a:xfrm>
            <a:off x="5701314" y="2941481"/>
            <a:ext cx="591893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505050"/>
                </a:solidFill>
                <a:latin typeface="Segoe UI" panose="020B0502040204020203" pitchFamily="34" charset="0"/>
                <a:cs typeface="Segoe UI" panose="020B0502040204020203" pitchFamily="34" charset="0"/>
              </a:rPr>
              <a:t>Who?  What?  When?  Where?  How Many?  Why?</a:t>
            </a:r>
          </a:p>
        </p:txBody>
      </p:sp>
      <p:cxnSp>
        <p:nvCxnSpPr>
          <p:cNvPr id="21" name="Straight Arrow Connector 20">
            <a:extLst>
              <a:ext uri="{FF2B5EF4-FFF2-40B4-BE49-F238E27FC236}">
                <a16:creationId xmlns:a16="http://schemas.microsoft.com/office/drawing/2014/main" id="{80CCB299-E334-4213-945C-99D6F4BE2217}"/>
              </a:ext>
            </a:extLst>
          </p:cNvPr>
          <p:cNvCxnSpPr/>
          <p:nvPr/>
        </p:nvCxnSpPr>
        <p:spPr>
          <a:xfrm>
            <a:off x="2434773" y="3306059"/>
            <a:ext cx="0" cy="2204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18">
            <a:extLst>
              <a:ext uri="{FF2B5EF4-FFF2-40B4-BE49-F238E27FC236}">
                <a16:creationId xmlns:a16="http://schemas.microsoft.com/office/drawing/2014/main" id="{25F4F860-52CA-46AE-96B4-7DB2A65FD1B3}"/>
              </a:ext>
            </a:extLst>
          </p:cNvPr>
          <p:cNvCxnSpPr/>
          <p:nvPr/>
        </p:nvCxnSpPr>
        <p:spPr>
          <a:xfrm>
            <a:off x="3851001" y="5514622"/>
            <a:ext cx="12700" cy="996306"/>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7C5030E-79CD-41C5-BC5C-8998F2FE1EE0}"/>
              </a:ext>
            </a:extLst>
          </p:cNvPr>
          <p:cNvCxnSpPr/>
          <p:nvPr/>
        </p:nvCxnSpPr>
        <p:spPr>
          <a:xfrm>
            <a:off x="2434773" y="5122454"/>
            <a:ext cx="0" cy="2204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19">
            <a:extLst>
              <a:ext uri="{FF2B5EF4-FFF2-40B4-BE49-F238E27FC236}">
                <a16:creationId xmlns:a16="http://schemas.microsoft.com/office/drawing/2014/main" id="{E83D59C6-A93F-477E-BC72-D7E058835C06}"/>
              </a:ext>
            </a:extLst>
          </p:cNvPr>
          <p:cNvCxnSpPr/>
          <p:nvPr/>
        </p:nvCxnSpPr>
        <p:spPr>
          <a:xfrm rot="10800000">
            <a:off x="1298864" y="3770591"/>
            <a:ext cx="12700" cy="996306"/>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1">
            <a:extLst>
              <a:ext uri="{FF2B5EF4-FFF2-40B4-BE49-F238E27FC236}">
                <a16:creationId xmlns:a16="http://schemas.microsoft.com/office/drawing/2014/main" id="{D5EDF49C-DF88-41DA-A865-5CC750640FC3}"/>
              </a:ext>
            </a:extLst>
          </p:cNvPr>
          <p:cNvCxnSpPr/>
          <p:nvPr/>
        </p:nvCxnSpPr>
        <p:spPr>
          <a:xfrm>
            <a:off x="3876679" y="3863563"/>
            <a:ext cx="12700" cy="996306"/>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7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544460" y="468192"/>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Convert the Story to a Date Model</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extBox 5">
            <a:extLst>
              <a:ext uri="{FF2B5EF4-FFF2-40B4-BE49-F238E27FC236}">
                <a16:creationId xmlns:a16="http://schemas.microsoft.com/office/drawing/2014/main" id="{EE7C89D2-E743-45D4-ABCA-29A095BFCFD7}"/>
              </a:ext>
            </a:extLst>
          </p:cNvPr>
          <p:cNvSpPr txBox="1"/>
          <p:nvPr/>
        </p:nvSpPr>
        <p:spPr>
          <a:xfrm>
            <a:off x="3375136" y="4766550"/>
            <a:ext cx="2243651" cy="1375761"/>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Units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Total Sales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Gross Profit</a:t>
            </a:r>
          </a:p>
          <a:p>
            <a:pPr>
              <a:lnSpc>
                <a:spcPct val="90000"/>
              </a:lnSpc>
              <a:spcAft>
                <a:spcPts val="600"/>
              </a:spcAft>
            </a:pPr>
            <a:endParaRPr lang="en-US" dirty="0">
              <a:solidFill>
                <a:schemeClr val="tx1">
                  <a:lumMod val="50000"/>
                  <a:lumOff val="50000"/>
                </a:schemeClr>
              </a:solidFill>
            </a:endParaRPr>
          </a:p>
        </p:txBody>
      </p:sp>
      <p:sp>
        <p:nvSpPr>
          <p:cNvPr id="8" name="Rounded Rectangle 25">
            <a:extLst>
              <a:ext uri="{FF2B5EF4-FFF2-40B4-BE49-F238E27FC236}">
                <a16:creationId xmlns:a16="http://schemas.microsoft.com/office/drawing/2014/main" id="{28098613-7C11-4B44-8528-A4D30DBB18BC}"/>
              </a:ext>
            </a:extLst>
          </p:cNvPr>
          <p:cNvSpPr/>
          <p:nvPr/>
        </p:nvSpPr>
        <p:spPr bwMode="auto">
          <a:xfrm>
            <a:off x="66211" y="5096685"/>
            <a:ext cx="3323760" cy="556520"/>
          </a:xfrm>
          <a:prstGeom prst="roundRect">
            <a:avLst>
              <a:gd name="adj" fmla="val 50000"/>
            </a:avLst>
          </a:prstGeom>
          <a:solidFill>
            <a:srgbClr val="F2C81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What are you measuring?</a:t>
            </a:r>
          </a:p>
        </p:txBody>
      </p:sp>
      <p:sp>
        <p:nvSpPr>
          <p:cNvPr id="9" name="Rectangle 8">
            <a:extLst>
              <a:ext uri="{FF2B5EF4-FFF2-40B4-BE49-F238E27FC236}">
                <a16:creationId xmlns:a16="http://schemas.microsoft.com/office/drawing/2014/main" id="{305DBE2B-377F-4579-B2EE-8D682C406D64}"/>
              </a:ext>
            </a:extLst>
          </p:cNvPr>
          <p:cNvSpPr/>
          <p:nvPr/>
        </p:nvSpPr>
        <p:spPr bwMode="auto">
          <a:xfrm>
            <a:off x="8762871" y="5893641"/>
            <a:ext cx="3345978" cy="793745"/>
          </a:xfrm>
          <a:prstGeom prst="rect">
            <a:avLst/>
          </a:prstGeom>
          <a:solidFill>
            <a:schemeClr val="bg1">
              <a:lumMod val="7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2000" kern="0" dirty="0">
                <a:solidFill>
                  <a:schemeClr val="tx1"/>
                </a:solidFill>
                <a:latin typeface="Segoe UI" panose="020B0502040204020203" pitchFamily="34" charset="0"/>
                <a:ea typeface="Segoe UI" panose="020B0502040204020203" pitchFamily="34" charset="0"/>
                <a:cs typeface="Segoe UI" panose="020B0502040204020203" pitchFamily="34" charset="0"/>
              </a:rPr>
              <a:t>These are </a:t>
            </a:r>
            <a:r>
              <a:rPr lang="en-US" sz="2000" b="1" kern="0" dirty="0">
                <a:solidFill>
                  <a:schemeClr val="tx1"/>
                </a:solidFill>
                <a:latin typeface="Segoe UI" panose="020B0502040204020203" pitchFamily="34" charset="0"/>
                <a:ea typeface="Segoe UI" panose="020B0502040204020203" pitchFamily="34" charset="0"/>
                <a:cs typeface="Segoe UI" panose="020B0502040204020203" pitchFamily="34" charset="0"/>
              </a:rPr>
              <a:t>Attributes</a:t>
            </a:r>
            <a:r>
              <a:rPr lang="en-US" sz="2000" kern="0" dirty="0">
                <a:solidFill>
                  <a:schemeClr val="tx1"/>
                </a:solidFill>
                <a:latin typeface="Segoe UI" panose="020B0502040204020203" pitchFamily="34" charset="0"/>
                <a:ea typeface="Segoe UI" panose="020B0502040204020203" pitchFamily="34" charset="0"/>
                <a:cs typeface="Segoe UI" panose="020B0502040204020203" pitchFamily="34" charset="0"/>
              </a:rPr>
              <a:t> that live in </a:t>
            </a:r>
            <a:r>
              <a:rPr lang="en-US" sz="2000" b="1" kern="0" dirty="0">
                <a:solidFill>
                  <a:schemeClr val="tx1"/>
                </a:solidFill>
                <a:latin typeface="Segoe UI" panose="020B0502040204020203" pitchFamily="34" charset="0"/>
                <a:ea typeface="Segoe UI" panose="020B0502040204020203" pitchFamily="34" charset="0"/>
                <a:cs typeface="Segoe UI" panose="020B0502040204020203" pitchFamily="34" charset="0"/>
              </a:rPr>
              <a:t>Dimension</a:t>
            </a:r>
            <a:r>
              <a:rPr lang="en-US" sz="2000" kern="0" dirty="0">
                <a:solidFill>
                  <a:schemeClr val="tx1"/>
                </a:solidFill>
                <a:latin typeface="Segoe UI" panose="020B0502040204020203" pitchFamily="34" charset="0"/>
                <a:ea typeface="Segoe UI" panose="020B0502040204020203" pitchFamily="34" charset="0"/>
                <a:cs typeface="Segoe UI" panose="020B0502040204020203" pitchFamily="34" charset="0"/>
              </a:rPr>
              <a:t> tables</a:t>
            </a:r>
          </a:p>
        </p:txBody>
      </p:sp>
      <p:sp>
        <p:nvSpPr>
          <p:cNvPr id="11" name="Rounded Rectangle 25">
            <a:extLst>
              <a:ext uri="{FF2B5EF4-FFF2-40B4-BE49-F238E27FC236}">
                <a16:creationId xmlns:a16="http://schemas.microsoft.com/office/drawing/2014/main" id="{5B9EFBE2-D97A-4E25-9F37-EC2D26437A94}"/>
              </a:ext>
            </a:extLst>
          </p:cNvPr>
          <p:cNvSpPr/>
          <p:nvPr/>
        </p:nvSpPr>
        <p:spPr bwMode="auto">
          <a:xfrm>
            <a:off x="66211" y="6130866"/>
            <a:ext cx="4430751" cy="556520"/>
          </a:xfrm>
          <a:prstGeom prst="roundRect">
            <a:avLst>
              <a:gd name="adj" fmla="val 50000"/>
            </a:avLst>
          </a:prstGeom>
          <a:solidFill>
            <a:schemeClr val="bg1">
              <a:lumMod val="75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How are you describing or slicing?</a:t>
            </a:r>
          </a:p>
        </p:txBody>
      </p:sp>
      <p:sp>
        <p:nvSpPr>
          <p:cNvPr id="12" name="TextBox 11">
            <a:extLst>
              <a:ext uri="{FF2B5EF4-FFF2-40B4-BE49-F238E27FC236}">
                <a16:creationId xmlns:a16="http://schemas.microsoft.com/office/drawing/2014/main" id="{AAB0B41F-C2DC-44F9-B32B-303094F3CB59}"/>
              </a:ext>
            </a:extLst>
          </p:cNvPr>
          <p:cNvSpPr txBox="1"/>
          <p:nvPr/>
        </p:nvSpPr>
        <p:spPr>
          <a:xfrm>
            <a:off x="4496961" y="5795587"/>
            <a:ext cx="4430751" cy="1375761"/>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By Time (Year, Month)</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By Geography (Region, State or City)</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By Campaign (Channel or Device)</a:t>
            </a:r>
          </a:p>
          <a:p>
            <a:pPr>
              <a:lnSpc>
                <a:spcPct val="90000"/>
              </a:lnSpc>
              <a:spcAft>
                <a:spcPts val="600"/>
              </a:spcAft>
            </a:pPr>
            <a:endParaRPr lang="en-US" dirty="0">
              <a:solidFill>
                <a:schemeClr val="tx1">
                  <a:lumMod val="50000"/>
                  <a:lumOff val="50000"/>
                </a:schemeClr>
              </a:solidFill>
            </a:endParaRPr>
          </a:p>
        </p:txBody>
      </p:sp>
      <p:sp>
        <p:nvSpPr>
          <p:cNvPr id="13" name="Rectangle 12">
            <a:extLst>
              <a:ext uri="{FF2B5EF4-FFF2-40B4-BE49-F238E27FC236}">
                <a16:creationId xmlns:a16="http://schemas.microsoft.com/office/drawing/2014/main" id="{32194AB5-9F67-451A-943A-A3B621966A4D}"/>
              </a:ext>
            </a:extLst>
          </p:cNvPr>
          <p:cNvSpPr/>
          <p:nvPr/>
        </p:nvSpPr>
        <p:spPr bwMode="auto">
          <a:xfrm>
            <a:off x="5341175" y="4864029"/>
            <a:ext cx="3323760" cy="784049"/>
          </a:xfrm>
          <a:prstGeom prst="rect">
            <a:avLst/>
          </a:prstGeom>
          <a:solidFill>
            <a:srgbClr val="F2C81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2000" kern="0" dirty="0">
                <a:solidFill>
                  <a:schemeClr val="tx1"/>
                </a:solidFill>
                <a:latin typeface="Segoe UI" panose="020B0502040204020203" pitchFamily="34" charset="0"/>
                <a:ea typeface="Segoe UI" panose="020B0502040204020203" pitchFamily="34" charset="0"/>
                <a:cs typeface="Segoe UI" panose="020B0502040204020203" pitchFamily="34" charset="0"/>
              </a:rPr>
              <a:t>These are </a:t>
            </a:r>
            <a:r>
              <a:rPr lang="en-US" sz="2000" b="1" kern="0" dirty="0">
                <a:solidFill>
                  <a:schemeClr val="tx1"/>
                </a:solidFill>
                <a:latin typeface="Segoe UI" panose="020B0502040204020203" pitchFamily="34" charset="0"/>
                <a:ea typeface="Segoe UI" panose="020B0502040204020203" pitchFamily="34" charset="0"/>
                <a:cs typeface="Segoe UI" panose="020B0502040204020203" pitchFamily="34" charset="0"/>
              </a:rPr>
              <a:t>Measures</a:t>
            </a:r>
            <a:r>
              <a:rPr lang="en-US" sz="2000" kern="0" dirty="0">
                <a:solidFill>
                  <a:schemeClr val="tx1"/>
                </a:solidFill>
                <a:latin typeface="Segoe UI" panose="020B0502040204020203" pitchFamily="34" charset="0"/>
                <a:ea typeface="Segoe UI" panose="020B0502040204020203" pitchFamily="34" charset="0"/>
                <a:cs typeface="Segoe UI" panose="020B0502040204020203" pitchFamily="34" charset="0"/>
              </a:rPr>
              <a:t> which live in </a:t>
            </a:r>
            <a:r>
              <a:rPr lang="en-US" sz="2000" b="1" kern="0" dirty="0">
                <a:solidFill>
                  <a:schemeClr val="tx1"/>
                </a:solidFill>
                <a:latin typeface="Segoe UI" panose="020B0502040204020203" pitchFamily="34" charset="0"/>
                <a:ea typeface="Segoe UI" panose="020B0502040204020203" pitchFamily="34" charset="0"/>
                <a:cs typeface="Segoe UI" panose="020B0502040204020203" pitchFamily="34" charset="0"/>
              </a:rPr>
              <a:t>Fact</a:t>
            </a:r>
            <a:r>
              <a:rPr lang="en-US" sz="2000" kern="0" dirty="0">
                <a:solidFill>
                  <a:schemeClr val="tx1"/>
                </a:solidFill>
                <a:latin typeface="Segoe UI" panose="020B0502040204020203" pitchFamily="34" charset="0"/>
                <a:ea typeface="Segoe UI" panose="020B0502040204020203" pitchFamily="34" charset="0"/>
                <a:cs typeface="Segoe UI" panose="020B0502040204020203" pitchFamily="34" charset="0"/>
              </a:rPr>
              <a:t> tables</a:t>
            </a:r>
          </a:p>
          <a:p>
            <a:pPr lvl="0" algn="ctr" defTabSz="932472" fontAlgn="base">
              <a:lnSpc>
                <a:spcPct val="90000"/>
              </a:lnSpc>
              <a:spcBef>
                <a:spcPct val="0"/>
              </a:spcBef>
              <a:spcAft>
                <a:spcPct val="0"/>
              </a:spcAft>
              <a:defRPr/>
            </a:pPr>
            <a:endPar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 name="TextBox 13">
            <a:extLst>
              <a:ext uri="{FF2B5EF4-FFF2-40B4-BE49-F238E27FC236}">
                <a16:creationId xmlns:a16="http://schemas.microsoft.com/office/drawing/2014/main" id="{89A2EF6E-E605-4E14-BAB4-7538939C0D9F}"/>
              </a:ext>
            </a:extLst>
          </p:cNvPr>
          <p:cNvSpPr txBox="1"/>
          <p:nvPr/>
        </p:nvSpPr>
        <p:spPr>
          <a:xfrm>
            <a:off x="27232" y="1805223"/>
            <a:ext cx="8242007" cy="3006977"/>
          </a:xfrm>
          <a:prstGeom prst="rect">
            <a:avLst/>
          </a:prstGeom>
          <a:noFill/>
        </p:spPr>
        <p:txBody>
          <a:bodyPr wrap="square" lIns="182880" tIns="146304" rIns="182880" bIns="146304" rtlCol="0">
            <a:spAutoFit/>
          </a:bodyPr>
          <a:lstStyle/>
          <a:p>
            <a:pPr>
              <a:spcBef>
                <a:spcPts val="1200"/>
              </a:spcBef>
            </a:pPr>
            <a:r>
              <a:rPr lang="en-US" sz="2000" dirty="0">
                <a:solidFill>
                  <a:srgbClr val="505050"/>
                </a:solidFill>
                <a:latin typeface="Segoe UI" panose="020B0502040204020203" pitchFamily="34" charset="0"/>
                <a:cs typeface="Segoe UI" panose="020B0502040204020203" pitchFamily="34" charset="0"/>
              </a:rPr>
              <a:t>List your big questions: </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What is my </a:t>
            </a:r>
            <a:r>
              <a:rPr lang="en-US" dirty="0">
                <a:highlight>
                  <a:srgbClr val="F2C812"/>
                </a:highlight>
                <a:latin typeface="Segoe UI" panose="020B0502040204020203" pitchFamily="34" charset="0"/>
                <a:cs typeface="Segoe UI" panose="020B0502040204020203" pitchFamily="34" charset="0"/>
              </a:rPr>
              <a:t>Total Sales </a:t>
            </a:r>
            <a:r>
              <a:rPr lang="en-US" dirty="0">
                <a:latin typeface="Segoe UI" panose="020B0502040204020203" pitchFamily="34" charset="0"/>
                <a:cs typeface="Segoe UI" panose="020B0502040204020203" pitchFamily="34" charset="0"/>
              </a:rPr>
              <a:t>for a Selected </a:t>
            </a:r>
            <a:r>
              <a:rPr lang="en-US" dirty="0">
                <a:highlight>
                  <a:srgbClr val="C0C0C0"/>
                </a:highlight>
                <a:latin typeface="Segoe UI" panose="020B0502040204020203" pitchFamily="34" charset="0"/>
                <a:cs typeface="Segoe UI" panose="020B0502040204020203" pitchFamily="34" charset="0"/>
              </a:rPr>
              <a:t>Year and Region</a:t>
            </a:r>
            <a:r>
              <a:rPr lang="en-US" dirty="0">
                <a:latin typeface="Segoe UI" panose="020B0502040204020203" pitchFamily="34" charset="0"/>
                <a:cs typeface="Segoe UI" panose="020B0502040204020203" pitchFamily="34" charset="0"/>
              </a:rPr>
              <a:t>?</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How is my </a:t>
            </a:r>
            <a:r>
              <a:rPr lang="en-US" dirty="0">
                <a:highlight>
                  <a:srgbClr val="F2C812"/>
                </a:highlight>
                <a:latin typeface="Segoe UI" panose="020B0502040204020203" pitchFamily="34" charset="0"/>
                <a:cs typeface="Segoe UI" panose="020B0502040204020203" pitchFamily="34" charset="0"/>
              </a:rPr>
              <a:t>Total Sales </a:t>
            </a:r>
            <a:r>
              <a:rPr lang="en-US" dirty="0">
                <a:latin typeface="Segoe UI" panose="020B0502040204020203" pitchFamily="34" charset="0"/>
                <a:cs typeface="Segoe UI" panose="020B0502040204020203" pitchFamily="34" charset="0"/>
              </a:rPr>
              <a:t>doing </a:t>
            </a:r>
            <a:r>
              <a:rPr lang="en-US" dirty="0">
                <a:highlight>
                  <a:srgbClr val="C0C0C0"/>
                </a:highlight>
                <a:latin typeface="Segoe UI" panose="020B0502040204020203" pitchFamily="34" charset="0"/>
                <a:cs typeface="Segoe UI" panose="020B0502040204020203" pitchFamily="34" charset="0"/>
              </a:rPr>
              <a:t>Year Over Year</a:t>
            </a:r>
            <a:r>
              <a:rPr lang="en-US" dirty="0">
                <a:latin typeface="Segoe UI" panose="020B0502040204020203" pitchFamily="34" charset="0"/>
                <a:cs typeface="Segoe UI" panose="020B0502040204020203" pitchFamily="34" charset="0"/>
              </a:rPr>
              <a:t>?</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How are my </a:t>
            </a:r>
            <a:r>
              <a:rPr lang="en-US" dirty="0">
                <a:highlight>
                  <a:srgbClr val="F2C812"/>
                </a:highlight>
                <a:latin typeface="Segoe UI" panose="020B0502040204020203" pitchFamily="34" charset="0"/>
                <a:cs typeface="Segoe UI" panose="020B0502040204020203" pitchFamily="34" charset="0"/>
              </a:rPr>
              <a:t>Units</a:t>
            </a:r>
            <a:r>
              <a:rPr lang="en-US" dirty="0">
                <a:latin typeface="Segoe UI" panose="020B0502040204020203" pitchFamily="34" charset="0"/>
                <a:cs typeface="Segoe UI" panose="020B0502040204020203" pitchFamily="34" charset="0"/>
              </a:rPr>
              <a:t> trending for various States in my </a:t>
            </a:r>
            <a:r>
              <a:rPr lang="en-US" dirty="0">
                <a:highlight>
                  <a:srgbClr val="C0C0C0"/>
                </a:highlight>
                <a:latin typeface="Segoe UI" panose="020B0502040204020203" pitchFamily="34" charset="0"/>
                <a:cs typeface="Segoe UI" panose="020B0502040204020203" pitchFamily="34" charset="0"/>
              </a:rPr>
              <a:t>region</a:t>
            </a:r>
            <a:r>
              <a:rPr lang="en-US" dirty="0">
                <a:latin typeface="Segoe UI" panose="020B0502040204020203" pitchFamily="34" charset="0"/>
                <a:cs typeface="Segoe UI" panose="020B0502040204020203" pitchFamily="34" charset="0"/>
              </a:rPr>
              <a:t>?</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How is my </a:t>
            </a:r>
            <a:r>
              <a:rPr lang="en-US" dirty="0">
                <a:highlight>
                  <a:srgbClr val="F2C812"/>
                </a:highlight>
                <a:latin typeface="Segoe UI" panose="020B0502040204020203" pitchFamily="34" charset="0"/>
                <a:cs typeface="Segoe UI" panose="020B0502040204020203" pitchFamily="34" charset="0"/>
              </a:rPr>
              <a:t>Sales</a:t>
            </a:r>
            <a:r>
              <a:rPr lang="en-US" dirty="0">
                <a:latin typeface="Segoe UI" panose="020B0502040204020203" pitchFamily="34" charset="0"/>
                <a:cs typeface="Segoe UI" panose="020B0502040204020203" pitchFamily="34" charset="0"/>
              </a:rPr>
              <a:t> doing by </a:t>
            </a:r>
            <a:r>
              <a:rPr lang="en-US" dirty="0">
                <a:highlight>
                  <a:srgbClr val="C0C0C0"/>
                </a:highlight>
                <a:latin typeface="Segoe UI" panose="020B0502040204020203" pitchFamily="34" charset="0"/>
                <a:cs typeface="Segoe UI" panose="020B0502040204020203" pitchFamily="34" charset="0"/>
              </a:rPr>
              <a:t>Channel, Device, Category for selected Year</a:t>
            </a:r>
            <a:r>
              <a:rPr lang="en-US" dirty="0">
                <a:latin typeface="Segoe UI" panose="020B0502040204020203" pitchFamily="34" charset="0"/>
                <a:cs typeface="Segoe UI" panose="020B0502040204020203" pitchFamily="34" charset="0"/>
              </a:rPr>
              <a:t>?</a:t>
            </a:r>
          </a:p>
          <a:p>
            <a:pPr marL="342900" indent="-342900">
              <a:spcBef>
                <a:spcPts val="1200"/>
              </a:spcBef>
              <a:buFont typeface="+mj-lt"/>
              <a:buAutoNum type="arabicPeriod"/>
            </a:pPr>
            <a:r>
              <a:rPr lang="en-US" dirty="0">
                <a:latin typeface="Segoe UI" panose="020B0502040204020203" pitchFamily="34" charset="0"/>
                <a:cs typeface="Segoe UI" panose="020B0502040204020203" pitchFamily="34" charset="0"/>
              </a:rPr>
              <a:t>Which </a:t>
            </a:r>
            <a:r>
              <a:rPr lang="en-US" dirty="0">
                <a:highlight>
                  <a:srgbClr val="C0C0C0"/>
                </a:highlight>
                <a:latin typeface="Segoe UI" panose="020B0502040204020203" pitchFamily="34" charset="0"/>
                <a:cs typeface="Segoe UI" panose="020B0502040204020203" pitchFamily="34" charset="0"/>
              </a:rPr>
              <a:t>categories</a:t>
            </a:r>
            <a:r>
              <a:rPr lang="en-US" dirty="0">
                <a:latin typeface="Segoe UI" panose="020B0502040204020203" pitchFamily="34" charset="0"/>
                <a:cs typeface="Segoe UI" panose="020B0502040204020203" pitchFamily="34" charset="0"/>
              </a:rPr>
              <a:t> are performing best to worst by </a:t>
            </a:r>
            <a:r>
              <a:rPr lang="en-US" dirty="0">
                <a:highlight>
                  <a:srgbClr val="F2C812"/>
                </a:highlight>
                <a:latin typeface="Segoe UI" panose="020B0502040204020203" pitchFamily="34" charset="0"/>
                <a:cs typeface="Segoe UI" panose="020B0502040204020203" pitchFamily="34" charset="0"/>
              </a:rPr>
              <a:t>Total Sales </a:t>
            </a:r>
            <a:r>
              <a:rPr lang="en-US" dirty="0">
                <a:latin typeface="Segoe UI" panose="020B0502040204020203" pitchFamily="34" charset="0"/>
                <a:cs typeface="Segoe UI" panose="020B0502040204020203" pitchFamily="34" charset="0"/>
              </a:rPr>
              <a:t>?</a:t>
            </a:r>
          </a:p>
          <a:p>
            <a:pPr>
              <a:lnSpc>
                <a:spcPct val="90000"/>
              </a:lnSpc>
              <a:spcAft>
                <a:spcPts val="600"/>
              </a:spcAft>
            </a:pPr>
            <a:endParaRPr lang="en-US" dirty="0">
              <a:solidFill>
                <a:schemeClr val="tx1">
                  <a:lumMod val="50000"/>
                  <a:lumOff val="50000"/>
                </a:schemeClr>
              </a:solidFill>
            </a:endParaRPr>
          </a:p>
        </p:txBody>
      </p:sp>
    </p:spTree>
    <p:extLst>
      <p:ext uri="{BB962C8B-B14F-4D97-AF65-F5344CB8AC3E}">
        <p14:creationId xmlns:p14="http://schemas.microsoft.com/office/powerpoint/2010/main" val="164991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1" grpId="0" animBg="1"/>
      <p:bldP spid="12" grpId="0"/>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Convert Story to a Data Model</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3" name="Rectangle 2">
            <a:extLst>
              <a:ext uri="{FF2B5EF4-FFF2-40B4-BE49-F238E27FC236}">
                <a16:creationId xmlns:a16="http://schemas.microsoft.com/office/drawing/2014/main" id="{47A3B8E3-3EF0-4E05-9A49-913DEBCB1F6C}"/>
              </a:ext>
            </a:extLst>
          </p:cNvPr>
          <p:cNvSpPr/>
          <p:nvPr/>
        </p:nvSpPr>
        <p:spPr>
          <a:xfrm>
            <a:off x="7564274" y="2281717"/>
            <a:ext cx="4351488" cy="3685624"/>
          </a:xfrm>
          <a:prstGeom prst="rect">
            <a:avLst/>
          </a:prstGeom>
        </p:spPr>
        <p:txBody>
          <a:bodyPr wrap="square">
            <a:spAutoFit/>
          </a:bodyPr>
          <a:lstStyle/>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Measures (e.g. Units or Sales) live in </a:t>
            </a:r>
            <a:r>
              <a:rPr lang="en-US" sz="2400" b="1" dirty="0">
                <a:solidFill>
                  <a:srgbClr val="505050"/>
                </a:solidFill>
                <a:latin typeface="Segoe UI" panose="020B0502040204020203" pitchFamily="34" charset="0"/>
                <a:cs typeface="Segoe UI" panose="020B0502040204020203" pitchFamily="34" charset="0"/>
              </a:rPr>
              <a:t>fact</a:t>
            </a: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tables</a:t>
            </a:r>
          </a:p>
          <a:p>
            <a:endParaRPr lang="en-US" sz="105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Descriptive </a:t>
            </a:r>
            <a:r>
              <a:rPr lang="en-US" sz="2400" b="1" dirty="0">
                <a:solidFill>
                  <a:srgbClr val="505050"/>
                </a:solidFill>
                <a:latin typeface="Segoe UI" panose="020B0502040204020203" pitchFamily="34" charset="0"/>
                <a:cs typeface="Segoe UI" panose="020B0502040204020203" pitchFamily="34" charset="0"/>
              </a:rPr>
              <a:t>attributes</a:t>
            </a: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a:t>
            </a:r>
            <a:b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20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(e.g. Campaign, Customer name) </a:t>
            </a:r>
            <a:br>
              <a:rPr lang="en-US" sz="20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live in </a:t>
            </a:r>
            <a:r>
              <a:rPr lang="en-US" sz="24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a:t>
            </a:r>
            <a:r>
              <a:rPr lang="en-US" sz="2400" b="1" dirty="0">
                <a:solidFill>
                  <a:srgbClr val="505050"/>
                </a:solidFill>
                <a:latin typeface="Segoe UI" panose="020B0502040204020203" pitchFamily="34" charset="0"/>
                <a:cs typeface="Segoe UI" panose="020B0502040204020203" pitchFamily="34" charset="0"/>
              </a:rPr>
              <a:t>imension</a:t>
            </a: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tables</a:t>
            </a:r>
          </a:p>
          <a:p>
            <a:endParaRPr lang="en-US" sz="11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b="1" dirty="0">
                <a:solidFill>
                  <a:srgbClr val="505050"/>
                </a:solidFill>
                <a:latin typeface="Segoe UI" panose="020B0502040204020203" pitchFamily="34" charset="0"/>
                <a:cs typeface="Segoe UI" panose="020B0502040204020203" pitchFamily="34" charset="0"/>
              </a:rPr>
              <a:t>Relationships</a:t>
            </a: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tie the data together so you can slice your measures by your attributes</a:t>
            </a:r>
          </a:p>
        </p:txBody>
      </p:sp>
      <p:sp>
        <p:nvSpPr>
          <p:cNvPr id="4" name="Flowchart: Off-page Connector 3">
            <a:extLst>
              <a:ext uri="{FF2B5EF4-FFF2-40B4-BE49-F238E27FC236}">
                <a16:creationId xmlns:a16="http://schemas.microsoft.com/office/drawing/2014/main" id="{19EA7365-21AA-4EFF-848B-06FC18A67AB0}"/>
              </a:ext>
            </a:extLst>
          </p:cNvPr>
          <p:cNvSpPr/>
          <p:nvPr/>
        </p:nvSpPr>
        <p:spPr bwMode="auto">
          <a:xfrm>
            <a:off x="2860767" y="1883950"/>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Fact </a:t>
            </a:r>
          </a:p>
        </p:txBody>
      </p:sp>
      <p:sp>
        <p:nvSpPr>
          <p:cNvPr id="12" name="Flowchart: Off-page Connector 11">
            <a:extLst>
              <a:ext uri="{FF2B5EF4-FFF2-40B4-BE49-F238E27FC236}">
                <a16:creationId xmlns:a16="http://schemas.microsoft.com/office/drawing/2014/main" id="{D679AE33-245C-4151-92AD-B99324D90076}"/>
              </a:ext>
            </a:extLst>
          </p:cNvPr>
          <p:cNvSpPr/>
          <p:nvPr/>
        </p:nvSpPr>
        <p:spPr bwMode="auto">
          <a:xfrm>
            <a:off x="4825997" y="1883950"/>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p:txBody>
      </p:sp>
      <p:sp>
        <p:nvSpPr>
          <p:cNvPr id="14" name="Flowchart: Off-page Connector 13">
            <a:extLst>
              <a:ext uri="{FF2B5EF4-FFF2-40B4-BE49-F238E27FC236}">
                <a16:creationId xmlns:a16="http://schemas.microsoft.com/office/drawing/2014/main" id="{63DAC274-1F72-4628-9BAC-3335A4EBDAEA}"/>
              </a:ext>
            </a:extLst>
          </p:cNvPr>
          <p:cNvSpPr/>
          <p:nvPr/>
        </p:nvSpPr>
        <p:spPr bwMode="auto">
          <a:xfrm>
            <a:off x="791028" y="1883950"/>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p:txBody>
      </p:sp>
      <p:sp>
        <p:nvSpPr>
          <p:cNvPr id="20" name="Flowchart: Off-page Connector 19">
            <a:extLst>
              <a:ext uri="{FF2B5EF4-FFF2-40B4-BE49-F238E27FC236}">
                <a16:creationId xmlns:a16="http://schemas.microsoft.com/office/drawing/2014/main" id="{ABD021FF-899B-4A8F-865D-9C82828610FC}"/>
              </a:ext>
            </a:extLst>
          </p:cNvPr>
          <p:cNvSpPr/>
          <p:nvPr/>
        </p:nvSpPr>
        <p:spPr bwMode="auto">
          <a:xfrm>
            <a:off x="6268725" y="1889331"/>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p:txBody>
      </p:sp>
      <p:pic>
        <p:nvPicPr>
          <p:cNvPr id="11" name="Picture 10" descr="Graphical user interface, application&#10;&#10;Description automatically generated">
            <a:extLst>
              <a:ext uri="{FF2B5EF4-FFF2-40B4-BE49-F238E27FC236}">
                <a16:creationId xmlns:a16="http://schemas.microsoft.com/office/drawing/2014/main" id="{A7A40815-7018-48DF-B488-87E9812A2371}"/>
              </a:ext>
            </a:extLst>
          </p:cNvPr>
          <p:cNvPicPr>
            <a:picLocks noChangeAspect="1"/>
          </p:cNvPicPr>
          <p:nvPr/>
        </p:nvPicPr>
        <p:blipFill>
          <a:blip r:embed="rId3"/>
          <a:stretch>
            <a:fillRect/>
          </a:stretch>
        </p:blipFill>
        <p:spPr>
          <a:xfrm>
            <a:off x="592927" y="2286710"/>
            <a:ext cx="6572601" cy="4026875"/>
          </a:xfrm>
          <a:prstGeom prst="rect">
            <a:avLst/>
          </a:prstGeom>
        </p:spPr>
      </p:pic>
      <p:sp>
        <p:nvSpPr>
          <p:cNvPr id="16" name="Rectangular Callout 14">
            <a:extLst>
              <a:ext uri="{FF2B5EF4-FFF2-40B4-BE49-F238E27FC236}">
                <a16:creationId xmlns:a16="http://schemas.microsoft.com/office/drawing/2014/main" id="{4081BBB5-7E76-48A5-8FDA-A31A3286A3D9}"/>
              </a:ext>
            </a:extLst>
          </p:cNvPr>
          <p:cNvSpPr/>
          <p:nvPr/>
        </p:nvSpPr>
        <p:spPr bwMode="auto">
          <a:xfrm>
            <a:off x="1077143" y="5714611"/>
            <a:ext cx="1232074" cy="505460"/>
          </a:xfrm>
          <a:prstGeom prst="wedgeRectCallout">
            <a:avLst>
              <a:gd name="adj1" fmla="val 42140"/>
              <a:gd name="adj2" fmla="val -244606"/>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400" dirty="0">
                <a:solidFill>
                  <a:schemeClr val="tx1"/>
                </a:solidFill>
                <a:latin typeface="Segoe UI" panose="020B0502040204020203" pitchFamily="34" charset="0"/>
                <a:cs typeface="Segoe UI" panose="020B0502040204020203" pitchFamily="34" charset="0"/>
              </a:rPr>
              <a:t>Relationship</a:t>
            </a:r>
          </a:p>
        </p:txBody>
      </p:sp>
      <p:sp>
        <p:nvSpPr>
          <p:cNvPr id="18" name="Rectangular Callout 14">
            <a:extLst>
              <a:ext uri="{FF2B5EF4-FFF2-40B4-BE49-F238E27FC236}">
                <a16:creationId xmlns:a16="http://schemas.microsoft.com/office/drawing/2014/main" id="{0CFB8B21-3929-4971-851D-CB1F9CFC0EFB}"/>
              </a:ext>
            </a:extLst>
          </p:cNvPr>
          <p:cNvSpPr/>
          <p:nvPr/>
        </p:nvSpPr>
        <p:spPr bwMode="auto">
          <a:xfrm>
            <a:off x="3263190" y="5967341"/>
            <a:ext cx="1232074" cy="505460"/>
          </a:xfrm>
          <a:prstGeom prst="wedgeRectCallout">
            <a:avLst>
              <a:gd name="adj1" fmla="val 14760"/>
              <a:gd name="adj2" fmla="val -228799"/>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400" dirty="0">
                <a:solidFill>
                  <a:schemeClr val="tx1"/>
                </a:solidFill>
                <a:latin typeface="Segoe UI" panose="020B0502040204020203" pitchFamily="34" charset="0"/>
                <a:cs typeface="Segoe UI" panose="020B0502040204020203" pitchFamily="34" charset="0"/>
              </a:rPr>
              <a:t>Relationship</a:t>
            </a:r>
          </a:p>
        </p:txBody>
      </p:sp>
    </p:spTree>
    <p:extLst>
      <p:ext uri="{BB962C8B-B14F-4D97-AF65-F5344CB8AC3E}">
        <p14:creationId xmlns:p14="http://schemas.microsoft.com/office/powerpoint/2010/main" val="115418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1610728" cy="2854800"/>
          </a:xfrm>
        </p:spPr>
        <p:txBody>
          <a:bodyPr>
            <a:normAutofit fontScale="90000"/>
          </a:bodyPr>
          <a:lstStyle/>
          <a:p>
            <a:r>
              <a:rPr lang="en-US" sz="8000" dirty="0">
                <a:latin typeface="Segoe UI" panose="020B0502040204020203" pitchFamily="34" charset="0"/>
                <a:cs typeface="Segoe UI" panose="020B0502040204020203" pitchFamily="34" charset="0"/>
              </a:rPr>
              <a:t>Module 3 Knowledge Check</a:t>
            </a:r>
            <a:br>
              <a:rPr lang="en-US" sz="8000" dirty="0">
                <a:latin typeface="Segoe UI" panose="020B0502040204020203" pitchFamily="34" charset="0"/>
                <a:cs typeface="Segoe UI" panose="020B0502040204020203" pitchFamily="34" charset="0"/>
              </a:rPr>
            </a:br>
            <a:r>
              <a:rPr lang="en-US" sz="4900" dirty="0">
                <a:solidFill>
                  <a:schemeClr val="bg1"/>
                </a:solidFill>
                <a:effectLst/>
                <a:latin typeface="Segoe UI" panose="020B0502040204020203" pitchFamily="34" charset="0"/>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https://aka.ms/PBIVisCheckMod3</a:t>
            </a:r>
            <a:br>
              <a:rPr lang="en-US" sz="1800" dirty="0">
                <a:effectLst/>
                <a:latin typeface="Calibri" panose="020F0502020204030204" pitchFamily="34" charset="0"/>
                <a:ea typeface="Calibri" panose="020F0502020204030204" pitchFamily="34" charset="0"/>
              </a:rPr>
            </a:br>
            <a:br>
              <a:rPr lang="en-US" sz="8000" dirty="0"/>
            </a:br>
            <a:endParaRPr lang="en-US" dirty="0">
              <a:solidFill>
                <a:schemeClr val="bg1"/>
              </a:solidFill>
            </a:endParaRPr>
          </a:p>
        </p:txBody>
      </p:sp>
    </p:spTree>
    <p:extLst>
      <p:ext uri="{BB962C8B-B14F-4D97-AF65-F5344CB8AC3E}">
        <p14:creationId xmlns:p14="http://schemas.microsoft.com/office/powerpoint/2010/main" val="351338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636199" y="3316367"/>
            <a:ext cx="10800000" cy="2194603"/>
          </a:xfrm>
        </p:spPr>
        <p:txBody>
          <a:bodyPr/>
          <a:lstStyle/>
          <a:p>
            <a:r>
              <a:rPr lang="en-US" dirty="0">
                <a:latin typeface="Segoe UI" panose="020B0502040204020203" pitchFamily="34" charset="0"/>
                <a:cs typeface="Segoe UI" panose="020B0502040204020203" pitchFamily="34" charset="0"/>
              </a:rPr>
              <a:t>Module 4</a:t>
            </a:r>
          </a:p>
          <a:p>
            <a:r>
              <a:rPr lang="en-US" dirty="0">
                <a:latin typeface="Segoe UI" panose="020B0502040204020203" pitchFamily="34" charset="0"/>
                <a:cs typeface="Segoe UI" panose="020B0502040204020203" pitchFamily="34" charset="0"/>
              </a:rPr>
              <a:t>Dashboards and Reports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174315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2F1F7A-2B31-4BCE-8399-31CB2C18DD51}"/>
              </a:ext>
            </a:extLst>
          </p:cNvPr>
          <p:cNvSpPr/>
          <p:nvPr/>
        </p:nvSpPr>
        <p:spPr bwMode="auto">
          <a:xfrm>
            <a:off x="577514" y="2762013"/>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8F133B1-A67B-43A5-B1D3-3E922B1CF222}"/>
              </a:ext>
            </a:extLst>
          </p:cNvPr>
          <p:cNvSpPr/>
          <p:nvPr/>
        </p:nvSpPr>
        <p:spPr bwMode="auto">
          <a:xfrm>
            <a:off x="6385668" y="2762013"/>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COURSE OBJECTIVES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D5E233F-566B-4B0B-B603-DC988CEA903C}"/>
              </a:ext>
            </a:extLst>
          </p:cNvPr>
          <p:cNvSpPr/>
          <p:nvPr/>
        </p:nvSpPr>
        <p:spPr>
          <a:xfrm>
            <a:off x="182928" y="1820973"/>
            <a:ext cx="11037454" cy="937629"/>
          </a:xfrm>
          <a:prstGeom prst="rect">
            <a:avLst/>
          </a:prstGeom>
        </p:spPr>
        <p:txBody>
          <a:bodyPr wrap="square">
            <a:spAutoFit/>
          </a:bodyPr>
          <a:lstStyle/>
          <a:p>
            <a:pPr lvl="0">
              <a:lnSpc>
                <a:spcPct val="120000"/>
              </a:lnSpc>
            </a:pPr>
            <a:r>
              <a:rPr kumimoji="0" lang="en-US" sz="24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By the end of this course, you will </a:t>
            </a:r>
            <a:r>
              <a:rPr lang="en-US" sz="2400" b="1" kern="0" noProof="0" dirty="0">
                <a:solidFill>
                  <a:srgbClr val="505050"/>
                </a:solidFill>
                <a:latin typeface="Segoe UI" panose="020B0502040204020203" pitchFamily="34" charset="0"/>
                <a:cs typeface="Segoe UI" panose="020B0502040204020203" pitchFamily="34" charset="0"/>
              </a:rPr>
              <a:t>gain a better understanding of Storytelling with Data</a:t>
            </a:r>
            <a:r>
              <a:rPr lang="en-US" sz="2400" b="1" dirty="0">
                <a:solidFill>
                  <a:srgbClr val="505050"/>
                </a:solidFill>
                <a:latin typeface="Segoe UI" panose="020B0502040204020203" pitchFamily="34" charset="0"/>
                <a:cs typeface="Segoe UI" panose="020B0502040204020203" pitchFamily="34" charset="0"/>
              </a:rPr>
              <a:t>.</a:t>
            </a:r>
            <a:r>
              <a:rPr kumimoji="0" lang="en-US" sz="24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  Specifically, you will be able to: </a:t>
            </a:r>
          </a:p>
        </p:txBody>
      </p:sp>
      <p:sp>
        <p:nvSpPr>
          <p:cNvPr id="3" name="TextBox 2">
            <a:extLst>
              <a:ext uri="{FF2B5EF4-FFF2-40B4-BE49-F238E27FC236}">
                <a16:creationId xmlns:a16="http://schemas.microsoft.com/office/drawing/2014/main" id="{083799F3-E1F3-4056-8BDF-A042303FF7D2}"/>
              </a:ext>
            </a:extLst>
          </p:cNvPr>
          <p:cNvSpPr txBox="1"/>
          <p:nvPr/>
        </p:nvSpPr>
        <p:spPr>
          <a:xfrm>
            <a:off x="591321" y="2758602"/>
            <a:ext cx="11280747" cy="3907964"/>
          </a:xfrm>
          <a:prstGeom prst="rect">
            <a:avLst/>
          </a:prstGeom>
          <a:noFill/>
        </p:spPr>
        <p:txBody>
          <a:bodyPr wrap="square" lIns="182880" tIns="146304" rIns="182880" bIns="146304" numCol="2" spcCol="640080" rtlCol="0">
            <a:noAutofit/>
          </a:bodyPr>
          <a:lstStyle/>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chemeClr val="tx1">
                    <a:lumMod val="50000"/>
                  </a:schemeClr>
                </a:solidFill>
                <a:effectLst/>
                <a:uLnTx/>
                <a:uFillTx/>
                <a:latin typeface="Segoe UI" panose="020B0502040204020203" pitchFamily="34" charset="0"/>
                <a:cs typeface="Segoe UI" panose="020B0502040204020203" pitchFamily="34" charset="0"/>
              </a:rPr>
              <a:t>Understand the need for storytelling with</a:t>
            </a:r>
            <a:r>
              <a:rPr kumimoji="0" lang="en-US" sz="2400" b="0" i="0" u="none" strike="noStrike" kern="0" cap="none" spc="0" normalizeH="0" noProof="0" dirty="0">
                <a:ln>
                  <a:noFill/>
                </a:ln>
                <a:solidFill>
                  <a:schemeClr val="tx1">
                    <a:lumMod val="50000"/>
                  </a:schemeClr>
                </a:solidFill>
                <a:effectLst/>
                <a:uLnTx/>
                <a:uFillTx/>
                <a:latin typeface="Segoe UI" panose="020B0502040204020203" pitchFamily="34" charset="0"/>
                <a:cs typeface="Segoe UI" panose="020B0502040204020203" pitchFamily="34" charset="0"/>
              </a:rPr>
              <a:t> data</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latin typeface="Segoe UI" panose="020B0502040204020203" pitchFamily="34" charset="0"/>
                <a:cs typeface="Segoe UI" panose="020B0502040204020203" pitchFamily="34" charset="0"/>
              </a:rPr>
              <a:t>Understand the agile process to creating Power BI data visualizations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latin typeface="Segoe UI" panose="020B0502040204020203" pitchFamily="34" charset="0"/>
                <a:cs typeface="Segoe UI" panose="020B0502040204020203" pitchFamily="34" charset="0"/>
              </a:rPr>
              <a:t>Understand the art behind visualizations</a:t>
            </a:r>
            <a:br>
              <a:rPr lang="en-US" sz="2400" dirty="0">
                <a:solidFill>
                  <a:schemeClr val="tx1">
                    <a:lumMod val="50000"/>
                  </a:schemeClr>
                </a:solidFill>
              </a:rPr>
            </a:br>
            <a:br>
              <a:rPr lang="en-US" sz="2400" dirty="0">
                <a:solidFill>
                  <a:schemeClr val="tx1">
                    <a:lumMod val="50000"/>
                  </a:schemeClr>
                </a:solidFill>
              </a:rPr>
            </a:b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latin typeface="Segoe UI" panose="020B0502040204020203" pitchFamily="34" charset="0"/>
                <a:cs typeface="Segoe UI" panose="020B0502040204020203" pitchFamily="34" charset="0"/>
              </a:rPr>
              <a:t>Gain familiarity with Power BI report layouts and structure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latin typeface="Segoe UI" panose="020B0502040204020203" pitchFamily="34" charset="0"/>
                <a:cs typeface="Segoe UI" panose="020B0502040204020203" pitchFamily="34" charset="0"/>
              </a:rPr>
              <a:t>Understand implications behind choosing the right charts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latin typeface="Segoe UI" panose="020B0502040204020203" pitchFamily="34" charset="0"/>
                <a:cs typeface="Segoe UI" panose="020B0502040204020203" pitchFamily="34" charset="0"/>
              </a:rPr>
              <a:t>Gain familiarity with using Power BI custom visuals</a:t>
            </a: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chemeClr val="tx1">
                  <a:lumMod val="50000"/>
                </a:schemeClr>
              </a:solidFill>
              <a:effectLst/>
              <a:uLnTx/>
              <a:uFillTx/>
            </a:endParaRPr>
          </a:p>
        </p:txBody>
      </p:sp>
    </p:spTree>
    <p:extLst>
      <p:ext uri="{BB962C8B-B14F-4D97-AF65-F5344CB8AC3E}">
        <p14:creationId xmlns:p14="http://schemas.microsoft.com/office/powerpoint/2010/main" val="225474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Terminology and Definitions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60757E72-359B-4A4E-B5C9-EC26E4D5003D}"/>
              </a:ext>
            </a:extLst>
          </p:cNvPr>
          <p:cNvSpPr/>
          <p:nvPr/>
        </p:nvSpPr>
        <p:spPr>
          <a:xfrm>
            <a:off x="214994" y="1919517"/>
            <a:ext cx="4824663" cy="1938992"/>
          </a:xfrm>
          <a:prstGeom prst="rect">
            <a:avLst/>
          </a:prstGeom>
        </p:spPr>
        <p:txBody>
          <a:bodyPr wrap="square">
            <a:spAutoFit/>
          </a:bodyPr>
          <a:lstStyle/>
          <a:p>
            <a:r>
              <a:rPr lang="en-US" sz="2000" dirty="0">
                <a:solidFill>
                  <a:srgbClr val="000000"/>
                </a:solidFill>
                <a:latin typeface="Segoe UI" panose="020B0502040204020203" pitchFamily="34" charset="0"/>
                <a:cs typeface="Segoe UI" panose="020B0502040204020203" pitchFamily="34" charset="0"/>
              </a:rPr>
              <a:t>A Power BI </a:t>
            </a:r>
            <a:r>
              <a:rPr lang="en-US" sz="2000" b="1" i="1" dirty="0">
                <a:solidFill>
                  <a:srgbClr val="505050"/>
                </a:solidFill>
                <a:latin typeface="Segoe UI" panose="020B0502040204020203" pitchFamily="34" charset="0"/>
                <a:cs typeface="Segoe UI" panose="020B0502040204020203" pitchFamily="34" charset="0"/>
              </a:rPr>
              <a:t>dashboard</a:t>
            </a:r>
            <a:r>
              <a:rPr lang="en-US" sz="2000" dirty="0">
                <a:solidFill>
                  <a:srgbClr val="000000"/>
                </a:solidFill>
                <a:latin typeface="Segoe UI" panose="020B0502040204020203" pitchFamily="34" charset="0"/>
                <a:cs typeface="Segoe UI" panose="020B0502040204020203" pitchFamily="34" charset="0"/>
              </a:rPr>
              <a:t> is a single page, often called a canvas, that uses visualizations to tell a story. Because it is limited to one page, a well-designed dashboard contains only the most-important elements of that story.</a:t>
            </a:r>
            <a:endParaRPr lang="en-US" sz="2000"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6BDC8E70-B8A3-43DB-B26B-69C9D97F6EFB}"/>
              </a:ext>
            </a:extLst>
          </p:cNvPr>
          <p:cNvSpPr/>
          <p:nvPr/>
        </p:nvSpPr>
        <p:spPr>
          <a:xfrm>
            <a:off x="214993" y="4192965"/>
            <a:ext cx="4824663" cy="1938992"/>
          </a:xfrm>
          <a:prstGeom prst="rect">
            <a:avLst/>
          </a:prstGeom>
        </p:spPr>
        <p:txBody>
          <a:bodyPr wrap="square">
            <a:spAutoFit/>
          </a:bodyPr>
          <a:lstStyle/>
          <a:p>
            <a:r>
              <a:rPr lang="en-US" sz="2000" dirty="0">
                <a:solidFill>
                  <a:srgbClr val="000000"/>
                </a:solidFill>
                <a:latin typeface="Segoe UI" panose="020B0502040204020203" pitchFamily="34" charset="0"/>
                <a:cs typeface="Segoe UI" panose="020B0502040204020203" pitchFamily="34" charset="0"/>
              </a:rPr>
              <a:t>A Power BI </a:t>
            </a:r>
            <a:r>
              <a:rPr lang="en-US" sz="2000" b="1" i="1" dirty="0">
                <a:solidFill>
                  <a:srgbClr val="505050"/>
                </a:solidFill>
                <a:latin typeface="Segoe UI" panose="020B0502040204020203" pitchFamily="34" charset="0"/>
                <a:cs typeface="Segoe UI" panose="020B0502040204020203" pitchFamily="34" charset="0"/>
              </a:rPr>
              <a:t>report</a:t>
            </a:r>
            <a:r>
              <a:rPr lang="en-US" sz="2000" dirty="0">
                <a:solidFill>
                  <a:srgbClr val="000000"/>
                </a:solidFill>
                <a:latin typeface="Segoe UI" panose="020B0502040204020203" pitchFamily="34" charset="0"/>
                <a:cs typeface="Segoe UI" panose="020B0502040204020203" pitchFamily="34" charset="0"/>
              </a:rPr>
              <a:t> is a multi-perspective view into a dataset, with visualizations that represent different findings and insights from that dataset. A report can have a single visualization or pages full of visualizations. </a:t>
            </a:r>
            <a:endParaRPr lang="en-US" sz="2000" dirty="0">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3E08CDFA-7B88-46D7-9FA2-0BF928E42B52}"/>
              </a:ext>
            </a:extLst>
          </p:cNvPr>
          <p:cNvSpPr/>
          <p:nvPr/>
        </p:nvSpPr>
        <p:spPr>
          <a:xfrm>
            <a:off x="5039656" y="1919517"/>
            <a:ext cx="4824663" cy="1631216"/>
          </a:xfrm>
          <a:prstGeom prst="rect">
            <a:avLst/>
          </a:prstGeom>
        </p:spPr>
        <p:txBody>
          <a:bodyPr wrap="square">
            <a:spAutoFit/>
          </a:bodyPr>
          <a:lstStyle/>
          <a:p>
            <a:r>
              <a:rPr lang="en-US" sz="2000" b="1" dirty="0">
                <a:solidFill>
                  <a:srgbClr val="505050"/>
                </a:solidFill>
                <a:latin typeface="Segoe UI" panose="020B0502040204020203" pitchFamily="34" charset="0"/>
                <a:cs typeface="Segoe UI" panose="020B0502040204020203" pitchFamily="34" charset="0"/>
              </a:rPr>
              <a:t>Workspaces</a:t>
            </a:r>
            <a:r>
              <a:rPr lang="en-US" sz="2000" dirty="0">
                <a:solidFill>
                  <a:srgbClr val="000000"/>
                </a:solidFill>
                <a:latin typeface="Segoe UI" panose="020B0502040204020203" pitchFamily="34" charset="0"/>
                <a:cs typeface="Segoe UI" panose="020B0502040204020203" pitchFamily="34" charset="0"/>
              </a:rPr>
              <a:t> are containers for dashboards, reports, workbooks, and datasets in Power BI Service. There are two types of workspaces: </a:t>
            </a:r>
            <a:r>
              <a:rPr lang="en-US" sz="2000" i="1" dirty="0">
                <a:solidFill>
                  <a:srgbClr val="000000"/>
                </a:solidFill>
                <a:latin typeface="Segoe UI" panose="020B0502040204020203" pitchFamily="34" charset="0"/>
                <a:cs typeface="Segoe UI" panose="020B0502040204020203" pitchFamily="34" charset="0"/>
              </a:rPr>
              <a:t>*My workspace</a:t>
            </a:r>
            <a:r>
              <a:rPr lang="en-US" sz="2000" dirty="0">
                <a:solidFill>
                  <a:srgbClr val="000000"/>
                </a:solidFill>
                <a:latin typeface="Segoe UI" panose="020B0502040204020203" pitchFamily="34" charset="0"/>
                <a:cs typeface="Segoe UI" panose="020B0502040204020203" pitchFamily="34" charset="0"/>
              </a:rPr>
              <a:t> and app (group) workspaces.</a:t>
            </a:r>
            <a:endParaRPr lang="en-US" sz="20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DFB54AC2-F7BF-4FB6-80AE-AB5B2DE44821}"/>
              </a:ext>
            </a:extLst>
          </p:cNvPr>
          <p:cNvSpPr/>
          <p:nvPr/>
        </p:nvSpPr>
        <p:spPr>
          <a:xfrm>
            <a:off x="5128867" y="4192965"/>
            <a:ext cx="5033611" cy="2246769"/>
          </a:xfrm>
          <a:prstGeom prst="rect">
            <a:avLst/>
          </a:prstGeom>
        </p:spPr>
        <p:txBody>
          <a:bodyPr wrap="square">
            <a:spAutoFit/>
          </a:bodyPr>
          <a:lstStyle/>
          <a:p>
            <a:r>
              <a:rPr lang="en-US" sz="2000" b="1" dirty="0">
                <a:solidFill>
                  <a:srgbClr val="505050"/>
                </a:solidFill>
                <a:latin typeface="Segoe UI" panose="020B0502040204020203" pitchFamily="34" charset="0"/>
                <a:cs typeface="Segoe UI" panose="020B0502040204020203" pitchFamily="34" charset="0"/>
              </a:rPr>
              <a:t>Goals</a:t>
            </a:r>
            <a:r>
              <a:rPr lang="en-US" sz="2000" b="1" dirty="0">
                <a:solidFill>
                  <a:srgbClr val="000000"/>
                </a:solidFill>
                <a:latin typeface="Segoe UI" panose="020B0502040204020203" pitchFamily="34" charset="0"/>
                <a:cs typeface="Segoe UI" panose="020B0502040204020203" pitchFamily="34" charset="0"/>
              </a:rPr>
              <a:t> </a:t>
            </a:r>
            <a:r>
              <a:rPr lang="en-US" sz="2000" dirty="0">
                <a:solidFill>
                  <a:srgbClr val="000000"/>
                </a:solidFill>
                <a:latin typeface="Segoe UI" panose="020B0502040204020203" pitchFamily="34" charset="0"/>
                <a:cs typeface="Segoe UI" panose="020B0502040204020203" pitchFamily="34" charset="0"/>
              </a:rPr>
              <a:t>are a data driven way to let users curate metrics and track them against key business objectives. T</a:t>
            </a:r>
            <a:r>
              <a:rPr lang="en-US" sz="2000" b="0" i="0" dirty="0">
                <a:solidFill>
                  <a:srgbClr val="000000"/>
                </a:solidFill>
                <a:effectLst/>
                <a:latin typeface="Segoe UI" panose="020B0502040204020203" pitchFamily="34" charset="0"/>
                <a:cs typeface="Segoe UI" panose="020B0502040204020203" pitchFamily="34" charset="0"/>
              </a:rPr>
              <a:t>eams can measure progress against their goals, proactively share updates with their teammates, and dive deeper into their data when something needs further analysis.</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6519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Datasets, Reports, Dashboards (in Service)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Can 1">
            <a:extLst>
              <a:ext uri="{FF2B5EF4-FFF2-40B4-BE49-F238E27FC236}">
                <a16:creationId xmlns:a16="http://schemas.microsoft.com/office/drawing/2014/main" id="{0D08884A-3E54-4912-A3BD-7971BCDC2FB8}"/>
              </a:ext>
            </a:extLst>
          </p:cNvPr>
          <p:cNvSpPr/>
          <p:nvPr/>
        </p:nvSpPr>
        <p:spPr bwMode="auto">
          <a:xfrm>
            <a:off x="7569287" y="4493957"/>
            <a:ext cx="739963" cy="8617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Orion </a:t>
            </a:r>
            <a:endPar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algn="ctr" defTabSz="932472" fontAlgn="base">
              <a:lnSpc>
                <a:spcPct val="90000"/>
              </a:lnSpc>
              <a:spcBef>
                <a:spcPct val="0"/>
              </a:spcBef>
              <a:spcAft>
                <a:spcPct val="0"/>
              </a:spcAf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Data</a:t>
            </a:r>
            <a:endPar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Set</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Can 10">
            <a:extLst>
              <a:ext uri="{FF2B5EF4-FFF2-40B4-BE49-F238E27FC236}">
                <a16:creationId xmlns:a16="http://schemas.microsoft.com/office/drawing/2014/main" id="{D824C458-D687-4C34-B1D4-F793C100339F}"/>
              </a:ext>
            </a:extLst>
          </p:cNvPr>
          <p:cNvSpPr/>
          <p:nvPr/>
        </p:nvSpPr>
        <p:spPr bwMode="auto">
          <a:xfrm>
            <a:off x="2647096" y="4493957"/>
            <a:ext cx="739963" cy="8617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Web Data</a:t>
            </a:r>
            <a:r>
              <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Set</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ultidocument 8">
            <a:extLst>
              <a:ext uri="{FF2B5EF4-FFF2-40B4-BE49-F238E27FC236}">
                <a16:creationId xmlns:a16="http://schemas.microsoft.com/office/drawing/2014/main" id="{F31223C6-D009-4D8B-9D00-F5E5B30B0D87}"/>
              </a:ext>
            </a:extLst>
          </p:cNvPr>
          <p:cNvSpPr/>
          <p:nvPr/>
        </p:nvSpPr>
        <p:spPr bwMode="auto">
          <a:xfrm>
            <a:off x="7278377" y="3465214"/>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Project Orion Report</a:t>
            </a:r>
          </a:p>
        </p:txBody>
      </p:sp>
      <p:sp>
        <p:nvSpPr>
          <p:cNvPr id="11" name="Flowchart: Multidocument 10">
            <a:extLst>
              <a:ext uri="{FF2B5EF4-FFF2-40B4-BE49-F238E27FC236}">
                <a16:creationId xmlns:a16="http://schemas.microsoft.com/office/drawing/2014/main" id="{25624C2C-36D2-44EB-9FA8-080C6EEA6258}"/>
              </a:ext>
            </a:extLst>
          </p:cNvPr>
          <p:cNvSpPr/>
          <p:nvPr/>
        </p:nvSpPr>
        <p:spPr bwMode="auto">
          <a:xfrm>
            <a:off x="977394" y="3446163"/>
            <a:ext cx="1318523"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Subscription Report</a:t>
            </a:r>
          </a:p>
        </p:txBody>
      </p:sp>
      <p:sp>
        <p:nvSpPr>
          <p:cNvPr id="12" name="Flowchart: Multidocument 11">
            <a:extLst>
              <a:ext uri="{FF2B5EF4-FFF2-40B4-BE49-F238E27FC236}">
                <a16:creationId xmlns:a16="http://schemas.microsoft.com/office/drawing/2014/main" id="{B6AAA983-805A-41F0-B5C4-0BA9EA2ECE9B}"/>
              </a:ext>
            </a:extLst>
          </p:cNvPr>
          <p:cNvSpPr/>
          <p:nvPr/>
        </p:nvSpPr>
        <p:spPr bwMode="auto">
          <a:xfrm>
            <a:off x="2426738" y="3465213"/>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Web  Report</a:t>
            </a:r>
          </a:p>
        </p:txBody>
      </p:sp>
      <p:sp>
        <p:nvSpPr>
          <p:cNvPr id="13" name="Flowchart: Multidocument 12">
            <a:extLst>
              <a:ext uri="{FF2B5EF4-FFF2-40B4-BE49-F238E27FC236}">
                <a16:creationId xmlns:a16="http://schemas.microsoft.com/office/drawing/2014/main" id="{B92E47B0-282D-41E3-8FBD-4B61694360B8}"/>
              </a:ext>
            </a:extLst>
          </p:cNvPr>
          <p:cNvSpPr/>
          <p:nvPr/>
        </p:nvSpPr>
        <p:spPr bwMode="auto">
          <a:xfrm>
            <a:off x="3880411" y="3465213"/>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Audit Report</a:t>
            </a:r>
          </a:p>
        </p:txBody>
      </p:sp>
      <p:sp>
        <p:nvSpPr>
          <p:cNvPr id="14" name="Flowchart: Process 13">
            <a:extLst>
              <a:ext uri="{FF2B5EF4-FFF2-40B4-BE49-F238E27FC236}">
                <a16:creationId xmlns:a16="http://schemas.microsoft.com/office/drawing/2014/main" id="{D657EE0C-A538-4909-B9F0-CBD35A8DA6F9}"/>
              </a:ext>
            </a:extLst>
          </p:cNvPr>
          <p:cNvSpPr/>
          <p:nvPr/>
        </p:nvSpPr>
        <p:spPr bwMode="auto">
          <a:xfrm>
            <a:off x="8880040" y="1810573"/>
            <a:ext cx="1089449" cy="496181"/>
          </a:xfrm>
          <a:prstGeom prst="flowChartProcess">
            <a:avLst/>
          </a:prstGeom>
          <a:solidFill>
            <a:srgbClr val="F2C81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Executive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Dashboard</a:t>
            </a:r>
          </a:p>
        </p:txBody>
      </p:sp>
      <p:sp>
        <p:nvSpPr>
          <p:cNvPr id="15" name="Flowchart: Process 14">
            <a:extLst>
              <a:ext uri="{FF2B5EF4-FFF2-40B4-BE49-F238E27FC236}">
                <a16:creationId xmlns:a16="http://schemas.microsoft.com/office/drawing/2014/main" id="{8F91DB95-C80F-4AA2-8642-7F663DFB018C}"/>
              </a:ext>
            </a:extLst>
          </p:cNvPr>
          <p:cNvSpPr/>
          <p:nvPr/>
        </p:nvSpPr>
        <p:spPr bwMode="auto">
          <a:xfrm>
            <a:off x="827949" y="1860449"/>
            <a:ext cx="1566381" cy="1130542"/>
          </a:xfrm>
          <a:prstGeom prst="flowChartProcess">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No Dashboard </a:t>
            </a:r>
            <a:r>
              <a:rPr kumimoji="0" lang="en-US" sz="12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Report </a:t>
            </a:r>
            <a:r>
              <a:rPr lang="en-US" sz="1200" b="1" kern="0" dirty="0">
                <a:solidFill>
                  <a:schemeClr val="tx1"/>
                </a:solidFill>
                <a:latin typeface="Segoe UI" panose="020B0502040204020203" pitchFamily="34" charset="0"/>
                <a:cs typeface="Segoe UI" panose="020B0502040204020203" pitchFamily="34" charset="0"/>
              </a:rPr>
              <a:t>is directly shared with users</a:t>
            </a:r>
            <a:endParaRPr kumimoji="0" lang="en-US" sz="12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cxnSp>
        <p:nvCxnSpPr>
          <p:cNvPr id="16" name="Straight Arrow Connector 15">
            <a:extLst>
              <a:ext uri="{FF2B5EF4-FFF2-40B4-BE49-F238E27FC236}">
                <a16:creationId xmlns:a16="http://schemas.microsoft.com/office/drawing/2014/main" id="{28F9EA4B-A25D-45A0-AFDB-74722AB62911}"/>
              </a:ext>
            </a:extLst>
          </p:cNvPr>
          <p:cNvCxnSpPr>
            <a:cxnSpLocks/>
          </p:cNvCxnSpPr>
          <p:nvPr/>
        </p:nvCxnSpPr>
        <p:spPr>
          <a:xfrm flipV="1">
            <a:off x="1615150" y="4147611"/>
            <a:ext cx="0" cy="3272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A206D8-969E-4583-A2E5-A1CBF78761DE}"/>
              </a:ext>
            </a:extLst>
          </p:cNvPr>
          <p:cNvCxnSpPr>
            <a:cxnSpLocks/>
          </p:cNvCxnSpPr>
          <p:nvPr/>
        </p:nvCxnSpPr>
        <p:spPr>
          <a:xfrm flipV="1">
            <a:off x="2953992" y="4147611"/>
            <a:ext cx="0" cy="3581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09F1FD0-AB3D-42F1-B9FC-384DB41A3C36}"/>
              </a:ext>
            </a:extLst>
          </p:cNvPr>
          <p:cNvSpPr txBox="1"/>
          <p:nvPr/>
        </p:nvSpPr>
        <p:spPr>
          <a:xfrm>
            <a:off x="827949" y="5871143"/>
            <a:ext cx="11740986" cy="861774"/>
          </a:xfrm>
          <a:prstGeom prst="rect">
            <a:avLst/>
          </a:prstGeom>
          <a:noFill/>
        </p:spPr>
        <p:txBody>
          <a:bodyPr wrap="square" lIns="0" tIns="0" rIns="0" bIns="0" rtlCol="0">
            <a:spAutoFit/>
          </a:bodyPr>
          <a:lstStyle/>
          <a:p>
            <a:pPr marL="285750" lvl="0" indent="-285750">
              <a:buFont typeface="Arial" panose="020B0604020202020204" pitchFamily="34" charset="0"/>
              <a:buChar char="•"/>
              <a:defRPr/>
            </a:pPr>
            <a:r>
              <a:rPr lang="en-US" sz="1400" kern="0" spc="-70" dirty="0">
                <a:gradFill>
                  <a:gsLst>
                    <a:gs pos="2917">
                      <a:srgbClr val="797A7D"/>
                    </a:gs>
                    <a:gs pos="95000">
                      <a:srgbClr val="797A7D"/>
                    </a:gs>
                  </a:gsLst>
                  <a:lin ang="5400000" scaled="0"/>
                </a:gradFill>
                <a:latin typeface="Segoe UI" panose="020B0502040204020203" pitchFamily="34" charset="0"/>
                <a:cs typeface="Segoe UI" panose="020B0502040204020203" pitchFamily="34" charset="0"/>
              </a:rPr>
              <a:t>Data sets contain the Data Model with tables (created by Power Queries) with relationships and DAX calculations.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70" normalizeH="0" baseline="0" noProof="0" dirty="0">
                <a:ln>
                  <a:noFill/>
                </a:ln>
                <a:gradFill>
                  <a:gsLst>
                    <a:gs pos="2917">
                      <a:srgbClr val="797A7D"/>
                    </a:gs>
                    <a:gs pos="95000">
                      <a:srgbClr val="797A7D"/>
                    </a:gs>
                  </a:gsLst>
                  <a:lin ang="5400000" scaled="0"/>
                </a:gradFill>
                <a:effectLst/>
                <a:uLnTx/>
                <a:uFillTx/>
                <a:latin typeface="Segoe UI" panose="020B0502040204020203" pitchFamily="34" charset="0"/>
                <a:cs typeface="Segoe UI" panose="020B0502040204020203" pitchFamily="34" charset="0"/>
              </a:rPr>
              <a:t>The same Data set can be used to build multiple reports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70" normalizeH="0" baseline="0" noProof="0" dirty="0">
                <a:ln>
                  <a:noFill/>
                </a:ln>
                <a:gradFill>
                  <a:gsLst>
                    <a:gs pos="2917">
                      <a:srgbClr val="797A7D"/>
                    </a:gs>
                    <a:gs pos="95000">
                      <a:srgbClr val="797A7D"/>
                    </a:gs>
                  </a:gsLst>
                  <a:lin ang="5400000" scaled="0"/>
                </a:gradFill>
                <a:effectLst/>
                <a:uLnTx/>
                <a:uFillTx/>
                <a:latin typeface="Segoe UI" panose="020B0502040204020203" pitchFamily="34" charset="0"/>
                <a:cs typeface="Segoe UI" panose="020B0502040204020203" pitchFamily="34" charset="0"/>
              </a:rPr>
              <a:t>A report can only be built from 1 data set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70" normalizeH="0" baseline="0" noProof="0" dirty="0">
                <a:ln>
                  <a:noFill/>
                </a:ln>
                <a:gradFill>
                  <a:gsLst>
                    <a:gs pos="2917">
                      <a:srgbClr val="797A7D"/>
                    </a:gs>
                    <a:gs pos="95000">
                      <a:srgbClr val="797A7D"/>
                    </a:gs>
                  </a:gsLst>
                  <a:lin ang="5400000" scaled="0"/>
                </a:gradFill>
                <a:effectLst/>
                <a:uLnTx/>
                <a:uFillTx/>
                <a:latin typeface="Segoe UI" panose="020B0502040204020203" pitchFamily="34" charset="0"/>
                <a:cs typeface="Segoe UI" panose="020B0502040204020203" pitchFamily="34" charset="0"/>
              </a:rPr>
              <a:t>A Dashboard can be built from multiple reports and/or multiple dashboards </a:t>
            </a:r>
          </a:p>
        </p:txBody>
      </p:sp>
      <p:cxnSp>
        <p:nvCxnSpPr>
          <p:cNvPr id="19" name="Straight Arrow Connector 18">
            <a:extLst>
              <a:ext uri="{FF2B5EF4-FFF2-40B4-BE49-F238E27FC236}">
                <a16:creationId xmlns:a16="http://schemas.microsoft.com/office/drawing/2014/main" id="{3034A64F-EF90-404F-8DDA-DDD34D356509}"/>
              </a:ext>
            </a:extLst>
          </p:cNvPr>
          <p:cNvCxnSpPr>
            <a:cxnSpLocks/>
            <a:stCxn id="24" idx="0"/>
            <a:endCxn id="14" idx="2"/>
          </p:cNvCxnSpPr>
          <p:nvPr/>
        </p:nvCxnSpPr>
        <p:spPr>
          <a:xfrm flipV="1">
            <a:off x="7960039" y="2306754"/>
            <a:ext cx="1464726" cy="226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68E758-F51A-42F5-896A-3A84AAB67A3E}"/>
              </a:ext>
            </a:extLst>
          </p:cNvPr>
          <p:cNvCxnSpPr>
            <a:cxnSpLocks/>
            <a:stCxn id="8" idx="0"/>
          </p:cNvCxnSpPr>
          <p:nvPr/>
        </p:nvCxnSpPr>
        <p:spPr>
          <a:xfrm flipV="1">
            <a:off x="3017078" y="3843903"/>
            <a:ext cx="1390587" cy="6500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Flowchart: Multidocument 20">
            <a:extLst>
              <a:ext uri="{FF2B5EF4-FFF2-40B4-BE49-F238E27FC236}">
                <a16:creationId xmlns:a16="http://schemas.microsoft.com/office/drawing/2014/main" id="{725576B9-D54A-4C0D-8A81-636746145812}"/>
              </a:ext>
            </a:extLst>
          </p:cNvPr>
          <p:cNvSpPr/>
          <p:nvPr/>
        </p:nvSpPr>
        <p:spPr bwMode="auto">
          <a:xfrm>
            <a:off x="10220840" y="3456006"/>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Project Pisces</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Report</a:t>
            </a:r>
          </a:p>
        </p:txBody>
      </p:sp>
      <p:sp>
        <p:nvSpPr>
          <p:cNvPr id="22" name="Can 41">
            <a:extLst>
              <a:ext uri="{FF2B5EF4-FFF2-40B4-BE49-F238E27FC236}">
                <a16:creationId xmlns:a16="http://schemas.microsoft.com/office/drawing/2014/main" id="{75A570D4-D055-40B3-8634-7831127295B2}"/>
              </a:ext>
            </a:extLst>
          </p:cNvPr>
          <p:cNvSpPr/>
          <p:nvPr/>
        </p:nvSpPr>
        <p:spPr bwMode="auto">
          <a:xfrm>
            <a:off x="9052130" y="4493957"/>
            <a:ext cx="739963" cy="8617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Draco </a:t>
            </a:r>
            <a:endPar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algn="ctr" defTabSz="932472" fontAlgn="base">
              <a:lnSpc>
                <a:spcPct val="90000"/>
              </a:lnSpc>
              <a:spcBef>
                <a:spcPct val="0"/>
              </a:spcBef>
              <a:spcAft>
                <a:spcPct val="0"/>
              </a:spcAf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Data</a:t>
            </a:r>
            <a:endPar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Set</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Can 42">
            <a:extLst>
              <a:ext uri="{FF2B5EF4-FFF2-40B4-BE49-F238E27FC236}">
                <a16:creationId xmlns:a16="http://schemas.microsoft.com/office/drawing/2014/main" id="{04605A54-8373-4CF9-B1E2-FB6E652F6D5E}"/>
              </a:ext>
            </a:extLst>
          </p:cNvPr>
          <p:cNvSpPr/>
          <p:nvPr/>
        </p:nvSpPr>
        <p:spPr bwMode="auto">
          <a:xfrm>
            <a:off x="10511749" y="4493957"/>
            <a:ext cx="739963" cy="8617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Pisces </a:t>
            </a:r>
            <a:endPar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algn="ctr" defTabSz="932472" fontAlgn="base">
              <a:lnSpc>
                <a:spcPct val="90000"/>
              </a:lnSpc>
              <a:spcBef>
                <a:spcPct val="0"/>
              </a:spcBef>
              <a:spcAft>
                <a:spcPct val="0"/>
              </a:spcAf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Data</a:t>
            </a:r>
            <a:endPar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Set</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 name="Flowchart: Process 23">
            <a:extLst>
              <a:ext uri="{FF2B5EF4-FFF2-40B4-BE49-F238E27FC236}">
                <a16:creationId xmlns:a16="http://schemas.microsoft.com/office/drawing/2014/main" id="{841DD038-0936-4B2B-8B09-4055E377C50A}"/>
              </a:ext>
            </a:extLst>
          </p:cNvPr>
          <p:cNvSpPr/>
          <p:nvPr/>
        </p:nvSpPr>
        <p:spPr bwMode="auto">
          <a:xfrm>
            <a:off x="7323486" y="2532933"/>
            <a:ext cx="1273106" cy="805247"/>
          </a:xfrm>
          <a:prstGeom prst="flowChartProcess">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Project Orion</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Dashboard</a:t>
            </a:r>
          </a:p>
        </p:txBody>
      </p:sp>
      <p:sp>
        <p:nvSpPr>
          <p:cNvPr id="25" name="Flowchart: Process 24">
            <a:extLst>
              <a:ext uri="{FF2B5EF4-FFF2-40B4-BE49-F238E27FC236}">
                <a16:creationId xmlns:a16="http://schemas.microsoft.com/office/drawing/2014/main" id="{2BD90E68-3C29-485C-9E1A-964620D0FD32}"/>
              </a:ext>
            </a:extLst>
          </p:cNvPr>
          <p:cNvSpPr/>
          <p:nvPr/>
        </p:nvSpPr>
        <p:spPr bwMode="auto">
          <a:xfrm>
            <a:off x="8806329" y="2545845"/>
            <a:ext cx="1273106" cy="805247"/>
          </a:xfrm>
          <a:prstGeom prst="flowChartProcess">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Project Draco</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Dashboard</a:t>
            </a:r>
          </a:p>
        </p:txBody>
      </p:sp>
      <p:sp>
        <p:nvSpPr>
          <p:cNvPr id="26" name="Flowchart: Process 25">
            <a:extLst>
              <a:ext uri="{FF2B5EF4-FFF2-40B4-BE49-F238E27FC236}">
                <a16:creationId xmlns:a16="http://schemas.microsoft.com/office/drawing/2014/main" id="{FF8F6538-39EC-4C08-AB4F-DB78AF7131C3}"/>
              </a:ext>
            </a:extLst>
          </p:cNvPr>
          <p:cNvSpPr/>
          <p:nvPr/>
        </p:nvSpPr>
        <p:spPr bwMode="auto">
          <a:xfrm>
            <a:off x="10265948" y="2558861"/>
            <a:ext cx="1273106" cy="805247"/>
          </a:xfrm>
          <a:prstGeom prst="flowChartProcess">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Project Pisces</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Dashboard</a:t>
            </a:r>
          </a:p>
        </p:txBody>
      </p:sp>
      <p:cxnSp>
        <p:nvCxnSpPr>
          <p:cNvPr id="27" name="Straight Arrow Connector 26">
            <a:extLst>
              <a:ext uri="{FF2B5EF4-FFF2-40B4-BE49-F238E27FC236}">
                <a16:creationId xmlns:a16="http://schemas.microsoft.com/office/drawing/2014/main" id="{635D415E-BC87-4A9D-92D7-3215098B8B75}"/>
              </a:ext>
            </a:extLst>
          </p:cNvPr>
          <p:cNvCxnSpPr/>
          <p:nvPr/>
        </p:nvCxnSpPr>
        <p:spPr>
          <a:xfrm flipV="1">
            <a:off x="9408402" y="3351090"/>
            <a:ext cx="0" cy="3136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B4956DD-BF72-4F22-A515-F5B42C58B5F2}"/>
              </a:ext>
            </a:extLst>
          </p:cNvPr>
          <p:cNvCxnSpPr>
            <a:cxnSpLocks/>
            <a:stCxn id="26" idx="0"/>
            <a:endCxn id="14" idx="2"/>
          </p:cNvCxnSpPr>
          <p:nvPr/>
        </p:nvCxnSpPr>
        <p:spPr>
          <a:xfrm flipH="1" flipV="1">
            <a:off x="9424765" y="2306754"/>
            <a:ext cx="1477736" cy="252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Can 78">
            <a:extLst>
              <a:ext uri="{FF2B5EF4-FFF2-40B4-BE49-F238E27FC236}">
                <a16:creationId xmlns:a16="http://schemas.microsoft.com/office/drawing/2014/main" id="{5CD7D9B0-5B71-442E-97CC-AC9E5549D45E}"/>
              </a:ext>
            </a:extLst>
          </p:cNvPr>
          <p:cNvSpPr/>
          <p:nvPr/>
        </p:nvSpPr>
        <p:spPr bwMode="auto">
          <a:xfrm>
            <a:off x="5832812" y="4475232"/>
            <a:ext cx="763675" cy="8617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Telemetry Data</a:t>
            </a:r>
          </a:p>
          <a:p>
            <a:pPr algn="ctr" defTabSz="932472" fontAlgn="base">
              <a:lnSpc>
                <a:spcPct val="90000"/>
              </a:lnSpc>
              <a:spcBef>
                <a:spcPct val="0"/>
              </a:spcBef>
              <a:spcAft>
                <a:spcPct val="0"/>
              </a:spcAft>
              <a:defRPr/>
            </a:pPr>
            <a:r>
              <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Set</a:t>
            </a:r>
          </a:p>
        </p:txBody>
      </p:sp>
      <p:sp>
        <p:nvSpPr>
          <p:cNvPr id="30" name="Flowchart: Multidocument 29">
            <a:extLst>
              <a:ext uri="{FF2B5EF4-FFF2-40B4-BE49-F238E27FC236}">
                <a16:creationId xmlns:a16="http://schemas.microsoft.com/office/drawing/2014/main" id="{1648F604-05E8-4D67-BEC5-D0CE63A5B56E}"/>
              </a:ext>
            </a:extLst>
          </p:cNvPr>
          <p:cNvSpPr/>
          <p:nvPr/>
        </p:nvSpPr>
        <p:spPr bwMode="auto">
          <a:xfrm>
            <a:off x="5665218" y="3450257"/>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Telemetry Report</a:t>
            </a:r>
          </a:p>
        </p:txBody>
      </p:sp>
      <p:sp>
        <p:nvSpPr>
          <p:cNvPr id="31" name="Flowchart: Process 30">
            <a:extLst>
              <a:ext uri="{FF2B5EF4-FFF2-40B4-BE49-F238E27FC236}">
                <a16:creationId xmlns:a16="http://schemas.microsoft.com/office/drawing/2014/main" id="{EB87D007-2EB7-4300-889D-9A4B265E8DFF}"/>
              </a:ext>
            </a:extLst>
          </p:cNvPr>
          <p:cNvSpPr/>
          <p:nvPr/>
        </p:nvSpPr>
        <p:spPr bwMode="auto">
          <a:xfrm>
            <a:off x="4013092" y="2207467"/>
            <a:ext cx="1318523" cy="805247"/>
          </a:xfrm>
          <a:prstGeom prst="flowChartProcess">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Summary Dashboard</a:t>
            </a:r>
          </a:p>
        </p:txBody>
      </p:sp>
      <p:sp>
        <p:nvSpPr>
          <p:cNvPr id="32" name="Rectangle 31">
            <a:extLst>
              <a:ext uri="{FF2B5EF4-FFF2-40B4-BE49-F238E27FC236}">
                <a16:creationId xmlns:a16="http://schemas.microsoft.com/office/drawing/2014/main" id="{B90BE905-2B37-4B47-9A4D-050B28ADF6AD}"/>
              </a:ext>
            </a:extLst>
          </p:cNvPr>
          <p:cNvSpPr/>
          <p:nvPr/>
        </p:nvSpPr>
        <p:spPr bwMode="auto">
          <a:xfrm>
            <a:off x="7275925" y="5440266"/>
            <a:ext cx="4297680" cy="36576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Example </a:t>
            </a:r>
            <a:r>
              <a:rPr lang="en-US" sz="1600" kern="0" dirty="0">
                <a:solidFill>
                  <a:schemeClr val="bg1"/>
                </a:solidFill>
                <a:latin typeface="Segoe UI" panose="020B0502040204020203" pitchFamily="34" charset="0"/>
                <a:cs typeface="Segoe UI" panose="020B0502040204020203" pitchFamily="34" charset="0"/>
              </a:rPr>
              <a:t>3</a:t>
            </a:r>
            <a:endPar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279B43E8-A51E-4CAA-A5F7-C4C9F72AD77F}"/>
              </a:ext>
            </a:extLst>
          </p:cNvPr>
          <p:cNvSpPr/>
          <p:nvPr/>
        </p:nvSpPr>
        <p:spPr bwMode="auto">
          <a:xfrm>
            <a:off x="803256" y="5421216"/>
            <a:ext cx="1463040" cy="36576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Example </a:t>
            </a:r>
            <a:r>
              <a:rPr lang="en-US" sz="1600" kern="0" dirty="0">
                <a:solidFill>
                  <a:schemeClr val="bg1"/>
                </a:solidFill>
                <a:latin typeface="Segoe UI" panose="020B0502040204020203" pitchFamily="34" charset="0"/>
                <a:cs typeface="Segoe UI" panose="020B0502040204020203" pitchFamily="34" charset="0"/>
              </a:rPr>
              <a:t>1</a:t>
            </a:r>
            <a:endPar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758BEA23-AAD4-487A-870F-59D807E34057}"/>
              </a:ext>
            </a:extLst>
          </p:cNvPr>
          <p:cNvSpPr/>
          <p:nvPr/>
        </p:nvSpPr>
        <p:spPr bwMode="auto">
          <a:xfrm>
            <a:off x="2527649" y="5440266"/>
            <a:ext cx="4480560" cy="36576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Example </a:t>
            </a:r>
            <a:r>
              <a:rPr lang="en-US" sz="1600" kern="0" dirty="0">
                <a:solidFill>
                  <a:schemeClr val="bg1"/>
                </a:solidFill>
                <a:latin typeface="Segoe UI" panose="020B0502040204020203" pitchFamily="34" charset="0"/>
                <a:cs typeface="Segoe UI" panose="020B0502040204020203" pitchFamily="34" charset="0"/>
              </a:rPr>
              <a:t>2</a:t>
            </a:r>
            <a:endParaRPr kumimoji="0" lang="en-US" sz="1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5" name="Rectangle: Rounded Corners 34">
            <a:extLst>
              <a:ext uri="{FF2B5EF4-FFF2-40B4-BE49-F238E27FC236}">
                <a16:creationId xmlns:a16="http://schemas.microsoft.com/office/drawing/2014/main" id="{D41455DA-C65C-48AA-AB0F-BBC7A09910F0}"/>
              </a:ext>
            </a:extLst>
          </p:cNvPr>
          <p:cNvSpPr/>
          <p:nvPr/>
        </p:nvSpPr>
        <p:spPr bwMode="auto">
          <a:xfrm>
            <a:off x="1227065" y="4505734"/>
            <a:ext cx="694881" cy="838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Subs.</a:t>
            </a:r>
          </a:p>
          <a:p>
            <a:pPr lvl="0" algn="ctr" defTabSz="932472" fontAlgn="base">
              <a:lnSpc>
                <a:spcPct val="90000"/>
              </a:lnSpc>
              <a:spcBef>
                <a:spcPct val="0"/>
              </a:spcBef>
              <a:spcAft>
                <a:spcPct val="0"/>
              </a:spcAft>
              <a:defRPr/>
            </a:pPr>
            <a:r>
              <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Data</a:t>
            </a:r>
          </a:p>
          <a:p>
            <a:pPr lvl="0" algn="ctr" defTabSz="932472" fontAlgn="base">
              <a:lnSpc>
                <a:spcPct val="90000"/>
              </a:lnSpc>
              <a:spcBef>
                <a:spcPct val="0"/>
              </a:spcBef>
              <a:spcAft>
                <a:spcPct val="0"/>
              </a:spcAft>
              <a:defRPr/>
            </a:pPr>
            <a:r>
              <a:rPr lang="en-US" sz="105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Set</a:t>
            </a:r>
          </a:p>
          <a:p>
            <a:pPr algn="ctr" defTabSz="932472" fontAlgn="base">
              <a:lnSpc>
                <a:spcPct val="90000"/>
              </a:lnSpc>
              <a:spcBef>
                <a:spcPct val="0"/>
              </a:spcBef>
              <a:spcAft>
                <a:spcPct val="0"/>
              </a:spcAft>
            </a:pPr>
            <a:endParaRPr lang="en-US" sz="1050" b="1" dirty="0">
              <a:solidFill>
                <a:schemeClr val="bg1"/>
              </a:solidFill>
              <a:latin typeface="+mj-lt"/>
              <a:ea typeface="Segoe UI" pitchFamily="34" charset="0"/>
              <a:cs typeface="Segoe UI" pitchFamily="34" charset="0"/>
            </a:endParaRPr>
          </a:p>
        </p:txBody>
      </p:sp>
      <p:sp>
        <p:nvSpPr>
          <p:cNvPr id="36" name="TextBox 35">
            <a:extLst>
              <a:ext uri="{FF2B5EF4-FFF2-40B4-BE49-F238E27FC236}">
                <a16:creationId xmlns:a16="http://schemas.microsoft.com/office/drawing/2014/main" id="{02ED364F-9BE4-4781-8E04-099217F3285F}"/>
              </a:ext>
            </a:extLst>
          </p:cNvPr>
          <p:cNvSpPr txBox="1"/>
          <p:nvPr/>
        </p:nvSpPr>
        <p:spPr>
          <a:xfrm flipH="1">
            <a:off x="214756" y="3427585"/>
            <a:ext cx="407497" cy="2401632"/>
          </a:xfrm>
          <a:prstGeom prst="rect">
            <a:avLst/>
          </a:prstGeom>
          <a:noFill/>
        </p:spPr>
        <p:txBody>
          <a:bodyPr vert="vert270" wrap="square" lIns="182880" tIns="146304" rIns="182880" bIns="146304" rtlCol="0">
            <a:noAutofit/>
          </a:bodyPr>
          <a:lstStyle/>
          <a:p>
            <a:pPr>
              <a:lnSpc>
                <a:spcPct val="90000"/>
              </a:lnSpc>
              <a:spcAft>
                <a:spcPts val="600"/>
              </a:spcAft>
            </a:pPr>
            <a:r>
              <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Published from PBIX</a:t>
            </a:r>
          </a:p>
        </p:txBody>
      </p:sp>
      <p:cxnSp>
        <p:nvCxnSpPr>
          <p:cNvPr id="37" name="Straight Arrow Connector 36">
            <a:extLst>
              <a:ext uri="{FF2B5EF4-FFF2-40B4-BE49-F238E27FC236}">
                <a16:creationId xmlns:a16="http://schemas.microsoft.com/office/drawing/2014/main" id="{24BE8867-02DC-4988-A7EB-53EB896B3C19}"/>
              </a:ext>
            </a:extLst>
          </p:cNvPr>
          <p:cNvCxnSpPr/>
          <p:nvPr/>
        </p:nvCxnSpPr>
        <p:spPr>
          <a:xfrm flipH="1" flipV="1">
            <a:off x="4543850" y="3071079"/>
            <a:ext cx="1732797" cy="3208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E029461-08AF-4BA4-A1B4-A762BB3BA61B}"/>
              </a:ext>
            </a:extLst>
          </p:cNvPr>
          <p:cNvCxnSpPr/>
          <p:nvPr/>
        </p:nvCxnSpPr>
        <p:spPr>
          <a:xfrm flipV="1">
            <a:off x="3038167" y="3071079"/>
            <a:ext cx="1505683" cy="3357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42AE4E7-F733-404F-8DF1-709C7B49C198}"/>
              </a:ext>
            </a:extLst>
          </p:cNvPr>
          <p:cNvCxnSpPr/>
          <p:nvPr/>
        </p:nvCxnSpPr>
        <p:spPr>
          <a:xfrm flipV="1">
            <a:off x="4491840" y="3071079"/>
            <a:ext cx="52010" cy="3357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32D1E07-0D77-43AE-8FD0-785E0955E2B8}"/>
              </a:ext>
            </a:extLst>
          </p:cNvPr>
          <p:cNvCxnSpPr/>
          <p:nvPr/>
        </p:nvCxnSpPr>
        <p:spPr>
          <a:xfrm flipV="1">
            <a:off x="7835369" y="3235065"/>
            <a:ext cx="0" cy="3136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25B8130-8B85-416B-BE23-6B4BBE92498B}"/>
              </a:ext>
            </a:extLst>
          </p:cNvPr>
          <p:cNvCxnSpPr/>
          <p:nvPr/>
        </p:nvCxnSpPr>
        <p:spPr>
          <a:xfrm flipV="1">
            <a:off x="10834336" y="3262015"/>
            <a:ext cx="0" cy="3136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Flowchart: Multidocument 3">
            <a:extLst>
              <a:ext uri="{FF2B5EF4-FFF2-40B4-BE49-F238E27FC236}">
                <a16:creationId xmlns:a16="http://schemas.microsoft.com/office/drawing/2014/main" id="{28116C1E-F81E-4C32-B58B-22D82D5EC7BD}"/>
              </a:ext>
            </a:extLst>
          </p:cNvPr>
          <p:cNvSpPr/>
          <p:nvPr/>
        </p:nvSpPr>
        <p:spPr bwMode="auto">
          <a:xfrm>
            <a:off x="8727366" y="3501827"/>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Project Draco Report</a:t>
            </a:r>
          </a:p>
        </p:txBody>
      </p:sp>
      <p:cxnSp>
        <p:nvCxnSpPr>
          <p:cNvPr id="44" name="Straight Arrow Connector 43">
            <a:extLst>
              <a:ext uri="{FF2B5EF4-FFF2-40B4-BE49-F238E27FC236}">
                <a16:creationId xmlns:a16="http://schemas.microsoft.com/office/drawing/2014/main" id="{B93AE821-6BFD-42F2-9DD9-17266D955C29}"/>
              </a:ext>
            </a:extLst>
          </p:cNvPr>
          <p:cNvCxnSpPr>
            <a:cxnSpLocks/>
          </p:cNvCxnSpPr>
          <p:nvPr/>
        </p:nvCxnSpPr>
        <p:spPr>
          <a:xfrm flipV="1">
            <a:off x="7723470" y="4156819"/>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B1202DB-F141-4BD2-A678-FF3D78DB65EE}"/>
              </a:ext>
            </a:extLst>
          </p:cNvPr>
          <p:cNvCxnSpPr>
            <a:cxnSpLocks/>
          </p:cNvCxnSpPr>
          <p:nvPr/>
        </p:nvCxnSpPr>
        <p:spPr>
          <a:xfrm flipV="1">
            <a:off x="9168421" y="4156818"/>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A0FFA1E-C52A-4651-AC78-1F2AFBDEF082}"/>
              </a:ext>
            </a:extLst>
          </p:cNvPr>
          <p:cNvCxnSpPr>
            <a:cxnSpLocks/>
          </p:cNvCxnSpPr>
          <p:nvPr/>
        </p:nvCxnSpPr>
        <p:spPr>
          <a:xfrm flipV="1">
            <a:off x="10656356" y="4147611"/>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04C71E0-694F-4957-A3F4-3708C8C4BC4E}"/>
              </a:ext>
            </a:extLst>
          </p:cNvPr>
          <p:cNvCxnSpPr>
            <a:cxnSpLocks/>
          </p:cNvCxnSpPr>
          <p:nvPr/>
        </p:nvCxnSpPr>
        <p:spPr>
          <a:xfrm flipV="1">
            <a:off x="6096000" y="4147611"/>
            <a:ext cx="29615" cy="3581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99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Layouts – Dashboard vs Report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5D8D2B17-9661-40AB-88C5-E36680485F95}"/>
              </a:ext>
            </a:extLst>
          </p:cNvPr>
          <p:cNvSpPr txBox="1"/>
          <p:nvPr/>
        </p:nvSpPr>
        <p:spPr>
          <a:xfrm>
            <a:off x="6983730" y="4725615"/>
            <a:ext cx="41148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Typically answers 1 business question</a:t>
            </a:r>
          </a:p>
        </p:txBody>
      </p:sp>
      <p:sp>
        <p:nvSpPr>
          <p:cNvPr id="3" name="TextBox 2">
            <a:extLst>
              <a:ext uri="{FF2B5EF4-FFF2-40B4-BE49-F238E27FC236}">
                <a16:creationId xmlns:a16="http://schemas.microsoft.com/office/drawing/2014/main" id="{4B391102-63E6-4689-BC33-EAD8366A5674}"/>
              </a:ext>
            </a:extLst>
          </p:cNvPr>
          <p:cNvSpPr txBox="1"/>
          <p:nvPr/>
        </p:nvSpPr>
        <p:spPr>
          <a:xfrm>
            <a:off x="944654" y="4725615"/>
            <a:ext cx="411480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Typically provides snapshot of business overview and may contain data from multiple reports</a:t>
            </a:r>
          </a:p>
        </p:txBody>
      </p:sp>
      <p:sp>
        <p:nvSpPr>
          <p:cNvPr id="4" name="TextBox 3">
            <a:extLst>
              <a:ext uri="{FF2B5EF4-FFF2-40B4-BE49-F238E27FC236}">
                <a16:creationId xmlns:a16="http://schemas.microsoft.com/office/drawing/2014/main" id="{99F714AC-9EA9-488F-B631-FD57885954E2}"/>
              </a:ext>
            </a:extLst>
          </p:cNvPr>
          <p:cNvSpPr txBox="1"/>
          <p:nvPr/>
        </p:nvSpPr>
        <p:spPr>
          <a:xfrm>
            <a:off x="7193765" y="1944850"/>
            <a:ext cx="2906973"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rgbClr val="505050"/>
                </a:solidFill>
                <a:latin typeface="Segoe UI" panose="020B0502040204020203" pitchFamily="34" charset="0"/>
                <a:cs typeface="Segoe UI" panose="020B0502040204020203" pitchFamily="34" charset="0"/>
              </a:rPr>
              <a:t>Report Layout</a:t>
            </a:r>
          </a:p>
        </p:txBody>
      </p:sp>
      <p:sp>
        <p:nvSpPr>
          <p:cNvPr id="12" name="TextBox 11">
            <a:extLst>
              <a:ext uri="{FF2B5EF4-FFF2-40B4-BE49-F238E27FC236}">
                <a16:creationId xmlns:a16="http://schemas.microsoft.com/office/drawing/2014/main" id="{4499DDC1-B2D7-4266-8DA7-62362AD4FB00}"/>
              </a:ext>
            </a:extLst>
          </p:cNvPr>
          <p:cNvSpPr txBox="1"/>
          <p:nvPr/>
        </p:nvSpPr>
        <p:spPr>
          <a:xfrm>
            <a:off x="944654" y="1949582"/>
            <a:ext cx="3778419"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rgbClr val="505050"/>
                </a:solidFill>
                <a:latin typeface="Segoe UI" panose="020B0502040204020203" pitchFamily="34" charset="0"/>
                <a:cs typeface="Segoe UI" panose="020B0502040204020203" pitchFamily="34" charset="0"/>
              </a:rPr>
              <a:t>Dashboard Layout</a:t>
            </a:r>
          </a:p>
        </p:txBody>
      </p:sp>
      <p:pic>
        <p:nvPicPr>
          <p:cNvPr id="14" name="Picture 13">
            <a:extLst>
              <a:ext uri="{FF2B5EF4-FFF2-40B4-BE49-F238E27FC236}">
                <a16:creationId xmlns:a16="http://schemas.microsoft.com/office/drawing/2014/main" id="{2E8D08D9-1476-4C4F-BBA5-A3E6ABFCEB88}"/>
              </a:ext>
            </a:extLst>
          </p:cNvPr>
          <p:cNvPicPr>
            <a:picLocks noChangeAspect="1"/>
          </p:cNvPicPr>
          <p:nvPr/>
        </p:nvPicPr>
        <p:blipFill rotWithShape="1">
          <a:blip r:embed="rId3">
            <a:extLst>
              <a:ext uri="{28A0092B-C50C-407E-A947-70E740481C1C}">
                <a14:useLocalDpi xmlns:a14="http://schemas.microsoft.com/office/drawing/2010/main" val="0"/>
              </a:ext>
            </a:extLst>
          </a:blip>
          <a:srcRect b="36774"/>
          <a:stretch/>
        </p:blipFill>
        <p:spPr>
          <a:xfrm>
            <a:off x="457200" y="2572714"/>
            <a:ext cx="4909923" cy="1928968"/>
          </a:xfrm>
          <a:prstGeom prst="rect">
            <a:avLst/>
          </a:prstGeom>
        </p:spPr>
      </p:pic>
      <p:pic>
        <p:nvPicPr>
          <p:cNvPr id="16" name="Picture 15">
            <a:extLst>
              <a:ext uri="{FF2B5EF4-FFF2-40B4-BE49-F238E27FC236}">
                <a16:creationId xmlns:a16="http://schemas.microsoft.com/office/drawing/2014/main" id="{835823E7-0C66-4F69-82F4-FC54B2610D5D}"/>
              </a:ext>
            </a:extLst>
          </p:cNvPr>
          <p:cNvPicPr>
            <a:picLocks noChangeAspect="1"/>
          </p:cNvPicPr>
          <p:nvPr/>
        </p:nvPicPr>
        <p:blipFill>
          <a:blip r:embed="rId4"/>
          <a:stretch>
            <a:fillRect/>
          </a:stretch>
        </p:blipFill>
        <p:spPr>
          <a:xfrm>
            <a:off x="5786429" y="2885082"/>
            <a:ext cx="5721644" cy="1104957"/>
          </a:xfrm>
          <a:prstGeom prst="rect">
            <a:avLst/>
          </a:prstGeom>
        </p:spPr>
      </p:pic>
    </p:spTree>
    <p:extLst>
      <p:ext uri="{BB962C8B-B14F-4D97-AF65-F5344CB8AC3E}">
        <p14:creationId xmlns:p14="http://schemas.microsoft.com/office/powerpoint/2010/main" val="33625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Dashboard to Report Transitions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DD170F39-73F0-49FC-B027-787F2D80F24B}"/>
              </a:ext>
            </a:extLst>
          </p:cNvPr>
          <p:cNvSpPr txBox="1"/>
          <p:nvPr/>
        </p:nvSpPr>
        <p:spPr>
          <a:xfrm>
            <a:off x="4928075" y="3437673"/>
            <a:ext cx="5547890"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Report – tell top level story of KPI</a:t>
            </a:r>
          </a:p>
          <a:p>
            <a:r>
              <a:rPr lang="en-US" dirty="0">
                <a:latin typeface="Segoe UI" panose="020B0502040204020203" pitchFamily="34" charset="0"/>
                <a:cs typeface="Segoe UI" panose="020B0502040204020203" pitchFamily="34" charset="0"/>
              </a:rPr>
              <a:t>* Drill to another report (sliced to specific details)</a:t>
            </a:r>
          </a:p>
        </p:txBody>
      </p:sp>
      <p:pic>
        <p:nvPicPr>
          <p:cNvPr id="3" name="Picture 2">
            <a:extLst>
              <a:ext uri="{FF2B5EF4-FFF2-40B4-BE49-F238E27FC236}">
                <a16:creationId xmlns:a16="http://schemas.microsoft.com/office/drawing/2014/main" id="{F839B6AA-F365-4F10-97AD-1EC83ECA16D1}"/>
              </a:ext>
            </a:extLst>
          </p:cNvPr>
          <p:cNvPicPr>
            <a:picLocks noChangeAspect="1"/>
          </p:cNvPicPr>
          <p:nvPr/>
        </p:nvPicPr>
        <p:blipFill>
          <a:blip r:embed="rId3"/>
          <a:stretch>
            <a:fillRect/>
          </a:stretch>
        </p:blipFill>
        <p:spPr>
          <a:xfrm>
            <a:off x="381376" y="1865227"/>
            <a:ext cx="1810650" cy="1246563"/>
          </a:xfrm>
          <a:prstGeom prst="rect">
            <a:avLst/>
          </a:prstGeom>
          <a:ln w="25400">
            <a:solidFill>
              <a:schemeClr val="bg1">
                <a:lumMod val="75000"/>
              </a:schemeClr>
            </a:solidFill>
          </a:ln>
        </p:spPr>
      </p:pic>
      <p:sp>
        <p:nvSpPr>
          <p:cNvPr id="4" name="TextBox 3">
            <a:extLst>
              <a:ext uri="{FF2B5EF4-FFF2-40B4-BE49-F238E27FC236}">
                <a16:creationId xmlns:a16="http://schemas.microsoft.com/office/drawing/2014/main" id="{877EC204-B6FD-4E61-935F-346BFBD59325}"/>
              </a:ext>
            </a:extLst>
          </p:cNvPr>
          <p:cNvSpPr txBox="1"/>
          <p:nvPr/>
        </p:nvSpPr>
        <p:spPr>
          <a:xfrm>
            <a:off x="2537316" y="2153954"/>
            <a:ext cx="7466120"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Dashboard Tile (single KPI) Action Oriented – click thru to report</a:t>
            </a:r>
          </a:p>
        </p:txBody>
      </p:sp>
      <p:sp>
        <p:nvSpPr>
          <p:cNvPr id="12" name="TextBox 11">
            <a:extLst>
              <a:ext uri="{FF2B5EF4-FFF2-40B4-BE49-F238E27FC236}">
                <a16:creationId xmlns:a16="http://schemas.microsoft.com/office/drawing/2014/main" id="{D916A32B-EE94-45FF-86CF-6E28A7C35308}"/>
              </a:ext>
            </a:extLst>
          </p:cNvPr>
          <p:cNvSpPr txBox="1"/>
          <p:nvPr/>
        </p:nvSpPr>
        <p:spPr>
          <a:xfrm>
            <a:off x="6406827" y="5614932"/>
            <a:ext cx="5547890"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In a report you can use “Back” to navigate back up</a:t>
            </a:r>
          </a:p>
        </p:txBody>
      </p:sp>
      <p:pic>
        <p:nvPicPr>
          <p:cNvPr id="14" name="Picture 13">
            <a:extLst>
              <a:ext uri="{FF2B5EF4-FFF2-40B4-BE49-F238E27FC236}">
                <a16:creationId xmlns:a16="http://schemas.microsoft.com/office/drawing/2014/main" id="{5F9B4624-F83A-4F14-ACFE-F9E8A63B19F6}"/>
              </a:ext>
            </a:extLst>
          </p:cNvPr>
          <p:cNvPicPr>
            <a:picLocks noChangeAspect="1"/>
          </p:cNvPicPr>
          <p:nvPr/>
        </p:nvPicPr>
        <p:blipFill>
          <a:blip r:embed="rId4"/>
          <a:stretch>
            <a:fillRect/>
          </a:stretch>
        </p:blipFill>
        <p:spPr>
          <a:xfrm>
            <a:off x="1126581" y="2926340"/>
            <a:ext cx="3363401" cy="2265862"/>
          </a:xfrm>
          <a:prstGeom prst="rect">
            <a:avLst/>
          </a:prstGeom>
          <a:ln w="28575">
            <a:solidFill>
              <a:schemeClr val="bg1">
                <a:lumMod val="65000"/>
              </a:schemeClr>
            </a:solidFill>
          </a:ln>
        </p:spPr>
      </p:pic>
      <p:pic>
        <p:nvPicPr>
          <p:cNvPr id="16" name="Picture 15">
            <a:extLst>
              <a:ext uri="{FF2B5EF4-FFF2-40B4-BE49-F238E27FC236}">
                <a16:creationId xmlns:a16="http://schemas.microsoft.com/office/drawing/2014/main" id="{8B0F5B45-65D5-40E8-B8B3-9794FB918C35}"/>
              </a:ext>
            </a:extLst>
          </p:cNvPr>
          <p:cNvPicPr>
            <a:picLocks noChangeAspect="1"/>
          </p:cNvPicPr>
          <p:nvPr/>
        </p:nvPicPr>
        <p:blipFill>
          <a:blip r:embed="rId5"/>
          <a:stretch>
            <a:fillRect/>
          </a:stretch>
        </p:blipFill>
        <p:spPr>
          <a:xfrm>
            <a:off x="2780578" y="4706089"/>
            <a:ext cx="3418808" cy="2041421"/>
          </a:xfrm>
          <a:prstGeom prst="rect">
            <a:avLst/>
          </a:prstGeom>
          <a:ln w="28575">
            <a:solidFill>
              <a:schemeClr val="bg1">
                <a:lumMod val="65000"/>
              </a:schemeClr>
            </a:solidFill>
          </a:ln>
        </p:spPr>
      </p:pic>
    </p:spTree>
    <p:extLst>
      <p:ext uri="{BB962C8B-B14F-4D97-AF65-F5344CB8AC3E}">
        <p14:creationId xmlns:p14="http://schemas.microsoft.com/office/powerpoint/2010/main" val="94669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Layouts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97893A93-EB1D-4E27-9891-8030E896AF8A}"/>
              </a:ext>
            </a:extLst>
          </p:cNvPr>
          <p:cNvSpPr/>
          <p:nvPr/>
        </p:nvSpPr>
        <p:spPr bwMode="auto">
          <a:xfrm>
            <a:off x="749300" y="2083242"/>
            <a:ext cx="10693400" cy="42037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DB914F-E479-4ECD-8D01-F0CA7F3D063A}"/>
              </a:ext>
            </a:extLst>
          </p:cNvPr>
          <p:cNvSpPr txBox="1"/>
          <p:nvPr/>
        </p:nvSpPr>
        <p:spPr>
          <a:xfrm>
            <a:off x="1320800" y="2389842"/>
            <a:ext cx="308610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Most people’s attention drawn here</a:t>
            </a:r>
          </a:p>
        </p:txBody>
      </p:sp>
      <p:sp>
        <p:nvSpPr>
          <p:cNvPr id="12" name="TextBox 11">
            <a:extLst>
              <a:ext uri="{FF2B5EF4-FFF2-40B4-BE49-F238E27FC236}">
                <a16:creationId xmlns:a16="http://schemas.microsoft.com/office/drawing/2014/main" id="{D724E11A-7304-48D0-AABE-C93C63C9A2A9}"/>
              </a:ext>
            </a:extLst>
          </p:cNvPr>
          <p:cNvSpPr txBox="1"/>
          <p:nvPr/>
        </p:nvSpPr>
        <p:spPr>
          <a:xfrm>
            <a:off x="1320800" y="5150815"/>
            <a:ext cx="30861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3</a:t>
            </a:r>
            <a:r>
              <a:rPr lang="en-US" sz="2400" baseline="30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rd</a:t>
            </a: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most important area</a:t>
            </a:r>
          </a:p>
        </p:txBody>
      </p:sp>
      <p:sp>
        <p:nvSpPr>
          <p:cNvPr id="14" name="TextBox 13">
            <a:extLst>
              <a:ext uri="{FF2B5EF4-FFF2-40B4-BE49-F238E27FC236}">
                <a16:creationId xmlns:a16="http://schemas.microsoft.com/office/drawing/2014/main" id="{F80AC2FF-0348-4B7F-A44D-2BF7A719398E}"/>
              </a:ext>
            </a:extLst>
          </p:cNvPr>
          <p:cNvSpPr txBox="1"/>
          <p:nvPr/>
        </p:nvSpPr>
        <p:spPr>
          <a:xfrm>
            <a:off x="8305800" y="2389842"/>
            <a:ext cx="30861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2</a:t>
            </a:r>
            <a:r>
              <a:rPr lang="en-US" sz="2400" baseline="30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nd</a:t>
            </a: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most important area</a:t>
            </a:r>
          </a:p>
        </p:txBody>
      </p:sp>
      <p:sp>
        <p:nvSpPr>
          <p:cNvPr id="16" name="TextBox 15">
            <a:extLst>
              <a:ext uri="{FF2B5EF4-FFF2-40B4-BE49-F238E27FC236}">
                <a16:creationId xmlns:a16="http://schemas.microsoft.com/office/drawing/2014/main" id="{44EC286A-A61F-44A4-B08B-CB71F3B9187B}"/>
              </a:ext>
            </a:extLst>
          </p:cNvPr>
          <p:cNvSpPr txBox="1"/>
          <p:nvPr/>
        </p:nvSpPr>
        <p:spPr>
          <a:xfrm>
            <a:off x="8255000" y="5151679"/>
            <a:ext cx="30861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Least important area</a:t>
            </a:r>
          </a:p>
        </p:txBody>
      </p:sp>
      <p:cxnSp>
        <p:nvCxnSpPr>
          <p:cNvPr id="17" name="Straight Connector 16">
            <a:extLst>
              <a:ext uri="{FF2B5EF4-FFF2-40B4-BE49-F238E27FC236}">
                <a16:creationId xmlns:a16="http://schemas.microsoft.com/office/drawing/2014/main" id="{586D6151-2B77-470D-9BA1-B63E1633CF55}"/>
              </a:ext>
            </a:extLst>
          </p:cNvPr>
          <p:cNvCxnSpPr/>
          <p:nvPr/>
        </p:nvCxnSpPr>
        <p:spPr>
          <a:xfrm>
            <a:off x="6096000" y="2083242"/>
            <a:ext cx="0" cy="42037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490926-AED3-4242-AF19-269ED59360CE}"/>
              </a:ext>
            </a:extLst>
          </p:cNvPr>
          <p:cNvCxnSpPr/>
          <p:nvPr/>
        </p:nvCxnSpPr>
        <p:spPr>
          <a:xfrm>
            <a:off x="749300" y="4185092"/>
            <a:ext cx="106934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83AAA1B-4CF8-42F2-B908-0A1237C7DC33}"/>
              </a:ext>
            </a:extLst>
          </p:cNvPr>
          <p:cNvSpPr/>
          <p:nvPr/>
        </p:nvSpPr>
        <p:spPr bwMode="auto">
          <a:xfrm>
            <a:off x="3797300" y="3350105"/>
            <a:ext cx="4508500" cy="15621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B3947553-9ACC-4498-8768-0A04FAFDEACD}"/>
              </a:ext>
            </a:extLst>
          </p:cNvPr>
          <p:cNvSpPr txBox="1"/>
          <p:nvPr/>
        </p:nvSpPr>
        <p:spPr>
          <a:xfrm>
            <a:off x="4699002" y="3538761"/>
            <a:ext cx="308610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Most people’s attention drawn here</a:t>
            </a:r>
          </a:p>
        </p:txBody>
      </p:sp>
    </p:spTree>
    <p:extLst>
      <p:ext uri="{BB962C8B-B14F-4D97-AF65-F5344CB8AC3E}">
        <p14:creationId xmlns:p14="http://schemas.microsoft.com/office/powerpoint/2010/main" val="235151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213360" y="4067216"/>
            <a:ext cx="11334351" cy="2194603"/>
          </a:xfrm>
        </p:spPr>
        <p:txBody>
          <a:bodyPr/>
          <a:lstStyle/>
          <a:p>
            <a:r>
              <a:rPr lang="en-US" dirty="0">
                <a:latin typeface="Segoe UI" panose="020B0502040204020203" pitchFamily="34" charset="0"/>
                <a:cs typeface="Segoe UI" panose="020B0502040204020203" pitchFamily="34" charset="0"/>
              </a:rPr>
              <a:t>Dashboards – Layout &amp; Structure</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34394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Column Layouts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Rectangle 5">
            <a:extLst>
              <a:ext uri="{FF2B5EF4-FFF2-40B4-BE49-F238E27FC236}">
                <a16:creationId xmlns:a16="http://schemas.microsoft.com/office/drawing/2014/main" id="{0EF7E0CA-538F-4032-97E0-161722826399}"/>
              </a:ext>
            </a:extLst>
          </p:cNvPr>
          <p:cNvSpPr/>
          <p:nvPr/>
        </p:nvSpPr>
        <p:spPr bwMode="auto">
          <a:xfrm>
            <a:off x="525255" y="2002450"/>
            <a:ext cx="2263775" cy="9525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Area 1</a:t>
            </a:r>
          </a:p>
        </p:txBody>
      </p:sp>
      <p:sp>
        <p:nvSpPr>
          <p:cNvPr id="8" name="Rectangle 7">
            <a:extLst>
              <a:ext uri="{FF2B5EF4-FFF2-40B4-BE49-F238E27FC236}">
                <a16:creationId xmlns:a16="http://schemas.microsoft.com/office/drawing/2014/main" id="{AD41A853-D0BB-4FC0-8547-CB3AEE5969E3}"/>
              </a:ext>
            </a:extLst>
          </p:cNvPr>
          <p:cNvSpPr/>
          <p:nvPr/>
        </p:nvSpPr>
        <p:spPr bwMode="auto">
          <a:xfrm>
            <a:off x="525254" y="3212667"/>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1</a:t>
            </a:r>
            <a:r>
              <a:rPr lang="en-US" sz="2400" baseline="30000" dirty="0">
                <a:solidFill>
                  <a:schemeClr val="tx1"/>
                </a:solidFill>
                <a:latin typeface="Segoe UI" panose="020B0502040204020203" pitchFamily="34" charset="0"/>
                <a:ea typeface="Segoe UI" panose="020B0502040204020203" pitchFamily="34" charset="0"/>
                <a:cs typeface="Segoe UI" panose="020B0502040204020203" pitchFamily="34" charset="0"/>
              </a:rPr>
              <a:t>st</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Area 1</a:t>
            </a:r>
          </a:p>
        </p:txBody>
      </p:sp>
      <p:sp>
        <p:nvSpPr>
          <p:cNvPr id="9" name="Rectangle 8">
            <a:extLst>
              <a:ext uri="{FF2B5EF4-FFF2-40B4-BE49-F238E27FC236}">
                <a16:creationId xmlns:a16="http://schemas.microsoft.com/office/drawing/2014/main" id="{11C2637D-55E5-4703-BA9F-E3601807D184}"/>
              </a:ext>
            </a:extLst>
          </p:cNvPr>
          <p:cNvSpPr/>
          <p:nvPr/>
        </p:nvSpPr>
        <p:spPr bwMode="auto">
          <a:xfrm>
            <a:off x="525253" y="4350401"/>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2</a:t>
            </a:r>
            <a:r>
              <a:rPr lang="en-US" sz="2400" baseline="30000" dirty="0">
                <a:solidFill>
                  <a:schemeClr val="tx1"/>
                </a:solidFill>
                <a:latin typeface="Segoe UI" panose="020B0502040204020203" pitchFamily="34" charset="0"/>
                <a:ea typeface="Segoe UI" panose="020B0502040204020203" pitchFamily="34" charset="0"/>
                <a:cs typeface="Segoe UI" panose="020B0502040204020203" pitchFamily="34" charset="0"/>
              </a:rPr>
              <a:t>nd</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Area 1</a:t>
            </a:r>
          </a:p>
        </p:txBody>
      </p:sp>
      <p:sp>
        <p:nvSpPr>
          <p:cNvPr id="11" name="Rectangle 10">
            <a:extLst>
              <a:ext uri="{FF2B5EF4-FFF2-40B4-BE49-F238E27FC236}">
                <a16:creationId xmlns:a16="http://schemas.microsoft.com/office/drawing/2014/main" id="{BA7C3A31-5D14-495C-BC5F-886BA85FF90F}"/>
              </a:ext>
            </a:extLst>
          </p:cNvPr>
          <p:cNvSpPr/>
          <p:nvPr/>
        </p:nvSpPr>
        <p:spPr bwMode="auto">
          <a:xfrm>
            <a:off x="525253" y="5488135"/>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Chart</a:t>
            </a:r>
          </a:p>
          <a:p>
            <a:pPr algn="ctr" defTabSz="932472" fontAlgn="base">
              <a:lnSpc>
                <a:spcPct val="90000"/>
              </a:lnSpc>
              <a:spcBef>
                <a:spcPct val="0"/>
              </a:spcBef>
              <a:spcAft>
                <a:spcPct val="0"/>
              </a:spcAft>
            </a:pPr>
            <a:r>
              <a:rPr lang="en-US" sz="2400" i="1"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Area 1</a:t>
            </a:r>
          </a:p>
        </p:txBody>
      </p:sp>
      <p:sp>
        <p:nvSpPr>
          <p:cNvPr id="12" name="Rectangle 11">
            <a:extLst>
              <a:ext uri="{FF2B5EF4-FFF2-40B4-BE49-F238E27FC236}">
                <a16:creationId xmlns:a16="http://schemas.microsoft.com/office/drawing/2014/main" id="{F547FFE1-35E2-46DE-86DD-A0486B720B9C}"/>
              </a:ext>
            </a:extLst>
          </p:cNvPr>
          <p:cNvSpPr/>
          <p:nvPr/>
        </p:nvSpPr>
        <p:spPr bwMode="auto">
          <a:xfrm>
            <a:off x="2993814" y="2002450"/>
            <a:ext cx="2263775" cy="9525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Area 2</a:t>
            </a: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671D3354-5009-4811-80C0-29D78E79B26D}"/>
              </a:ext>
            </a:extLst>
          </p:cNvPr>
          <p:cNvSpPr/>
          <p:nvPr/>
        </p:nvSpPr>
        <p:spPr bwMode="auto">
          <a:xfrm>
            <a:off x="2993813" y="3212667"/>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1</a:t>
            </a:r>
            <a:r>
              <a:rPr lang="en-US" sz="2400" baseline="30000" dirty="0">
                <a:solidFill>
                  <a:schemeClr val="tx1"/>
                </a:solidFill>
                <a:latin typeface="Segoe UI" panose="020B0502040204020203" pitchFamily="34" charset="0"/>
                <a:ea typeface="Segoe UI" panose="020B0502040204020203" pitchFamily="34" charset="0"/>
                <a:cs typeface="Segoe UI" panose="020B0502040204020203" pitchFamily="34" charset="0"/>
              </a:rPr>
              <a:t>st</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Area 2</a:t>
            </a:r>
          </a:p>
        </p:txBody>
      </p:sp>
      <p:sp>
        <p:nvSpPr>
          <p:cNvPr id="14" name="Rectangle 13">
            <a:extLst>
              <a:ext uri="{FF2B5EF4-FFF2-40B4-BE49-F238E27FC236}">
                <a16:creationId xmlns:a16="http://schemas.microsoft.com/office/drawing/2014/main" id="{DAEF6DF9-7ABA-4C7A-954C-64A85FCF2ED4}"/>
              </a:ext>
            </a:extLst>
          </p:cNvPr>
          <p:cNvSpPr/>
          <p:nvPr/>
        </p:nvSpPr>
        <p:spPr bwMode="auto">
          <a:xfrm>
            <a:off x="5462373" y="2002450"/>
            <a:ext cx="2263775" cy="9525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Area 3</a:t>
            </a: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3559856F-D1F5-4B68-9E29-89A2D99C5B99}"/>
              </a:ext>
            </a:extLst>
          </p:cNvPr>
          <p:cNvSpPr/>
          <p:nvPr/>
        </p:nvSpPr>
        <p:spPr bwMode="auto">
          <a:xfrm>
            <a:off x="5462372" y="3212667"/>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1</a:t>
            </a:r>
            <a:r>
              <a:rPr lang="en-US" sz="2400" baseline="30000" dirty="0">
                <a:solidFill>
                  <a:schemeClr val="tx1"/>
                </a:solidFill>
                <a:latin typeface="Segoe UI" panose="020B0502040204020203" pitchFamily="34" charset="0"/>
                <a:ea typeface="Segoe UI" panose="020B0502040204020203" pitchFamily="34" charset="0"/>
                <a:cs typeface="Segoe UI" panose="020B0502040204020203" pitchFamily="34" charset="0"/>
              </a:rPr>
              <a:t>st</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Area 3</a:t>
            </a:r>
          </a:p>
        </p:txBody>
      </p:sp>
      <p:sp>
        <p:nvSpPr>
          <p:cNvPr id="16" name="Rectangle 15">
            <a:extLst>
              <a:ext uri="{FF2B5EF4-FFF2-40B4-BE49-F238E27FC236}">
                <a16:creationId xmlns:a16="http://schemas.microsoft.com/office/drawing/2014/main" id="{82822E9B-7A4D-4012-8210-45AD89CAF858}"/>
              </a:ext>
            </a:extLst>
          </p:cNvPr>
          <p:cNvSpPr/>
          <p:nvPr/>
        </p:nvSpPr>
        <p:spPr bwMode="auto">
          <a:xfrm>
            <a:off x="2993813" y="4350401"/>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2</a:t>
            </a:r>
            <a:r>
              <a:rPr lang="en-US" sz="2400" baseline="30000" dirty="0">
                <a:solidFill>
                  <a:schemeClr val="tx1"/>
                </a:solidFill>
                <a:latin typeface="Segoe UI" panose="020B0502040204020203" pitchFamily="34" charset="0"/>
                <a:ea typeface="Segoe UI" panose="020B0502040204020203" pitchFamily="34" charset="0"/>
                <a:cs typeface="Segoe UI" panose="020B0502040204020203" pitchFamily="34" charset="0"/>
              </a:rPr>
              <a:t>nd</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Area 2</a:t>
            </a:r>
          </a:p>
        </p:txBody>
      </p:sp>
      <p:sp>
        <p:nvSpPr>
          <p:cNvPr id="17" name="Rectangle 16">
            <a:extLst>
              <a:ext uri="{FF2B5EF4-FFF2-40B4-BE49-F238E27FC236}">
                <a16:creationId xmlns:a16="http://schemas.microsoft.com/office/drawing/2014/main" id="{92C29FAB-FC08-4C20-887E-0BFC1C56E111}"/>
              </a:ext>
            </a:extLst>
          </p:cNvPr>
          <p:cNvSpPr/>
          <p:nvPr/>
        </p:nvSpPr>
        <p:spPr bwMode="auto">
          <a:xfrm>
            <a:off x="2993813" y="5488135"/>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Chart</a:t>
            </a:r>
          </a:p>
          <a:p>
            <a:pPr algn="ctr" defTabSz="932472" fontAlgn="base">
              <a:lnSpc>
                <a:spcPct val="90000"/>
              </a:lnSpc>
              <a:spcBef>
                <a:spcPct val="0"/>
              </a:spcBef>
              <a:spcAft>
                <a:spcPct val="0"/>
              </a:spcAft>
            </a:pPr>
            <a:r>
              <a:rPr lang="en-US" sz="2400" i="1"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Area 2</a:t>
            </a:r>
          </a:p>
        </p:txBody>
      </p:sp>
      <p:sp>
        <p:nvSpPr>
          <p:cNvPr id="18" name="Rectangle 17">
            <a:extLst>
              <a:ext uri="{FF2B5EF4-FFF2-40B4-BE49-F238E27FC236}">
                <a16:creationId xmlns:a16="http://schemas.microsoft.com/office/drawing/2014/main" id="{D7D4103A-D7C1-4F6B-8B31-EF89C5E6411D}"/>
              </a:ext>
            </a:extLst>
          </p:cNvPr>
          <p:cNvSpPr/>
          <p:nvPr/>
        </p:nvSpPr>
        <p:spPr bwMode="auto">
          <a:xfrm>
            <a:off x="5462372" y="4350401"/>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2</a:t>
            </a:r>
            <a:r>
              <a:rPr lang="en-US" sz="2400" baseline="30000" dirty="0">
                <a:solidFill>
                  <a:schemeClr val="tx1"/>
                </a:solidFill>
                <a:latin typeface="Segoe UI" panose="020B0502040204020203" pitchFamily="34" charset="0"/>
                <a:ea typeface="Segoe UI" panose="020B0502040204020203" pitchFamily="34" charset="0"/>
                <a:cs typeface="Segoe UI" panose="020B0502040204020203" pitchFamily="34" charset="0"/>
              </a:rPr>
              <a:t>nd</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Area 3</a:t>
            </a:r>
          </a:p>
        </p:txBody>
      </p:sp>
      <p:sp>
        <p:nvSpPr>
          <p:cNvPr id="19" name="Rectangle 18">
            <a:extLst>
              <a:ext uri="{FF2B5EF4-FFF2-40B4-BE49-F238E27FC236}">
                <a16:creationId xmlns:a16="http://schemas.microsoft.com/office/drawing/2014/main" id="{9A93E5BE-9DBB-4960-9F21-14F43899FB7C}"/>
              </a:ext>
            </a:extLst>
          </p:cNvPr>
          <p:cNvSpPr/>
          <p:nvPr/>
        </p:nvSpPr>
        <p:spPr bwMode="auto">
          <a:xfrm>
            <a:off x="5462372" y="5488135"/>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Chart</a:t>
            </a:r>
          </a:p>
          <a:p>
            <a:pPr algn="ctr" defTabSz="932472" fontAlgn="base">
              <a:lnSpc>
                <a:spcPct val="90000"/>
              </a:lnSpc>
              <a:spcBef>
                <a:spcPct val="0"/>
              </a:spcBef>
              <a:spcAft>
                <a:spcPct val="0"/>
              </a:spcAft>
            </a:pPr>
            <a:r>
              <a:rPr lang="en-US" sz="2400" i="1"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Area 3</a:t>
            </a:r>
          </a:p>
        </p:txBody>
      </p:sp>
      <p:sp>
        <p:nvSpPr>
          <p:cNvPr id="21" name="TextBox 20">
            <a:extLst>
              <a:ext uri="{FF2B5EF4-FFF2-40B4-BE49-F238E27FC236}">
                <a16:creationId xmlns:a16="http://schemas.microsoft.com/office/drawing/2014/main" id="{42B6DCB4-ED91-4C93-82B4-4C68066332E8}"/>
              </a:ext>
            </a:extLst>
          </p:cNvPr>
          <p:cNvSpPr txBox="1"/>
          <p:nvPr/>
        </p:nvSpPr>
        <p:spPr>
          <a:xfrm>
            <a:off x="8280440" y="2361257"/>
            <a:ext cx="3208712" cy="707886"/>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What is this layout most suitable for?</a:t>
            </a:r>
          </a:p>
        </p:txBody>
      </p:sp>
    </p:spTree>
    <p:extLst>
      <p:ext uri="{BB962C8B-B14F-4D97-AF65-F5344CB8AC3E}">
        <p14:creationId xmlns:p14="http://schemas.microsoft.com/office/powerpoint/2010/main" val="141589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Dashboard Layouts – Vertical Matrix Layout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C571E16-3B95-440D-89CE-45C674CE181E}"/>
              </a:ext>
            </a:extLst>
          </p:cNvPr>
          <p:cNvSpPr txBox="1"/>
          <p:nvPr/>
        </p:nvSpPr>
        <p:spPr>
          <a:xfrm>
            <a:off x="158067" y="5112907"/>
            <a:ext cx="11281719" cy="17450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Layout is useful when </a:t>
            </a:r>
          </a:p>
          <a:p>
            <a:pPr marL="800100" lvl="1"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Each row has a story</a:t>
            </a:r>
          </a:p>
          <a:p>
            <a:pPr marL="800100" lvl="1"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Each column has similar KPIs </a:t>
            </a:r>
          </a:p>
          <a:p>
            <a:pPr marL="800100" lvl="1"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Usually helpful in Marketing, Supply Chain (think conversion funnels etc.)</a:t>
            </a:r>
          </a:p>
        </p:txBody>
      </p:sp>
      <p:pic>
        <p:nvPicPr>
          <p:cNvPr id="3" name="Picture 2">
            <a:extLst>
              <a:ext uri="{FF2B5EF4-FFF2-40B4-BE49-F238E27FC236}">
                <a16:creationId xmlns:a16="http://schemas.microsoft.com/office/drawing/2014/main" id="{4C9D6DF1-FE65-48BB-9DB0-89F9F6EFC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381" y="1824335"/>
            <a:ext cx="6507977" cy="3288572"/>
          </a:xfrm>
          <a:prstGeom prst="rect">
            <a:avLst/>
          </a:prstGeom>
        </p:spPr>
      </p:pic>
    </p:spTree>
    <p:extLst>
      <p:ext uri="{BB962C8B-B14F-4D97-AF65-F5344CB8AC3E}">
        <p14:creationId xmlns:p14="http://schemas.microsoft.com/office/powerpoint/2010/main" val="172318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Dashboard Layouts – Horizontal Matrix</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76B9973B-1776-4374-A91F-507781EE16DA}"/>
              </a:ext>
            </a:extLst>
          </p:cNvPr>
          <p:cNvPicPr>
            <a:picLocks noChangeAspect="1"/>
          </p:cNvPicPr>
          <p:nvPr/>
        </p:nvPicPr>
        <p:blipFill>
          <a:blip r:embed="rId3"/>
          <a:stretch>
            <a:fillRect/>
          </a:stretch>
        </p:blipFill>
        <p:spPr>
          <a:xfrm>
            <a:off x="1952296" y="1776437"/>
            <a:ext cx="6309110" cy="4533459"/>
          </a:xfrm>
          <a:prstGeom prst="rect">
            <a:avLst/>
          </a:prstGeom>
        </p:spPr>
      </p:pic>
      <p:sp>
        <p:nvSpPr>
          <p:cNvPr id="3" name="TextBox 2">
            <a:extLst>
              <a:ext uri="{FF2B5EF4-FFF2-40B4-BE49-F238E27FC236}">
                <a16:creationId xmlns:a16="http://schemas.microsoft.com/office/drawing/2014/main" id="{5FB52D2B-1638-44CD-AED0-C146D78F94E9}"/>
              </a:ext>
            </a:extLst>
          </p:cNvPr>
          <p:cNvSpPr txBox="1"/>
          <p:nvPr/>
        </p:nvSpPr>
        <p:spPr>
          <a:xfrm>
            <a:off x="161026" y="6295013"/>
            <a:ext cx="11827948" cy="544765"/>
          </a:xfrm>
          <a:prstGeom prst="rect">
            <a:avLst/>
          </a:prstGeom>
          <a:noFill/>
        </p:spPr>
        <p:txBody>
          <a:bodyPr wrap="square" lIns="182880" tIns="146304" rIns="182880" bIns="146304" rtlCol="0">
            <a:spAutoFit/>
          </a:bodyPr>
          <a:lstStyle/>
          <a:p>
            <a:pPr>
              <a:lnSpc>
                <a:spcPct val="90000"/>
              </a:lnSpc>
              <a:spcAft>
                <a:spcPts val="600"/>
              </a:spcAft>
            </a:pPr>
            <a:r>
              <a:rPr lang="en-US" u="sng" dirty="0">
                <a:latin typeface="Segoe UI" panose="020B0502040204020203" pitchFamily="34" charset="0"/>
                <a:cs typeface="Segoe UI" panose="020B0502040204020203" pitchFamily="34" charset="0"/>
                <a:hlinkClick r:id="rId4"/>
              </a:rPr>
              <a:t>https://powerbi.microsoft.com/en-us/blog/how-microsoft-uses-power-bi-to-run-its-growing-cloud-business/</a:t>
            </a:r>
            <a:endParaRPr lang="en-US" dirty="0">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5A0E2FB0-8B97-4815-985D-4B9615AE45E9}"/>
              </a:ext>
            </a:extLst>
          </p:cNvPr>
          <p:cNvSpPr txBox="1"/>
          <p:nvPr/>
        </p:nvSpPr>
        <p:spPr>
          <a:xfrm>
            <a:off x="8796955" y="2152615"/>
            <a:ext cx="3009141" cy="195745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This dashboard is currently in use by Microsoft to manage their cloud business</a:t>
            </a:r>
            <a:r>
              <a:rPr lang="en-US" sz="2400" dirty="0">
                <a:gradFill>
                  <a:gsLst>
                    <a:gs pos="2917">
                      <a:schemeClr val="tx1"/>
                    </a:gs>
                    <a:gs pos="30000">
                      <a:schemeClr val="tx1"/>
                    </a:gs>
                  </a:gsLst>
                  <a:lin ang="5400000" scaled="0"/>
                </a:gradFill>
                <a:latin typeface="+mj-lt"/>
              </a:rPr>
              <a:t>.</a:t>
            </a:r>
          </a:p>
        </p:txBody>
      </p:sp>
    </p:spTree>
    <p:extLst>
      <p:ext uri="{BB962C8B-B14F-4D97-AF65-F5344CB8AC3E}">
        <p14:creationId xmlns:p14="http://schemas.microsoft.com/office/powerpoint/2010/main" val="70879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Reports – Layout and Structure</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244276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dirty="0"/>
              <a:t>Module 1</a:t>
            </a:r>
          </a:p>
          <a:p>
            <a:r>
              <a:rPr lang="en-US" dirty="0"/>
              <a:t>What is Story Telling with Data</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418580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Use Storyboarding to Design Report Layout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62EFFE16-DBAC-4D59-8A1C-A6EF3DE06A1E}"/>
              </a:ext>
            </a:extLst>
          </p:cNvPr>
          <p:cNvSpPr/>
          <p:nvPr/>
        </p:nvSpPr>
        <p:spPr bwMode="auto">
          <a:xfrm>
            <a:off x="364987" y="1827236"/>
            <a:ext cx="9480550" cy="42037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E90B6A23-9B47-4A53-89F8-ECD3504A53BD}"/>
              </a:ext>
            </a:extLst>
          </p:cNvPr>
          <p:cNvSpPr/>
          <p:nvPr/>
        </p:nvSpPr>
        <p:spPr bwMode="auto">
          <a:xfrm>
            <a:off x="10029687" y="1827236"/>
            <a:ext cx="1727200" cy="42037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Slicers</a:t>
            </a:r>
          </a:p>
        </p:txBody>
      </p:sp>
      <p:graphicFrame>
        <p:nvGraphicFramePr>
          <p:cNvPr id="4" name="Table">
            <a:extLst>
              <a:ext uri="{FF2B5EF4-FFF2-40B4-BE49-F238E27FC236}">
                <a16:creationId xmlns:a16="http://schemas.microsoft.com/office/drawing/2014/main" id="{3694265B-EAB0-4830-8238-9E5AA55AC524}"/>
              </a:ext>
            </a:extLst>
          </p:cNvPr>
          <p:cNvGraphicFramePr>
            <a:graphicFrameLocks noGrp="1"/>
          </p:cNvGraphicFramePr>
          <p:nvPr>
            <p:extLst>
              <p:ext uri="{D42A27DB-BD31-4B8C-83A1-F6EECF244321}">
                <p14:modId xmlns:p14="http://schemas.microsoft.com/office/powerpoint/2010/main" val="7955908"/>
              </p:ext>
            </p:extLst>
          </p:nvPr>
        </p:nvGraphicFramePr>
        <p:xfrm>
          <a:off x="6340982" y="4092154"/>
          <a:ext cx="3370050" cy="1695803"/>
        </p:xfrm>
        <a:graphic>
          <a:graphicData uri="http://schemas.openxmlformats.org/drawingml/2006/table">
            <a:tbl>
              <a:tblPr firstRow="1" bandRow="1">
                <a:tableStyleId>{8EC20E35-A176-4012-BC5E-935CFFF8708E}</a:tableStyleId>
              </a:tblPr>
              <a:tblGrid>
                <a:gridCol w="825709">
                  <a:extLst>
                    <a:ext uri="{9D8B030D-6E8A-4147-A177-3AD203B41FA5}">
                      <a16:colId xmlns:a16="http://schemas.microsoft.com/office/drawing/2014/main" val="20000"/>
                    </a:ext>
                  </a:extLst>
                </a:gridCol>
                <a:gridCol w="815270">
                  <a:extLst>
                    <a:ext uri="{9D8B030D-6E8A-4147-A177-3AD203B41FA5}">
                      <a16:colId xmlns:a16="http://schemas.microsoft.com/office/drawing/2014/main" val="20001"/>
                    </a:ext>
                  </a:extLst>
                </a:gridCol>
                <a:gridCol w="826551">
                  <a:extLst>
                    <a:ext uri="{9D8B030D-6E8A-4147-A177-3AD203B41FA5}">
                      <a16:colId xmlns:a16="http://schemas.microsoft.com/office/drawing/2014/main" val="20002"/>
                    </a:ext>
                  </a:extLst>
                </a:gridCol>
                <a:gridCol w="902520">
                  <a:extLst>
                    <a:ext uri="{9D8B030D-6E8A-4147-A177-3AD203B41FA5}">
                      <a16:colId xmlns:a16="http://schemas.microsoft.com/office/drawing/2014/main" val="20003"/>
                    </a:ext>
                  </a:extLst>
                </a:gridCol>
              </a:tblGrid>
              <a:tr h="176169">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extLst>
                  <a:ext uri="{0D108BD9-81ED-4DB2-BD59-A6C34878D82A}">
                    <a16:rowId xmlns:a16="http://schemas.microsoft.com/office/drawing/2014/main" val="10000"/>
                  </a:ext>
                </a:extLst>
              </a:tr>
              <a:tr h="322963">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extLst>
                  <a:ext uri="{0D108BD9-81ED-4DB2-BD59-A6C34878D82A}">
                    <a16:rowId xmlns:a16="http://schemas.microsoft.com/office/drawing/2014/main" val="10001"/>
                  </a:ext>
                </a:extLst>
              </a:tr>
              <a:tr h="176169">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val="10002"/>
                  </a:ext>
                </a:extLst>
              </a:tr>
              <a:tr h="188980">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val="10003"/>
                  </a:ext>
                </a:extLst>
              </a:tr>
              <a:tr h="176169">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val="10004"/>
                  </a:ext>
                </a:extLst>
              </a:tr>
              <a:tr h="176169">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val="10005"/>
                  </a:ext>
                </a:extLst>
              </a:tr>
              <a:tr h="176169">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val="10006"/>
                  </a:ext>
                </a:extLst>
              </a:tr>
              <a:tr h="176169">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tc>
                  <a:txBody>
                    <a:bodyPr/>
                    <a:lstStyle/>
                    <a:p>
                      <a:endParaRPr lang="en-US" sz="1100" dirty="0">
                        <a:solidFill>
                          <a:srgbClr val="000000"/>
                        </a:solidFill>
                      </a:endParaRPr>
                    </a:p>
                  </a:txBody>
                  <a:tcPr marL="56960" marR="56960" marT="0" marB="2848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12" name="StreetMap">
            <a:extLst>
              <a:ext uri="{FF2B5EF4-FFF2-40B4-BE49-F238E27FC236}">
                <a16:creationId xmlns:a16="http://schemas.microsoft.com/office/drawing/2014/main" id="{C8040638-64F2-4BF4-A79A-1B73A078C1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6816" y="2627601"/>
            <a:ext cx="3164594" cy="3160356"/>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graphicFrame>
        <p:nvGraphicFramePr>
          <p:cNvPr id="14" name="HorizontalBarChart">
            <a:extLst>
              <a:ext uri="{FF2B5EF4-FFF2-40B4-BE49-F238E27FC236}">
                <a16:creationId xmlns:a16="http://schemas.microsoft.com/office/drawing/2014/main" id="{AAD669E2-AD72-4808-82B4-9409F4BAADA9}"/>
              </a:ext>
            </a:extLst>
          </p:cNvPr>
          <p:cNvGraphicFramePr/>
          <p:nvPr>
            <p:extLst>
              <p:ext uri="{D42A27DB-BD31-4B8C-83A1-F6EECF244321}">
                <p14:modId xmlns:p14="http://schemas.microsoft.com/office/powerpoint/2010/main" val="976819478"/>
              </p:ext>
            </p:extLst>
          </p:nvPr>
        </p:nvGraphicFramePr>
        <p:xfrm>
          <a:off x="567032" y="2627601"/>
          <a:ext cx="1810212" cy="3160356"/>
        </p:xfrm>
        <a:graphic>
          <a:graphicData uri="http://schemas.openxmlformats.org/drawingml/2006/chart">
            <c:chart xmlns:c="http://schemas.openxmlformats.org/drawingml/2006/chart" xmlns:r="http://schemas.openxmlformats.org/officeDocument/2006/relationships" r:id="rId4"/>
          </a:graphicData>
        </a:graphic>
      </p:graphicFrame>
      <p:sp>
        <p:nvSpPr>
          <p:cNvPr id="16" name="Content">
            <a:extLst>
              <a:ext uri="{FF2B5EF4-FFF2-40B4-BE49-F238E27FC236}">
                <a16:creationId xmlns:a16="http://schemas.microsoft.com/office/drawing/2014/main" id="{E12070F2-8F42-49E3-8177-99F6DD67357D}"/>
              </a:ext>
            </a:extLst>
          </p:cNvPr>
          <p:cNvSpPr/>
          <p:nvPr/>
        </p:nvSpPr>
        <p:spPr>
          <a:xfrm>
            <a:off x="567032" y="2052633"/>
            <a:ext cx="9144000" cy="331989"/>
          </a:xfrm>
          <a:prstGeom prst="rect">
            <a:avLst/>
          </a:prstGeom>
          <a:solidFill>
            <a:srgbClr val="000000">
              <a:alpha val="75000"/>
            </a:srgbClr>
          </a:solidFill>
          <a:ln w="12700"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defTabSz="914400" eaLnBrk="1" fontAlgn="auto" latinLnBrk="0" hangingPunct="1">
              <a:lnSpc>
                <a:spcPct val="100000"/>
              </a:lnSpc>
              <a:spcBef>
                <a:spcPts val="0"/>
              </a:spcBef>
              <a:spcAft>
                <a:spcPts val="0"/>
              </a:spcAft>
              <a:buClrTx/>
              <a:buSzTx/>
              <a:buFontTx/>
              <a:buNone/>
              <a:tabLst/>
            </a:pPr>
            <a:r>
              <a:rPr kumimoji="0" lang="en-US" sz="2000" b="0" i="0" u="none" strike="noStrike" kern="0" cap="none" spc="0" normalizeH="0" baseline="0" noProof="0" dirty="0">
                <a:ln>
                  <a:noFill/>
                </a:ln>
                <a:solidFill>
                  <a:srgbClr val="FFFFFF"/>
                </a:solidFill>
                <a:effectLst/>
                <a:uLnTx/>
                <a:uFillTx/>
                <a:latin typeface="Segoe UI"/>
                <a:ea typeface="+mn-ea"/>
                <a:cs typeface="+mn-cs"/>
              </a:rPr>
              <a:t>Logo                   Subject</a:t>
            </a:r>
          </a:p>
        </p:txBody>
      </p:sp>
      <p:sp>
        <p:nvSpPr>
          <p:cNvPr id="18" name="TextBox 17">
            <a:extLst>
              <a:ext uri="{FF2B5EF4-FFF2-40B4-BE49-F238E27FC236}">
                <a16:creationId xmlns:a16="http://schemas.microsoft.com/office/drawing/2014/main" id="{EB6A3AC8-E716-44AF-A18C-9ECE3FFFE640}"/>
              </a:ext>
            </a:extLst>
          </p:cNvPr>
          <p:cNvSpPr txBox="1"/>
          <p:nvPr/>
        </p:nvSpPr>
        <p:spPr>
          <a:xfrm>
            <a:off x="3524190" y="3903310"/>
            <a:ext cx="1744671" cy="584775"/>
          </a:xfrm>
          <a:prstGeom prst="rect">
            <a:avLst/>
          </a:prstGeom>
          <a:solidFill>
            <a:schemeClr val="bg1"/>
          </a:solidFill>
        </p:spPr>
        <p:txBody>
          <a:bodyPr wrap="square" rtlCol="0">
            <a:spAutoFit/>
          </a:bodyPr>
          <a:lstStyle/>
          <a:p>
            <a:r>
              <a:rPr lang="en-US" sz="3200" dirty="0">
                <a:solidFill>
                  <a:schemeClr val="accent1">
                    <a:lumMod val="75000"/>
                  </a:schemeClr>
                </a:solidFill>
                <a:latin typeface="Segoe UI" panose="020B0502040204020203" pitchFamily="34" charset="0"/>
                <a:cs typeface="Segoe UI" panose="020B0502040204020203" pitchFamily="34" charset="0"/>
              </a:rPr>
              <a:t>Where?</a:t>
            </a:r>
          </a:p>
        </p:txBody>
      </p:sp>
      <p:sp>
        <p:nvSpPr>
          <p:cNvPr id="20" name="TextBox 19">
            <a:extLst>
              <a:ext uri="{FF2B5EF4-FFF2-40B4-BE49-F238E27FC236}">
                <a16:creationId xmlns:a16="http://schemas.microsoft.com/office/drawing/2014/main" id="{A7A06DF9-037B-4837-84CD-3D2F145C161D}"/>
              </a:ext>
            </a:extLst>
          </p:cNvPr>
          <p:cNvSpPr txBox="1"/>
          <p:nvPr/>
        </p:nvSpPr>
        <p:spPr>
          <a:xfrm>
            <a:off x="892944" y="3903310"/>
            <a:ext cx="1247607" cy="584775"/>
          </a:xfrm>
          <a:prstGeom prst="rect">
            <a:avLst/>
          </a:prstGeom>
          <a:solidFill>
            <a:schemeClr val="bg1"/>
          </a:solidFill>
        </p:spPr>
        <p:txBody>
          <a:bodyPr wrap="square" rtlCol="0">
            <a:spAutoFit/>
          </a:bodyPr>
          <a:lstStyle/>
          <a:p>
            <a:r>
              <a:rPr lang="en-US" sz="3200" dirty="0">
                <a:solidFill>
                  <a:schemeClr val="accent1">
                    <a:lumMod val="75000"/>
                  </a:schemeClr>
                </a:solidFill>
                <a:latin typeface="Segoe UI" panose="020B0502040204020203" pitchFamily="34" charset="0"/>
                <a:cs typeface="Segoe UI" panose="020B0502040204020203" pitchFamily="34" charset="0"/>
              </a:rPr>
              <a:t>Who?</a:t>
            </a:r>
          </a:p>
        </p:txBody>
      </p:sp>
      <p:sp>
        <p:nvSpPr>
          <p:cNvPr id="22" name="TextBox 21">
            <a:extLst>
              <a:ext uri="{FF2B5EF4-FFF2-40B4-BE49-F238E27FC236}">
                <a16:creationId xmlns:a16="http://schemas.microsoft.com/office/drawing/2014/main" id="{E0C65913-AC7B-4C06-B9F1-B63840D1CA70}"/>
              </a:ext>
            </a:extLst>
          </p:cNvPr>
          <p:cNvSpPr txBox="1"/>
          <p:nvPr/>
        </p:nvSpPr>
        <p:spPr>
          <a:xfrm>
            <a:off x="7796817" y="5032284"/>
            <a:ext cx="1597900" cy="584775"/>
          </a:xfrm>
          <a:prstGeom prst="rect">
            <a:avLst/>
          </a:prstGeom>
          <a:solidFill>
            <a:schemeClr val="bg1"/>
          </a:solidFill>
        </p:spPr>
        <p:txBody>
          <a:bodyPr wrap="square" rtlCol="0">
            <a:spAutoFit/>
          </a:bodyPr>
          <a:lstStyle/>
          <a:p>
            <a:r>
              <a:rPr lang="en-US" sz="3200" dirty="0">
                <a:solidFill>
                  <a:schemeClr val="accent1">
                    <a:lumMod val="75000"/>
                  </a:schemeClr>
                </a:solidFill>
                <a:latin typeface="Segoe UI" panose="020B0502040204020203" pitchFamily="34" charset="0"/>
                <a:cs typeface="Segoe UI" panose="020B0502040204020203" pitchFamily="34" charset="0"/>
              </a:rPr>
              <a:t>What?</a:t>
            </a:r>
          </a:p>
        </p:txBody>
      </p:sp>
      <p:graphicFrame>
        <p:nvGraphicFramePr>
          <p:cNvPr id="24" name="LineChart">
            <a:extLst>
              <a:ext uri="{FF2B5EF4-FFF2-40B4-BE49-F238E27FC236}">
                <a16:creationId xmlns:a16="http://schemas.microsoft.com/office/drawing/2014/main" id="{684B5EFA-3FCA-4C41-BE0C-6D6B78832D47}"/>
              </a:ext>
            </a:extLst>
          </p:cNvPr>
          <p:cNvGraphicFramePr/>
          <p:nvPr>
            <p:extLst>
              <p:ext uri="{D42A27DB-BD31-4B8C-83A1-F6EECF244321}">
                <p14:modId xmlns:p14="http://schemas.microsoft.com/office/powerpoint/2010/main" val="215253703"/>
              </p:ext>
            </p:extLst>
          </p:nvPr>
        </p:nvGraphicFramePr>
        <p:xfrm>
          <a:off x="6340982" y="2627601"/>
          <a:ext cx="3370050" cy="1538210"/>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5">
            <a:extLst>
              <a:ext uri="{FF2B5EF4-FFF2-40B4-BE49-F238E27FC236}">
                <a16:creationId xmlns:a16="http://schemas.microsoft.com/office/drawing/2014/main" id="{8247FE1E-9C14-4E9D-AC9A-2C12D166494A}"/>
              </a:ext>
            </a:extLst>
          </p:cNvPr>
          <p:cNvSpPr txBox="1"/>
          <p:nvPr/>
        </p:nvSpPr>
        <p:spPr>
          <a:xfrm>
            <a:off x="7835797" y="3410138"/>
            <a:ext cx="1597900" cy="584775"/>
          </a:xfrm>
          <a:prstGeom prst="rect">
            <a:avLst/>
          </a:prstGeom>
          <a:solidFill>
            <a:schemeClr val="bg1"/>
          </a:solidFill>
        </p:spPr>
        <p:txBody>
          <a:bodyPr wrap="square" rtlCol="0">
            <a:spAutoFit/>
          </a:bodyPr>
          <a:lstStyle/>
          <a:p>
            <a:r>
              <a:rPr lang="en-US" sz="3200" dirty="0">
                <a:solidFill>
                  <a:schemeClr val="accent1">
                    <a:lumMod val="75000"/>
                  </a:schemeClr>
                </a:solidFill>
                <a:latin typeface="Segoe UI" panose="020B0502040204020203" pitchFamily="34" charset="0"/>
                <a:cs typeface="Segoe UI" panose="020B0502040204020203" pitchFamily="34" charset="0"/>
              </a:rPr>
              <a:t>When?</a:t>
            </a:r>
          </a:p>
        </p:txBody>
      </p:sp>
      <p:sp>
        <p:nvSpPr>
          <p:cNvPr id="28" name="Right Brace 27">
            <a:extLst>
              <a:ext uri="{FF2B5EF4-FFF2-40B4-BE49-F238E27FC236}">
                <a16:creationId xmlns:a16="http://schemas.microsoft.com/office/drawing/2014/main" id="{88D4B249-F122-48BC-BAA4-B1A4301DC3E0}"/>
              </a:ext>
            </a:extLst>
          </p:cNvPr>
          <p:cNvSpPr/>
          <p:nvPr/>
        </p:nvSpPr>
        <p:spPr>
          <a:xfrm rot="5400000">
            <a:off x="2411035" y="5675621"/>
            <a:ext cx="331990" cy="399572"/>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TextBox 29">
            <a:extLst>
              <a:ext uri="{FF2B5EF4-FFF2-40B4-BE49-F238E27FC236}">
                <a16:creationId xmlns:a16="http://schemas.microsoft.com/office/drawing/2014/main" id="{8F62A694-D00B-4C64-80DB-6EDFDA1D86C6}"/>
              </a:ext>
            </a:extLst>
          </p:cNvPr>
          <p:cNvSpPr txBox="1"/>
          <p:nvPr/>
        </p:nvSpPr>
        <p:spPr>
          <a:xfrm>
            <a:off x="364986" y="6030936"/>
            <a:ext cx="9963757" cy="904863"/>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Control this space.  If all objects tell the same story, use the same gap space.  If some objects tell a different story, make the gap bigger</a:t>
            </a:r>
          </a:p>
        </p:txBody>
      </p:sp>
    </p:spTree>
    <p:extLst>
      <p:ext uri="{BB962C8B-B14F-4D97-AF65-F5344CB8AC3E}">
        <p14:creationId xmlns:p14="http://schemas.microsoft.com/office/powerpoint/2010/main" val="62109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Storyboarding Tools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0049E71A-07B5-437F-8ED0-1BC26CD9E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68" y="1952296"/>
            <a:ext cx="7673677" cy="3969776"/>
          </a:xfrm>
          <a:prstGeom prst="rect">
            <a:avLst/>
          </a:prstGeom>
        </p:spPr>
      </p:pic>
      <p:pic>
        <p:nvPicPr>
          <p:cNvPr id="3" name="Picture 2">
            <a:extLst>
              <a:ext uri="{FF2B5EF4-FFF2-40B4-BE49-F238E27FC236}">
                <a16:creationId xmlns:a16="http://schemas.microsoft.com/office/drawing/2014/main" id="{41FF7B92-D277-4A06-8511-6AEC991784E9}"/>
              </a:ext>
            </a:extLst>
          </p:cNvPr>
          <p:cNvPicPr>
            <a:picLocks noChangeAspect="1"/>
          </p:cNvPicPr>
          <p:nvPr/>
        </p:nvPicPr>
        <p:blipFill>
          <a:blip r:embed="rId4"/>
          <a:stretch>
            <a:fillRect/>
          </a:stretch>
        </p:blipFill>
        <p:spPr>
          <a:xfrm>
            <a:off x="7872083" y="1952296"/>
            <a:ext cx="1736834" cy="4373099"/>
          </a:xfrm>
          <a:prstGeom prst="rect">
            <a:avLst/>
          </a:prstGeom>
        </p:spPr>
      </p:pic>
      <p:pic>
        <p:nvPicPr>
          <p:cNvPr id="4" name="Picture 3">
            <a:extLst>
              <a:ext uri="{FF2B5EF4-FFF2-40B4-BE49-F238E27FC236}">
                <a16:creationId xmlns:a16="http://schemas.microsoft.com/office/drawing/2014/main" id="{2EDC8635-B363-4ACB-95D3-13A1B6AF6024}"/>
              </a:ext>
            </a:extLst>
          </p:cNvPr>
          <p:cNvPicPr>
            <a:picLocks noChangeAspect="1"/>
          </p:cNvPicPr>
          <p:nvPr/>
        </p:nvPicPr>
        <p:blipFill>
          <a:blip r:embed="rId5"/>
          <a:stretch>
            <a:fillRect/>
          </a:stretch>
        </p:blipFill>
        <p:spPr>
          <a:xfrm>
            <a:off x="9576832" y="1952296"/>
            <a:ext cx="1797309" cy="3796748"/>
          </a:xfrm>
          <a:prstGeom prst="rect">
            <a:avLst/>
          </a:prstGeom>
        </p:spPr>
      </p:pic>
      <p:pic>
        <p:nvPicPr>
          <p:cNvPr id="12" name="Picture 11">
            <a:extLst>
              <a:ext uri="{FF2B5EF4-FFF2-40B4-BE49-F238E27FC236}">
                <a16:creationId xmlns:a16="http://schemas.microsoft.com/office/drawing/2014/main" id="{0DBBC390-08EC-4F07-A34F-EDD47BBE124C}"/>
              </a:ext>
            </a:extLst>
          </p:cNvPr>
          <p:cNvPicPr>
            <a:picLocks noChangeAspect="1"/>
          </p:cNvPicPr>
          <p:nvPr/>
        </p:nvPicPr>
        <p:blipFill>
          <a:blip r:embed="rId6"/>
          <a:stretch>
            <a:fillRect/>
          </a:stretch>
        </p:blipFill>
        <p:spPr>
          <a:xfrm>
            <a:off x="9608917" y="5749044"/>
            <a:ext cx="2127359" cy="685835"/>
          </a:xfrm>
          <a:prstGeom prst="rect">
            <a:avLst/>
          </a:prstGeom>
        </p:spPr>
      </p:pic>
      <p:sp>
        <p:nvSpPr>
          <p:cNvPr id="14" name="TextBox 13">
            <a:extLst>
              <a:ext uri="{FF2B5EF4-FFF2-40B4-BE49-F238E27FC236}">
                <a16:creationId xmlns:a16="http://schemas.microsoft.com/office/drawing/2014/main" id="{E41B0D82-0DD2-4BCB-94BB-B6286AC82E1E}"/>
              </a:ext>
            </a:extLst>
          </p:cNvPr>
          <p:cNvSpPr txBox="1"/>
          <p:nvPr/>
        </p:nvSpPr>
        <p:spPr>
          <a:xfrm>
            <a:off x="135399" y="6434879"/>
            <a:ext cx="11682664"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Install the Storyboarding Toolbar: </a:t>
            </a:r>
            <a:r>
              <a:rPr lang="en-US" sz="1400" dirty="0">
                <a:latin typeface="Segoe UI" panose="020B0502040204020203" pitchFamily="34" charset="0"/>
                <a:cs typeface="Segoe UI" panose="020B0502040204020203" pitchFamily="34" charset="0"/>
                <a:hlinkClick r:id="rId7"/>
              </a:rPr>
              <a:t>https://docs.microsoft.com/en-us/vsts/work/backlogs/office/storyboard-your-ideas-using-powerpoint</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730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kern="0" dirty="0">
                <a:latin typeface="Segoe UI" panose="020B0502040204020203" pitchFamily="34" charset="0"/>
                <a:cs typeface="Segoe UI" panose="020B0502040204020203" pitchFamily="34" charset="0"/>
              </a:rPr>
              <a:t>Report Channel – Drill Through Filters</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extBox 5">
            <a:extLst>
              <a:ext uri="{FF2B5EF4-FFF2-40B4-BE49-F238E27FC236}">
                <a16:creationId xmlns:a16="http://schemas.microsoft.com/office/drawing/2014/main" id="{81FC1C7F-4C15-45CE-AE88-5578B3B669A3}"/>
              </a:ext>
            </a:extLst>
          </p:cNvPr>
          <p:cNvSpPr txBox="1"/>
          <p:nvPr/>
        </p:nvSpPr>
        <p:spPr>
          <a:xfrm>
            <a:off x="4961615" y="1897037"/>
            <a:ext cx="7108466" cy="2031325"/>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Drill through allows you to create a page that provides details on a single ‘entity’ in your model:</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Allows quick navigation to a report page for more depth on that entity</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Can be accessed by almost any visual which contains that entity</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Quick “Back” button that is functional in Power BI Service as well</a:t>
            </a:r>
          </a:p>
          <a:p>
            <a:pPr marL="285750" indent="-285750">
              <a:buFont typeface="Arial" panose="020B0604020202020204" pitchFamily="34" charset="0"/>
              <a:buChar char="•"/>
            </a:pPr>
            <a:endParaRPr lang="en-US" dirty="0">
              <a:latin typeface="+mj-lt"/>
            </a:endParaRPr>
          </a:p>
        </p:txBody>
      </p:sp>
      <p:cxnSp>
        <p:nvCxnSpPr>
          <p:cNvPr id="8" name="Straight Arrow Connector 7">
            <a:extLst>
              <a:ext uri="{FF2B5EF4-FFF2-40B4-BE49-F238E27FC236}">
                <a16:creationId xmlns:a16="http://schemas.microsoft.com/office/drawing/2014/main" id="{F576EF31-7563-401F-A94F-4F1BA6270AE5}"/>
              </a:ext>
            </a:extLst>
          </p:cNvPr>
          <p:cNvCxnSpPr>
            <a:cxnSpLocks/>
          </p:cNvCxnSpPr>
          <p:nvPr/>
        </p:nvCxnSpPr>
        <p:spPr>
          <a:xfrm flipV="1">
            <a:off x="4492487" y="4687651"/>
            <a:ext cx="1913539" cy="2045811"/>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pic>
        <p:nvPicPr>
          <p:cNvPr id="9" name="Picture 8">
            <a:extLst>
              <a:ext uri="{FF2B5EF4-FFF2-40B4-BE49-F238E27FC236}">
                <a16:creationId xmlns:a16="http://schemas.microsoft.com/office/drawing/2014/main" id="{E7F3855F-F96F-4AD8-B05C-3F94652578D7}"/>
              </a:ext>
            </a:extLst>
          </p:cNvPr>
          <p:cNvPicPr>
            <a:picLocks noChangeAspect="1"/>
          </p:cNvPicPr>
          <p:nvPr/>
        </p:nvPicPr>
        <p:blipFill>
          <a:blip r:embed="rId3"/>
          <a:stretch>
            <a:fillRect/>
          </a:stretch>
        </p:blipFill>
        <p:spPr>
          <a:xfrm>
            <a:off x="3104264" y="5039314"/>
            <a:ext cx="1473606" cy="1837793"/>
          </a:xfrm>
          <a:prstGeom prst="rect">
            <a:avLst/>
          </a:prstGeom>
        </p:spPr>
      </p:pic>
      <p:sp>
        <p:nvSpPr>
          <p:cNvPr id="11" name="Rectangle 10">
            <a:extLst>
              <a:ext uri="{FF2B5EF4-FFF2-40B4-BE49-F238E27FC236}">
                <a16:creationId xmlns:a16="http://schemas.microsoft.com/office/drawing/2014/main" id="{D7F615F5-09A2-40C7-818D-CC9EA6A55FE6}"/>
              </a:ext>
            </a:extLst>
          </p:cNvPr>
          <p:cNvSpPr/>
          <p:nvPr/>
        </p:nvSpPr>
        <p:spPr>
          <a:xfrm>
            <a:off x="3104264" y="6472801"/>
            <a:ext cx="1388223" cy="32195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695C7B1-1ACF-4A4A-9D97-2AE14CECEB3A}"/>
              </a:ext>
            </a:extLst>
          </p:cNvPr>
          <p:cNvPicPr>
            <a:picLocks noChangeAspect="1"/>
          </p:cNvPicPr>
          <p:nvPr/>
        </p:nvPicPr>
        <p:blipFill>
          <a:blip r:embed="rId4"/>
          <a:stretch>
            <a:fillRect/>
          </a:stretch>
        </p:blipFill>
        <p:spPr>
          <a:xfrm>
            <a:off x="391751" y="1897037"/>
            <a:ext cx="4273079" cy="2997137"/>
          </a:xfrm>
          <a:prstGeom prst="rect">
            <a:avLst/>
          </a:prstGeom>
          <a:ln w="28575">
            <a:solidFill>
              <a:schemeClr val="bg1">
                <a:lumMod val="65000"/>
              </a:schemeClr>
            </a:solidFill>
          </a:ln>
        </p:spPr>
      </p:pic>
      <p:pic>
        <p:nvPicPr>
          <p:cNvPr id="13" name="Picture 12">
            <a:extLst>
              <a:ext uri="{FF2B5EF4-FFF2-40B4-BE49-F238E27FC236}">
                <a16:creationId xmlns:a16="http://schemas.microsoft.com/office/drawing/2014/main" id="{792ABCE9-6652-4D8F-A39B-223AC0A712CD}"/>
              </a:ext>
            </a:extLst>
          </p:cNvPr>
          <p:cNvPicPr>
            <a:picLocks noChangeAspect="1"/>
          </p:cNvPicPr>
          <p:nvPr/>
        </p:nvPicPr>
        <p:blipFill>
          <a:blip r:embed="rId5"/>
          <a:stretch>
            <a:fillRect/>
          </a:stretch>
        </p:blipFill>
        <p:spPr>
          <a:xfrm>
            <a:off x="6481758" y="3897134"/>
            <a:ext cx="4905024" cy="2897621"/>
          </a:xfrm>
          <a:prstGeom prst="rect">
            <a:avLst/>
          </a:prstGeom>
          <a:ln w="28575">
            <a:solidFill>
              <a:schemeClr val="bg1">
                <a:lumMod val="65000"/>
              </a:schemeClr>
            </a:solidFill>
          </a:ln>
        </p:spPr>
      </p:pic>
    </p:spTree>
    <p:extLst>
      <p:ext uri="{BB962C8B-B14F-4D97-AF65-F5344CB8AC3E}">
        <p14:creationId xmlns:p14="http://schemas.microsoft.com/office/powerpoint/2010/main" val="371871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br>
              <a:rPr lang="en-US" sz="8000" dirty="0"/>
            </a:br>
            <a:r>
              <a:rPr lang="en-US" sz="8000" dirty="0">
                <a:latin typeface="Segoe UI" panose="020B0502040204020203" pitchFamily="34" charset="0"/>
                <a:cs typeface="Segoe UI" panose="020B0502040204020203" pitchFamily="34" charset="0"/>
              </a:rPr>
              <a:t>Demo 4a </a:t>
            </a:r>
            <a:br>
              <a:rPr lang="en-US" sz="8000" dirty="0"/>
            </a:br>
            <a:endParaRPr lang="en-US" dirty="0">
              <a:solidFill>
                <a:schemeClr val="bg1"/>
              </a:solidFill>
            </a:endParaRPr>
          </a:p>
        </p:txBody>
      </p:sp>
    </p:spTree>
    <p:extLst>
      <p:ext uri="{BB962C8B-B14F-4D97-AF65-F5344CB8AC3E}">
        <p14:creationId xmlns:p14="http://schemas.microsoft.com/office/powerpoint/2010/main" val="123781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kern="0" dirty="0">
                <a:latin typeface="Segoe UI" panose="020B0502040204020203" pitchFamily="34" charset="0"/>
                <a:cs typeface="Segoe UI" panose="020B0502040204020203" pitchFamily="34" charset="0"/>
              </a:rPr>
              <a:t>Report Channel – Bookmarks and Toggles</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extBox 5">
            <a:extLst>
              <a:ext uri="{FF2B5EF4-FFF2-40B4-BE49-F238E27FC236}">
                <a16:creationId xmlns:a16="http://schemas.microsoft.com/office/drawing/2014/main" id="{5C4452E3-267A-4658-9EE3-733E6397A0DD}"/>
              </a:ext>
            </a:extLst>
          </p:cNvPr>
          <p:cNvSpPr txBox="1"/>
          <p:nvPr/>
        </p:nvSpPr>
        <p:spPr>
          <a:xfrm>
            <a:off x="168070" y="4555284"/>
            <a:ext cx="5216600" cy="2308324"/>
          </a:xfrm>
          <a:prstGeom prst="rect">
            <a:avLst/>
          </a:prstGeom>
          <a:noFill/>
        </p:spPr>
        <p:txBody>
          <a:bodyPr wrap="square" rtlCol="0">
            <a:spAutoFit/>
          </a:bodyPr>
          <a:lstStyle/>
          <a:p>
            <a:pPr marL="342900" indent="-342900">
              <a:buFont typeface="+mj-lt"/>
              <a:buAutoNum type="arabicPeriod"/>
            </a:pPr>
            <a:r>
              <a:rPr lang="en-US" sz="1600" dirty="0">
                <a:latin typeface="Segoe UI" panose="020B0502040204020203" pitchFamily="34" charset="0"/>
                <a:cs typeface="Segoe UI" panose="020B0502040204020203" pitchFamily="34" charset="0"/>
              </a:rPr>
              <a:t>Use </a:t>
            </a:r>
            <a:r>
              <a:rPr lang="en-US" sz="1600" b="1" dirty="0">
                <a:solidFill>
                  <a:srgbClr val="505050"/>
                </a:solidFill>
                <a:latin typeface="Segoe UI" panose="020B0502040204020203" pitchFamily="34" charset="0"/>
                <a:cs typeface="Segoe UI" panose="020B0502040204020203" pitchFamily="34" charset="0"/>
              </a:rPr>
              <a:t>Selection</a:t>
            </a:r>
            <a:r>
              <a:rPr lang="en-US" sz="1600" dirty="0">
                <a:latin typeface="Segoe UI" panose="020B0502040204020203" pitchFamily="34" charset="0"/>
                <a:cs typeface="Segoe UI" panose="020B0502040204020203" pitchFamily="34" charset="0"/>
              </a:rPr>
              <a:t> pane to choose visuals for bookmarks</a:t>
            </a:r>
          </a:p>
          <a:p>
            <a:pPr marL="342900" indent="-342900">
              <a:buFont typeface="+mj-lt"/>
              <a:buAutoNum type="arabicPeriod"/>
            </a:pPr>
            <a:r>
              <a:rPr lang="en-US" sz="1600" dirty="0">
                <a:latin typeface="Segoe UI" panose="020B0502040204020203" pitchFamily="34" charset="0"/>
                <a:cs typeface="Segoe UI" panose="020B0502040204020203" pitchFamily="34" charset="0"/>
              </a:rPr>
              <a:t>Manage Bookmarks on the </a:t>
            </a:r>
            <a:r>
              <a:rPr lang="en-US" sz="1600" b="1" dirty="0">
                <a:solidFill>
                  <a:srgbClr val="505050"/>
                </a:solidFill>
                <a:latin typeface="Segoe UI" panose="020B0502040204020203" pitchFamily="34" charset="0"/>
                <a:cs typeface="Segoe UI" panose="020B0502040204020203" pitchFamily="34" charset="0"/>
              </a:rPr>
              <a:t>Bookmark</a:t>
            </a:r>
            <a:r>
              <a:rPr lang="en-US" sz="1600" dirty="0">
                <a:latin typeface="Segoe UI" panose="020B0502040204020203" pitchFamily="34" charset="0"/>
                <a:cs typeface="Segoe UI" panose="020B0502040204020203" pitchFamily="34" charset="0"/>
              </a:rPr>
              <a:t> pane</a:t>
            </a:r>
          </a:p>
          <a:p>
            <a:pPr marL="800100" lvl="1" indent="-342900">
              <a:buFont typeface="Arial" panose="020B0604020202020204" pitchFamily="34" charset="0"/>
              <a:buChar char="•"/>
            </a:pPr>
            <a:r>
              <a:rPr lang="en-US" sz="1600" b="1" dirty="0">
                <a:solidFill>
                  <a:srgbClr val="505050"/>
                </a:solidFill>
                <a:latin typeface="Segoe UI" panose="020B0502040204020203" pitchFamily="34" charset="0"/>
                <a:cs typeface="Segoe UI" panose="020B0502040204020203" pitchFamily="34" charset="0"/>
              </a:rPr>
              <a:t>Add</a:t>
            </a:r>
            <a:r>
              <a:rPr lang="en-US" sz="1600" dirty="0">
                <a:latin typeface="Segoe UI" panose="020B0502040204020203" pitchFamily="34" charset="0"/>
                <a:cs typeface="Segoe UI" panose="020B0502040204020203" pitchFamily="34" charset="0"/>
              </a:rPr>
              <a:t> creates bookmark</a:t>
            </a:r>
          </a:p>
          <a:p>
            <a:pPr marL="800100" lvl="1" indent="-342900">
              <a:buFont typeface="Arial" panose="020B0604020202020204" pitchFamily="34" charset="0"/>
              <a:buChar char="•"/>
            </a:pPr>
            <a:r>
              <a:rPr lang="en-US" sz="1600" b="1" dirty="0">
                <a:solidFill>
                  <a:srgbClr val="505050"/>
                </a:solidFill>
                <a:latin typeface="Segoe UI" panose="020B0502040204020203" pitchFamily="34" charset="0"/>
                <a:cs typeface="Segoe UI" panose="020B0502040204020203" pitchFamily="34" charset="0"/>
              </a:rPr>
              <a:t>Update</a:t>
            </a:r>
            <a:r>
              <a:rPr lang="en-US" sz="1600" b="1"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updates existing bookmark (…)</a:t>
            </a:r>
            <a:endParaRPr lang="en-US" sz="1600" b="1" dirty="0">
              <a:latin typeface="Segoe UI" panose="020B0502040204020203" pitchFamily="34" charset="0"/>
              <a:cs typeface="Segoe UI" panose="020B0502040204020203" pitchFamily="34" charset="0"/>
            </a:endParaRPr>
          </a:p>
          <a:p>
            <a:pPr marL="342900" indent="-342900">
              <a:buFont typeface="+mj-lt"/>
              <a:buAutoNum type="arabicPeriod"/>
            </a:pPr>
            <a:r>
              <a:rPr lang="en-US" sz="1600" dirty="0">
                <a:latin typeface="Segoe UI" panose="020B0502040204020203" pitchFamily="34" charset="0"/>
                <a:cs typeface="Segoe UI" panose="020B0502040204020203" pitchFamily="34" charset="0"/>
              </a:rPr>
              <a:t>Assign bookmarks to images/shapes from the Format Pane – Link Section</a:t>
            </a:r>
          </a:p>
          <a:p>
            <a:pPr marL="800100" lvl="1" indent="-342900">
              <a:buFont typeface="Arial" panose="020B0604020202020204" pitchFamily="34" charset="0"/>
              <a:buChar char="•"/>
            </a:pPr>
            <a:r>
              <a:rPr lang="en-US" sz="1600" dirty="0">
                <a:latin typeface="Segoe UI" panose="020B0502040204020203" pitchFamily="34" charset="0"/>
                <a:cs typeface="Segoe UI" panose="020B0502040204020203" pitchFamily="34" charset="0"/>
              </a:rPr>
              <a:t>Turn link ON</a:t>
            </a:r>
          </a:p>
          <a:p>
            <a:pPr marL="800100" lvl="1" indent="-342900">
              <a:buFont typeface="Arial" panose="020B0604020202020204" pitchFamily="34" charset="0"/>
              <a:buChar char="•"/>
            </a:pPr>
            <a:r>
              <a:rPr lang="en-US" sz="1600" dirty="0">
                <a:latin typeface="Segoe UI" panose="020B0502040204020203" pitchFamily="34" charset="0"/>
                <a:cs typeface="Segoe UI" panose="020B0502040204020203" pitchFamily="34" charset="0"/>
              </a:rPr>
              <a:t>Type = Bookmark</a:t>
            </a:r>
          </a:p>
          <a:p>
            <a:pPr marL="800100" lvl="1" indent="-342900">
              <a:buFont typeface="Arial" panose="020B0604020202020204" pitchFamily="34" charset="0"/>
              <a:buChar char="•"/>
            </a:pPr>
            <a:r>
              <a:rPr lang="en-US" sz="1600" dirty="0">
                <a:latin typeface="Segoe UI" panose="020B0502040204020203" pitchFamily="34" charset="0"/>
                <a:cs typeface="Segoe UI" panose="020B0502040204020203" pitchFamily="34" charset="0"/>
              </a:rPr>
              <a:t>Assign Bookmark name</a:t>
            </a:r>
          </a:p>
        </p:txBody>
      </p:sp>
      <p:sp>
        <p:nvSpPr>
          <p:cNvPr id="8" name="TextBox 7">
            <a:extLst>
              <a:ext uri="{FF2B5EF4-FFF2-40B4-BE49-F238E27FC236}">
                <a16:creationId xmlns:a16="http://schemas.microsoft.com/office/drawing/2014/main" id="{84625A47-6D84-42A6-AD98-0D743B24DA5B}"/>
              </a:ext>
            </a:extLst>
          </p:cNvPr>
          <p:cNvSpPr txBox="1"/>
          <p:nvPr/>
        </p:nvSpPr>
        <p:spPr>
          <a:xfrm>
            <a:off x="5384669" y="1863660"/>
            <a:ext cx="6599583" cy="1815882"/>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Bookmarks let you save interesting states as part of your report.  Once you have a list of bookmarks, you can use these in several ways including organizing and transitioning visuals:</a:t>
            </a:r>
          </a:p>
          <a:p>
            <a:pPr marL="285750" indent="-285750">
              <a:buFont typeface="Arial" panose="020B0604020202020204" pitchFamily="34" charset="0"/>
              <a:buChar char="•"/>
            </a:pPr>
            <a:r>
              <a:rPr lang="en-US" sz="1600" dirty="0">
                <a:latin typeface="Segoe UI" panose="020B0502040204020203" pitchFamily="34" charset="0"/>
                <a:cs typeface="Segoe UI" panose="020B0502040204020203" pitchFamily="34" charset="0"/>
              </a:rPr>
              <a:t>Includes the current page</a:t>
            </a:r>
          </a:p>
          <a:p>
            <a:pPr marL="285750" indent="-285750">
              <a:buFont typeface="Arial" panose="020B0604020202020204" pitchFamily="34" charset="0"/>
              <a:buChar char="•"/>
            </a:pPr>
            <a:r>
              <a:rPr lang="en-US" sz="1600" dirty="0">
                <a:latin typeface="Segoe UI" panose="020B0502040204020203" pitchFamily="34" charset="0"/>
                <a:cs typeface="Segoe UI" panose="020B0502040204020203" pitchFamily="34" charset="0"/>
              </a:rPr>
              <a:t>Any filters and slicers selected</a:t>
            </a:r>
          </a:p>
          <a:p>
            <a:pPr marL="285750" indent="-285750">
              <a:buFont typeface="Arial" panose="020B0604020202020204" pitchFamily="34" charset="0"/>
              <a:buChar char="•"/>
            </a:pPr>
            <a:r>
              <a:rPr lang="en-US" sz="1600" dirty="0">
                <a:latin typeface="Segoe UI" panose="020B0502040204020203" pitchFamily="34" charset="0"/>
                <a:cs typeface="Segoe UI" panose="020B0502040204020203" pitchFamily="34" charset="0"/>
              </a:rPr>
              <a:t>Sort Order</a:t>
            </a:r>
          </a:p>
          <a:p>
            <a:pPr marL="285750" indent="-285750">
              <a:buFont typeface="Arial" panose="020B0604020202020204" pitchFamily="34" charset="0"/>
              <a:buChar char="•"/>
            </a:pPr>
            <a:r>
              <a:rPr lang="en-US" sz="1600" dirty="0">
                <a:latin typeface="Segoe UI" panose="020B0502040204020203" pitchFamily="34" charset="0"/>
                <a:cs typeface="Segoe UI" panose="020B0502040204020203" pitchFamily="34" charset="0"/>
              </a:rPr>
              <a:t>Which visuals should appear on the report</a:t>
            </a:r>
          </a:p>
        </p:txBody>
      </p:sp>
      <p:pic>
        <p:nvPicPr>
          <p:cNvPr id="13" name="Picture 12">
            <a:extLst>
              <a:ext uri="{FF2B5EF4-FFF2-40B4-BE49-F238E27FC236}">
                <a16:creationId xmlns:a16="http://schemas.microsoft.com/office/drawing/2014/main" id="{D3A1F853-D210-400B-BB07-333C41BEF754}"/>
              </a:ext>
            </a:extLst>
          </p:cNvPr>
          <p:cNvPicPr>
            <a:picLocks noChangeAspect="1"/>
          </p:cNvPicPr>
          <p:nvPr/>
        </p:nvPicPr>
        <p:blipFill>
          <a:blip r:embed="rId3"/>
          <a:stretch>
            <a:fillRect/>
          </a:stretch>
        </p:blipFill>
        <p:spPr>
          <a:xfrm>
            <a:off x="842526" y="1843169"/>
            <a:ext cx="4001446" cy="2187676"/>
          </a:xfrm>
          <a:prstGeom prst="rect">
            <a:avLst/>
          </a:prstGeom>
          <a:ln w="28575">
            <a:solidFill>
              <a:schemeClr val="bg1">
                <a:lumMod val="65000"/>
              </a:schemeClr>
            </a:solidFill>
          </a:ln>
        </p:spPr>
      </p:pic>
      <p:cxnSp>
        <p:nvCxnSpPr>
          <p:cNvPr id="12" name="Straight Arrow Connector 11">
            <a:extLst>
              <a:ext uri="{FF2B5EF4-FFF2-40B4-BE49-F238E27FC236}">
                <a16:creationId xmlns:a16="http://schemas.microsoft.com/office/drawing/2014/main" id="{9FE8F2FD-82CE-4185-918C-0C3F78900B88}"/>
              </a:ext>
            </a:extLst>
          </p:cNvPr>
          <p:cNvCxnSpPr>
            <a:cxnSpLocks/>
          </p:cNvCxnSpPr>
          <p:nvPr/>
        </p:nvCxnSpPr>
        <p:spPr>
          <a:xfrm flipV="1">
            <a:off x="2792561" y="3820031"/>
            <a:ext cx="1139626" cy="3962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60A365C-CC0D-4721-9E6A-65982F3B0EF0}"/>
              </a:ext>
            </a:extLst>
          </p:cNvPr>
          <p:cNvPicPr>
            <a:picLocks noChangeAspect="1"/>
          </p:cNvPicPr>
          <p:nvPr/>
        </p:nvPicPr>
        <p:blipFill>
          <a:blip r:embed="rId4"/>
          <a:stretch>
            <a:fillRect/>
          </a:stretch>
        </p:blipFill>
        <p:spPr>
          <a:xfrm>
            <a:off x="6019449" y="3820031"/>
            <a:ext cx="5330025" cy="2990443"/>
          </a:xfrm>
          <a:prstGeom prst="rect">
            <a:avLst/>
          </a:prstGeom>
          <a:ln w="28575">
            <a:solidFill>
              <a:schemeClr val="bg1">
                <a:lumMod val="65000"/>
              </a:schemeClr>
            </a:solidFill>
          </a:ln>
        </p:spPr>
      </p:pic>
      <p:pic>
        <p:nvPicPr>
          <p:cNvPr id="3" name="Picture 2">
            <a:extLst>
              <a:ext uri="{FF2B5EF4-FFF2-40B4-BE49-F238E27FC236}">
                <a16:creationId xmlns:a16="http://schemas.microsoft.com/office/drawing/2014/main" id="{87C17B2C-A945-4427-A2AC-CBD3672776DE}"/>
              </a:ext>
            </a:extLst>
          </p:cNvPr>
          <p:cNvPicPr>
            <a:picLocks noChangeAspect="1"/>
          </p:cNvPicPr>
          <p:nvPr/>
        </p:nvPicPr>
        <p:blipFill>
          <a:blip r:embed="rId5"/>
          <a:stretch>
            <a:fillRect/>
          </a:stretch>
        </p:blipFill>
        <p:spPr>
          <a:xfrm>
            <a:off x="2171709" y="4149649"/>
            <a:ext cx="812842" cy="285765"/>
          </a:xfrm>
          <a:prstGeom prst="rect">
            <a:avLst/>
          </a:prstGeom>
          <a:ln w="28575">
            <a:solidFill>
              <a:srgbClr val="FF0000"/>
            </a:solidFill>
          </a:ln>
        </p:spPr>
      </p:pic>
      <p:pic>
        <p:nvPicPr>
          <p:cNvPr id="17" name="Picture 16">
            <a:extLst>
              <a:ext uri="{FF2B5EF4-FFF2-40B4-BE49-F238E27FC236}">
                <a16:creationId xmlns:a16="http://schemas.microsoft.com/office/drawing/2014/main" id="{5F562579-6DE7-43E3-A637-E86C2777252C}"/>
              </a:ext>
            </a:extLst>
          </p:cNvPr>
          <p:cNvPicPr>
            <a:picLocks noChangeAspect="1"/>
          </p:cNvPicPr>
          <p:nvPr/>
        </p:nvPicPr>
        <p:blipFill>
          <a:blip r:embed="rId6"/>
          <a:stretch>
            <a:fillRect/>
          </a:stretch>
        </p:blipFill>
        <p:spPr>
          <a:xfrm>
            <a:off x="4843972" y="5428280"/>
            <a:ext cx="1303893" cy="1261142"/>
          </a:xfrm>
          <a:prstGeom prst="rect">
            <a:avLst/>
          </a:prstGeom>
          <a:ln w="28575">
            <a:solidFill>
              <a:srgbClr val="FF0000"/>
            </a:solidFill>
          </a:ln>
        </p:spPr>
      </p:pic>
    </p:spTree>
    <p:extLst>
      <p:ext uri="{BB962C8B-B14F-4D97-AF65-F5344CB8AC3E}">
        <p14:creationId xmlns:p14="http://schemas.microsoft.com/office/powerpoint/2010/main" val="242750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br>
              <a:rPr lang="en-US" sz="8000" dirty="0"/>
            </a:br>
            <a:r>
              <a:rPr lang="en-US" sz="8000" dirty="0">
                <a:latin typeface="Segoe UI" panose="020B0502040204020203" pitchFamily="34" charset="0"/>
                <a:cs typeface="Segoe UI" panose="020B0502040204020203" pitchFamily="34" charset="0"/>
              </a:rPr>
              <a:t>Demo 4b </a:t>
            </a:r>
            <a:br>
              <a:rPr lang="en-US" sz="8000" dirty="0"/>
            </a:br>
            <a:endParaRPr lang="en-US" dirty="0">
              <a:solidFill>
                <a:schemeClr val="bg1"/>
              </a:solidFill>
            </a:endParaRPr>
          </a:p>
        </p:txBody>
      </p:sp>
    </p:spTree>
    <p:extLst>
      <p:ext uri="{BB962C8B-B14F-4D97-AF65-F5344CB8AC3E}">
        <p14:creationId xmlns:p14="http://schemas.microsoft.com/office/powerpoint/2010/main" val="102221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Create Custom Tooltip Report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9" name="TextBox 8">
            <a:extLst>
              <a:ext uri="{FF2B5EF4-FFF2-40B4-BE49-F238E27FC236}">
                <a16:creationId xmlns:a16="http://schemas.microsoft.com/office/drawing/2014/main" id="{91BBBB8C-A391-4F4A-847D-FF07CEC75F8B}"/>
              </a:ext>
            </a:extLst>
          </p:cNvPr>
          <p:cNvSpPr txBox="1"/>
          <p:nvPr/>
        </p:nvSpPr>
        <p:spPr>
          <a:xfrm>
            <a:off x="1196694" y="5842570"/>
            <a:ext cx="4859156"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You can </a:t>
            </a:r>
            <a:r>
              <a:rPr lang="en-US" b="1" dirty="0">
                <a:latin typeface="Segoe UI" panose="020B0502040204020203" pitchFamily="34" charset="0"/>
                <a:cs typeface="Segoe UI" panose="020B0502040204020203" pitchFamily="34" charset="0"/>
              </a:rPr>
              <a:t>Hide</a:t>
            </a:r>
            <a:r>
              <a:rPr lang="en-US" dirty="0">
                <a:latin typeface="Segoe UI" panose="020B0502040204020203" pitchFamily="34" charset="0"/>
                <a:cs typeface="Segoe UI" panose="020B0502040204020203" pitchFamily="34" charset="0"/>
              </a:rPr>
              <a:t> the tooltip (or any other) report!</a:t>
            </a:r>
          </a:p>
          <a:p>
            <a:pPr marL="742950" lvl="1" indent="-285750">
              <a:buFont typeface="Arial" panose="020B0604020202020204" pitchFamily="34" charset="0"/>
              <a:buChar char="•"/>
            </a:pPr>
            <a:r>
              <a:rPr lang="en-US" i="1" dirty="0">
                <a:latin typeface="Segoe UI" panose="020B0502040204020203" pitchFamily="34" charset="0"/>
                <a:cs typeface="Segoe UI" panose="020B0502040204020203" pitchFamily="34" charset="0"/>
              </a:rPr>
              <a:t>Right click to hide</a:t>
            </a:r>
          </a:p>
          <a:p>
            <a:pPr marL="800100" lvl="1" indent="-342900">
              <a:buFont typeface="+mj-lt"/>
              <a:buAutoNum type="arabicPeriod"/>
            </a:pPr>
            <a:endParaRPr lang="en-US" dirty="0">
              <a:latin typeface="+mj-lt"/>
            </a:endParaRPr>
          </a:p>
        </p:txBody>
      </p:sp>
      <p:cxnSp>
        <p:nvCxnSpPr>
          <p:cNvPr id="11" name="Straight Arrow Connector 10">
            <a:extLst>
              <a:ext uri="{FF2B5EF4-FFF2-40B4-BE49-F238E27FC236}">
                <a16:creationId xmlns:a16="http://schemas.microsoft.com/office/drawing/2014/main" id="{CB2DB441-BF11-430F-953B-351139B00A3B}"/>
              </a:ext>
            </a:extLst>
          </p:cNvPr>
          <p:cNvCxnSpPr>
            <a:cxnSpLocks/>
          </p:cNvCxnSpPr>
          <p:nvPr/>
        </p:nvCxnSpPr>
        <p:spPr>
          <a:xfrm flipH="1" flipV="1">
            <a:off x="2447583" y="5266321"/>
            <a:ext cx="146611" cy="576249"/>
          </a:xfrm>
          <a:prstGeom prst="straightConnector1">
            <a:avLst/>
          </a:prstGeom>
          <a:ln w="28575">
            <a:solidFill>
              <a:srgbClr val="FF313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71EA852-8F0E-4A82-BB9C-F63AD0F3F815}"/>
              </a:ext>
            </a:extLst>
          </p:cNvPr>
          <p:cNvPicPr>
            <a:picLocks noChangeAspect="1"/>
          </p:cNvPicPr>
          <p:nvPr/>
        </p:nvPicPr>
        <p:blipFill>
          <a:blip r:embed="rId3"/>
          <a:stretch>
            <a:fillRect/>
          </a:stretch>
        </p:blipFill>
        <p:spPr>
          <a:xfrm>
            <a:off x="263498" y="1817290"/>
            <a:ext cx="3783716" cy="3397467"/>
          </a:xfrm>
          <a:prstGeom prst="rect">
            <a:avLst/>
          </a:prstGeom>
        </p:spPr>
      </p:pic>
      <p:pic>
        <p:nvPicPr>
          <p:cNvPr id="13" name="Picture 12" descr="Chart&#10;&#10;Description automatically generated">
            <a:extLst>
              <a:ext uri="{FF2B5EF4-FFF2-40B4-BE49-F238E27FC236}">
                <a16:creationId xmlns:a16="http://schemas.microsoft.com/office/drawing/2014/main" id="{5624C15A-9574-4D17-8FE9-2EE36394C786}"/>
              </a:ext>
            </a:extLst>
          </p:cNvPr>
          <p:cNvPicPr>
            <a:picLocks noChangeAspect="1"/>
          </p:cNvPicPr>
          <p:nvPr/>
        </p:nvPicPr>
        <p:blipFill>
          <a:blip r:embed="rId4"/>
          <a:stretch>
            <a:fillRect/>
          </a:stretch>
        </p:blipFill>
        <p:spPr>
          <a:xfrm>
            <a:off x="8307773" y="4215161"/>
            <a:ext cx="3453249" cy="2642839"/>
          </a:xfrm>
          <a:prstGeom prst="rect">
            <a:avLst/>
          </a:prstGeom>
        </p:spPr>
      </p:pic>
      <p:sp>
        <p:nvSpPr>
          <p:cNvPr id="6" name="TextBox 5">
            <a:extLst>
              <a:ext uri="{FF2B5EF4-FFF2-40B4-BE49-F238E27FC236}">
                <a16:creationId xmlns:a16="http://schemas.microsoft.com/office/drawing/2014/main" id="{78EB41CD-F729-431C-894F-7CB2D2DE55C4}"/>
              </a:ext>
            </a:extLst>
          </p:cNvPr>
          <p:cNvSpPr txBox="1"/>
          <p:nvPr/>
        </p:nvSpPr>
        <p:spPr>
          <a:xfrm>
            <a:off x="4312096" y="1913478"/>
            <a:ext cx="7790694" cy="286232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Create a custom tooltip report for any </a:t>
            </a:r>
            <a:r>
              <a:rPr lang="en-US" b="1" dirty="0">
                <a:solidFill>
                  <a:srgbClr val="505050"/>
                </a:solidFill>
                <a:latin typeface="Segoe UI" panose="020B0502040204020203" pitchFamily="34" charset="0"/>
                <a:cs typeface="Segoe UI" panose="020B0502040204020203" pitchFamily="34" charset="0"/>
              </a:rPr>
              <a:t>field</a:t>
            </a:r>
            <a:r>
              <a:rPr lang="en-US" dirty="0">
                <a:latin typeface="Segoe UI" panose="020B0502040204020203" pitchFamily="34" charset="0"/>
                <a:cs typeface="Segoe UI" panose="020B0502040204020203" pitchFamily="34" charset="0"/>
              </a:rPr>
              <a:t> as a new page</a:t>
            </a:r>
          </a:p>
          <a:p>
            <a:pPr marL="342900" indent="-342900">
              <a:buFont typeface="+mj-lt"/>
              <a:buAutoNum type="arabicPeriod"/>
            </a:pPr>
            <a:r>
              <a:rPr lang="en-US" dirty="0">
                <a:latin typeface="Segoe UI" panose="020B0502040204020203" pitchFamily="34" charset="0"/>
                <a:cs typeface="Segoe UI" panose="020B0502040204020203" pitchFamily="34" charset="0"/>
              </a:rPr>
              <a:t>Create the Tooltip Report</a:t>
            </a:r>
          </a:p>
          <a:p>
            <a:pPr marL="742950" lvl="1" indent="-285750">
              <a:buFont typeface="Arial" panose="020B0604020202020204" pitchFamily="34" charset="0"/>
              <a:buChar char="•"/>
            </a:pPr>
            <a:r>
              <a:rPr lang="en-US" b="1" dirty="0">
                <a:solidFill>
                  <a:srgbClr val="505050"/>
                </a:solidFill>
                <a:latin typeface="Segoe UI" panose="020B0502040204020203" pitchFamily="34" charset="0"/>
                <a:cs typeface="Segoe UI" panose="020B0502040204020203" pitchFamily="34" charset="0"/>
              </a:rPr>
              <a:t>Page Information</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 enable Tooltip</a:t>
            </a:r>
          </a:p>
          <a:p>
            <a:pPr marL="742950" lvl="1" indent="-285750">
              <a:buFont typeface="Arial" panose="020B0604020202020204" pitchFamily="34" charset="0"/>
              <a:buChar char="•"/>
            </a:pPr>
            <a:r>
              <a:rPr lang="en-US" b="1" dirty="0">
                <a:solidFill>
                  <a:srgbClr val="505050"/>
                </a:solidFill>
                <a:latin typeface="Segoe UI" panose="020B0502040204020203" pitchFamily="34" charset="0"/>
                <a:cs typeface="Segoe UI" panose="020B0502040204020203" pitchFamily="34" charset="0"/>
              </a:rPr>
              <a:t>Page Size </a:t>
            </a:r>
            <a:r>
              <a:rPr lang="en-US" dirty="0">
                <a:latin typeface="Segoe UI" panose="020B0502040204020203" pitchFamily="34" charset="0"/>
                <a:cs typeface="Segoe UI" panose="020B0502040204020203" pitchFamily="34" charset="0"/>
              </a:rPr>
              <a:t>– use </a:t>
            </a:r>
            <a:r>
              <a:rPr lang="en-US" b="1" dirty="0">
                <a:solidFill>
                  <a:srgbClr val="505050"/>
                </a:solidFill>
                <a:latin typeface="Segoe UI" panose="020B0502040204020203" pitchFamily="34" charset="0"/>
                <a:cs typeface="Segoe UI" panose="020B0502040204020203" pitchFamily="34" charset="0"/>
              </a:rPr>
              <a:t>Tooltip</a:t>
            </a:r>
            <a:r>
              <a:rPr lang="en-US" dirty="0">
                <a:latin typeface="Segoe UI" panose="020B0502040204020203" pitchFamily="34" charset="0"/>
                <a:cs typeface="Segoe UI" panose="020B0502040204020203" pitchFamily="34" charset="0"/>
              </a:rPr>
              <a:t> or set custom size </a:t>
            </a:r>
          </a:p>
          <a:p>
            <a:pPr marL="742950" lvl="1" indent="-285750">
              <a:buFont typeface="Arial" panose="020B0604020202020204" pitchFamily="34" charset="0"/>
              <a:buChar char="•"/>
            </a:pPr>
            <a:r>
              <a:rPr lang="en-US" b="1" dirty="0">
                <a:solidFill>
                  <a:srgbClr val="505050"/>
                </a:solidFill>
                <a:latin typeface="Segoe UI" panose="020B0502040204020203" pitchFamily="34" charset="0"/>
                <a:cs typeface="Segoe UI" panose="020B0502040204020203" pitchFamily="34" charset="0"/>
              </a:rPr>
              <a:t>View</a:t>
            </a:r>
            <a:r>
              <a:rPr lang="en-US" dirty="0">
                <a:latin typeface="Segoe UI" panose="020B0502040204020203" pitchFamily="34" charset="0"/>
                <a:cs typeface="Segoe UI" panose="020B0502040204020203" pitchFamily="34" charset="0"/>
              </a:rPr>
              <a:t> Ribbon, set </a:t>
            </a:r>
            <a:r>
              <a:rPr lang="en-US" b="1" dirty="0">
                <a:solidFill>
                  <a:srgbClr val="505050"/>
                </a:solidFill>
                <a:latin typeface="Segoe UI" panose="020B0502040204020203" pitchFamily="34" charset="0"/>
                <a:cs typeface="Segoe UI" panose="020B0502040204020203" pitchFamily="34" charset="0"/>
              </a:rPr>
              <a:t>Page View </a:t>
            </a:r>
            <a:r>
              <a:rPr lang="en-US" dirty="0">
                <a:latin typeface="Segoe UI" panose="020B0502040204020203" pitchFamily="34" charset="0"/>
                <a:cs typeface="Segoe UI" panose="020B0502040204020203" pitchFamily="34" charset="0"/>
              </a:rPr>
              <a:t>to </a:t>
            </a:r>
            <a:r>
              <a:rPr lang="en-US" b="1" dirty="0">
                <a:solidFill>
                  <a:srgbClr val="505050"/>
                </a:solidFill>
                <a:latin typeface="Segoe UI" panose="020B0502040204020203" pitchFamily="34" charset="0"/>
                <a:cs typeface="Segoe UI" panose="020B0502040204020203" pitchFamily="34" charset="0"/>
              </a:rPr>
              <a:t>Actual Size</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Place key </a:t>
            </a:r>
            <a:r>
              <a:rPr lang="en-US" b="1" dirty="0">
                <a:solidFill>
                  <a:srgbClr val="505050"/>
                </a:solidFill>
                <a:latin typeface="Segoe UI" panose="020B0502040204020203" pitchFamily="34" charset="0"/>
                <a:cs typeface="Segoe UI" panose="020B0502040204020203" pitchFamily="34" charset="0"/>
              </a:rPr>
              <a:t>Field</a:t>
            </a:r>
            <a:r>
              <a:rPr lang="en-US" dirty="0">
                <a:latin typeface="Segoe UI" panose="020B0502040204020203" pitchFamily="34" charset="0"/>
                <a:cs typeface="Segoe UI" panose="020B0502040204020203" pitchFamily="34" charset="0"/>
              </a:rPr>
              <a:t> in </a:t>
            </a:r>
            <a:r>
              <a:rPr lang="en-US" b="1" dirty="0">
                <a:solidFill>
                  <a:srgbClr val="505050"/>
                </a:solidFill>
                <a:latin typeface="Segoe UI" panose="020B0502040204020203" pitchFamily="34" charset="0"/>
                <a:cs typeface="Segoe UI" panose="020B0502040204020203" pitchFamily="34" charset="0"/>
              </a:rPr>
              <a:t>Tooltip Field Well</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Does not work with the Matrix or Table visual </a:t>
            </a:r>
            <a:r>
              <a:rPr lang="en-US" i="1" dirty="0">
                <a:latin typeface="Segoe UI" panose="020B0502040204020203" pitchFamily="34" charset="0"/>
                <a:cs typeface="Segoe UI" panose="020B0502040204020203" pitchFamily="34" charset="0"/>
              </a:rPr>
              <a:t>(yet)</a:t>
            </a:r>
          </a:p>
          <a:p>
            <a:pPr marL="342900" indent="-342900">
              <a:buFont typeface="+mj-lt"/>
              <a:buAutoNum type="arabicPeriod"/>
            </a:pPr>
            <a:r>
              <a:rPr lang="en-US" dirty="0">
                <a:latin typeface="Segoe UI" panose="020B0502040204020203" pitchFamily="34" charset="0"/>
                <a:cs typeface="Segoe UI" panose="020B0502040204020203" pitchFamily="34" charset="0"/>
              </a:rPr>
              <a:t>Assign the Custom tooltip to each chart for which you want the tooltip to appear – the </a:t>
            </a:r>
            <a:r>
              <a:rPr lang="en-US" b="1" dirty="0">
                <a:solidFill>
                  <a:srgbClr val="505050"/>
                </a:solidFill>
                <a:latin typeface="Segoe UI" panose="020B0502040204020203" pitchFamily="34" charset="0"/>
                <a:cs typeface="Segoe UI" panose="020B0502040204020203" pitchFamily="34" charset="0"/>
              </a:rPr>
              <a:t>field</a:t>
            </a:r>
            <a:r>
              <a:rPr lang="en-US" dirty="0">
                <a:latin typeface="Segoe UI" panose="020B0502040204020203" pitchFamily="34" charset="0"/>
                <a:cs typeface="Segoe UI" panose="020B0502040204020203" pitchFamily="34" charset="0"/>
              </a:rPr>
              <a:t> must be visible on the chart</a:t>
            </a:r>
          </a:p>
          <a:p>
            <a:pPr marL="800100" lvl="1" indent="-342900">
              <a:buFont typeface="+mj-lt"/>
              <a:buAutoNum type="arabicPeriod"/>
            </a:pPr>
            <a:endParaRPr lang="en-US" dirty="0">
              <a:latin typeface="+mj-lt"/>
            </a:endParaRPr>
          </a:p>
        </p:txBody>
      </p:sp>
    </p:spTree>
    <p:extLst>
      <p:ext uri="{BB962C8B-B14F-4D97-AF65-F5344CB8AC3E}">
        <p14:creationId xmlns:p14="http://schemas.microsoft.com/office/powerpoint/2010/main" val="303579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br>
              <a:rPr lang="en-US" sz="8000" dirty="0"/>
            </a:br>
            <a:r>
              <a:rPr lang="en-US" sz="8000" dirty="0">
                <a:latin typeface="Segoe UI" panose="020B0502040204020203" pitchFamily="34" charset="0"/>
                <a:cs typeface="Segoe UI" panose="020B0502040204020203" pitchFamily="34" charset="0"/>
              </a:rPr>
              <a:t>Demo 4c </a:t>
            </a:r>
            <a:br>
              <a:rPr lang="en-US" sz="8000" dirty="0"/>
            </a:br>
            <a:endParaRPr lang="en-US" dirty="0">
              <a:solidFill>
                <a:schemeClr val="bg1"/>
              </a:solidFill>
            </a:endParaRPr>
          </a:p>
        </p:txBody>
      </p:sp>
    </p:spTree>
    <p:extLst>
      <p:ext uri="{BB962C8B-B14F-4D97-AF65-F5344CB8AC3E}">
        <p14:creationId xmlns:p14="http://schemas.microsoft.com/office/powerpoint/2010/main" val="409640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Slicers vs Filters Pane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graphicFrame>
        <p:nvGraphicFramePr>
          <p:cNvPr id="3" name="Table 3">
            <a:extLst>
              <a:ext uri="{FF2B5EF4-FFF2-40B4-BE49-F238E27FC236}">
                <a16:creationId xmlns:a16="http://schemas.microsoft.com/office/drawing/2014/main" id="{A1FFF7EE-70D4-4B4D-A389-10A87001AE8D}"/>
              </a:ext>
            </a:extLst>
          </p:cNvPr>
          <p:cNvGraphicFramePr>
            <a:graphicFrameLocks noGrp="1"/>
          </p:cNvGraphicFramePr>
          <p:nvPr>
            <p:extLst>
              <p:ext uri="{D42A27DB-BD31-4B8C-83A1-F6EECF244321}">
                <p14:modId xmlns:p14="http://schemas.microsoft.com/office/powerpoint/2010/main" val="489442892"/>
              </p:ext>
            </p:extLst>
          </p:nvPr>
        </p:nvGraphicFramePr>
        <p:xfrm>
          <a:off x="1278673" y="2369078"/>
          <a:ext cx="9634654" cy="3647934"/>
        </p:xfrm>
        <a:graphic>
          <a:graphicData uri="http://schemas.openxmlformats.org/drawingml/2006/table">
            <a:tbl>
              <a:tblPr firstRow="1" bandRow="1">
                <a:tableStyleId>{00A15C55-8517-42AA-B614-E9B94910E393}</a:tableStyleId>
              </a:tblPr>
              <a:tblGrid>
                <a:gridCol w="4817327">
                  <a:extLst>
                    <a:ext uri="{9D8B030D-6E8A-4147-A177-3AD203B41FA5}">
                      <a16:colId xmlns:a16="http://schemas.microsoft.com/office/drawing/2014/main" val="2333477330"/>
                    </a:ext>
                  </a:extLst>
                </a:gridCol>
                <a:gridCol w="4817327">
                  <a:extLst>
                    <a:ext uri="{9D8B030D-6E8A-4147-A177-3AD203B41FA5}">
                      <a16:colId xmlns:a16="http://schemas.microsoft.com/office/drawing/2014/main" val="1128203732"/>
                    </a:ext>
                  </a:extLst>
                </a:gridCol>
              </a:tblGrid>
              <a:tr h="354144">
                <a:tc>
                  <a:txBody>
                    <a:bodyPr/>
                    <a:lstStyle/>
                    <a:p>
                      <a:r>
                        <a:rPr lang="en-US" sz="2000" dirty="0">
                          <a:solidFill>
                            <a:schemeClr val="tx1"/>
                          </a:solidFill>
                          <a:latin typeface="Segoe UI" panose="020B0502040204020203" pitchFamily="34" charset="0"/>
                          <a:cs typeface="Segoe UI" panose="020B0502040204020203" pitchFamily="34" charset="0"/>
                        </a:rPr>
                        <a:t>Slicers</a:t>
                      </a:r>
                    </a:p>
                  </a:txBody>
                  <a:tcPr/>
                </a:tc>
                <a:tc>
                  <a:txBody>
                    <a:bodyPr/>
                    <a:lstStyle/>
                    <a:p>
                      <a:r>
                        <a:rPr lang="en-US" sz="2000" dirty="0">
                          <a:solidFill>
                            <a:schemeClr val="tx1"/>
                          </a:solidFill>
                          <a:latin typeface="Segoe UI" panose="020B0502040204020203" pitchFamily="34" charset="0"/>
                          <a:cs typeface="Segoe UI" panose="020B0502040204020203" pitchFamily="34" charset="0"/>
                        </a:rPr>
                        <a:t>Filters Pane</a:t>
                      </a:r>
                    </a:p>
                  </a:txBody>
                  <a:tcPr/>
                </a:tc>
                <a:extLst>
                  <a:ext uri="{0D108BD9-81ED-4DB2-BD59-A6C34878D82A}">
                    <a16:rowId xmlns:a16="http://schemas.microsoft.com/office/drawing/2014/main" val="3432595721"/>
                  </a:ext>
                </a:extLst>
              </a:tr>
              <a:tr h="436384">
                <a:tc>
                  <a:txBody>
                    <a:bodyPr/>
                    <a:lstStyle/>
                    <a:p>
                      <a:r>
                        <a:rPr lang="en-US" sz="2000" dirty="0">
                          <a:latin typeface="Segoe UI" panose="020B0502040204020203" pitchFamily="34" charset="0"/>
                          <a:cs typeface="Segoe UI" panose="020B0502040204020203" pitchFamily="34" charset="0"/>
                        </a:rPr>
                        <a:t>Visible on the report canvas</a:t>
                      </a:r>
                    </a:p>
                  </a:txBody>
                  <a:tcPr/>
                </a:tc>
                <a:tc>
                  <a:txBody>
                    <a:bodyPr/>
                    <a:lstStyle/>
                    <a:p>
                      <a:r>
                        <a:rPr lang="en-US" sz="2000" dirty="0">
                          <a:latin typeface="Segoe UI" panose="020B0502040204020203" pitchFamily="34" charset="0"/>
                          <a:cs typeface="Segoe UI" panose="020B0502040204020203" pitchFamily="34" charset="0"/>
                        </a:rPr>
                        <a:t>Does not take up room on the canvas</a:t>
                      </a:r>
                    </a:p>
                  </a:txBody>
                  <a:tcPr/>
                </a:tc>
                <a:extLst>
                  <a:ext uri="{0D108BD9-81ED-4DB2-BD59-A6C34878D82A}">
                    <a16:rowId xmlns:a16="http://schemas.microsoft.com/office/drawing/2014/main" val="352236613"/>
                  </a:ext>
                </a:extLst>
              </a:tr>
              <a:tr h="354144">
                <a:tc>
                  <a:txBody>
                    <a:bodyPr/>
                    <a:lstStyle/>
                    <a:p>
                      <a:r>
                        <a:rPr lang="en-US" sz="2000" dirty="0">
                          <a:latin typeface="Segoe UI" panose="020B0502040204020203" pitchFamily="34" charset="0"/>
                          <a:cs typeface="Segoe UI" panose="020B0502040204020203" pitchFamily="34" charset="0"/>
                        </a:rPr>
                        <a:t>Can by synced across report pages</a:t>
                      </a:r>
                    </a:p>
                  </a:txBody>
                  <a:tcPr/>
                </a:tc>
                <a:tc>
                  <a:txBody>
                    <a:bodyPr/>
                    <a:lstStyle/>
                    <a:p>
                      <a:r>
                        <a:rPr lang="en-US" sz="2000" dirty="0">
                          <a:latin typeface="Segoe UI" panose="020B0502040204020203" pitchFamily="34" charset="0"/>
                          <a:cs typeface="Segoe UI" panose="020B0502040204020203" pitchFamily="34" charset="0"/>
                        </a:rPr>
                        <a:t>Good when list of values is large</a:t>
                      </a:r>
                    </a:p>
                  </a:txBody>
                  <a:tcPr/>
                </a:tc>
                <a:extLst>
                  <a:ext uri="{0D108BD9-81ED-4DB2-BD59-A6C34878D82A}">
                    <a16:rowId xmlns:a16="http://schemas.microsoft.com/office/drawing/2014/main" val="1132403233"/>
                  </a:ext>
                </a:extLst>
              </a:tr>
              <a:tr h="354144">
                <a:tc>
                  <a:txBody>
                    <a:bodyPr/>
                    <a:lstStyle/>
                    <a:p>
                      <a:r>
                        <a:rPr lang="en-US" sz="2000" dirty="0">
                          <a:latin typeface="Segoe UI" panose="020B0502040204020203" pitchFamily="34" charset="0"/>
                          <a:cs typeface="Segoe UI" panose="020B0502040204020203" pitchFamily="34" charset="0"/>
                        </a:rPr>
                        <a:t>Good for touch screens</a:t>
                      </a:r>
                    </a:p>
                  </a:txBody>
                  <a:tcPr/>
                </a:tc>
                <a:tc>
                  <a:txBody>
                    <a:bodyPr/>
                    <a:lstStyle/>
                    <a:p>
                      <a:r>
                        <a:rPr lang="en-US" sz="2000" dirty="0">
                          <a:latin typeface="Segoe UI" panose="020B0502040204020203" pitchFamily="34" charset="0"/>
                          <a:cs typeface="Segoe UI" panose="020B0502040204020203" pitchFamily="34" charset="0"/>
                        </a:rPr>
                        <a:t>More advanced options</a:t>
                      </a:r>
                    </a:p>
                  </a:txBody>
                  <a:tcPr/>
                </a:tc>
                <a:extLst>
                  <a:ext uri="{0D108BD9-81ED-4DB2-BD59-A6C34878D82A}">
                    <a16:rowId xmlns:a16="http://schemas.microsoft.com/office/drawing/2014/main" val="880991479"/>
                  </a:ext>
                </a:extLst>
              </a:tr>
              <a:tr h="354144">
                <a:tc>
                  <a:txBody>
                    <a:bodyPr/>
                    <a:lstStyle/>
                    <a:p>
                      <a:r>
                        <a:rPr lang="en-US" sz="2000" dirty="0">
                          <a:latin typeface="Segoe UI" panose="020B0502040204020203" pitchFamily="34" charset="0"/>
                          <a:cs typeface="Segoe UI" panose="020B0502040204020203" pitchFamily="34" charset="0"/>
                        </a:rPr>
                        <a:t>Can edit interactions with slicers</a:t>
                      </a:r>
                    </a:p>
                  </a:txBody>
                  <a:tcPr/>
                </a:tc>
                <a:tc>
                  <a:txBody>
                    <a:bodyPr/>
                    <a:lstStyle/>
                    <a:p>
                      <a:r>
                        <a:rPr lang="en-US" sz="2000" dirty="0">
                          <a:latin typeface="Segoe UI" panose="020B0502040204020203" pitchFamily="34" charset="0"/>
                          <a:cs typeface="Segoe UI" panose="020B0502040204020203" pitchFamily="34" charset="0"/>
                        </a:rPr>
                        <a:t>Better for performance</a:t>
                      </a:r>
                    </a:p>
                  </a:txBody>
                  <a:tcPr/>
                </a:tc>
                <a:extLst>
                  <a:ext uri="{0D108BD9-81ED-4DB2-BD59-A6C34878D82A}">
                    <a16:rowId xmlns:a16="http://schemas.microsoft.com/office/drawing/2014/main" val="2962867157"/>
                  </a:ext>
                </a:extLst>
              </a:tr>
              <a:tr h="427463">
                <a:tc>
                  <a:txBody>
                    <a:bodyPr/>
                    <a:lstStyle/>
                    <a:p>
                      <a:r>
                        <a:rPr lang="en-US" sz="2000" dirty="0">
                          <a:latin typeface="Segoe UI" panose="020B0502040204020203" pitchFamily="34" charset="0"/>
                          <a:cs typeface="Segoe UI" panose="020B0502040204020203" pitchFamily="34" charset="0"/>
                        </a:rPr>
                        <a:t>Good when lists are limited</a:t>
                      </a:r>
                    </a:p>
                  </a:txBody>
                  <a:tcPr/>
                </a:tc>
                <a:tc>
                  <a:txBody>
                    <a:bodyPr/>
                    <a:lstStyle/>
                    <a:p>
                      <a:r>
                        <a:rPr lang="en-US" sz="2000" dirty="0">
                          <a:latin typeface="Segoe UI" panose="020B0502040204020203" pitchFamily="34" charset="0"/>
                          <a:cs typeface="Segoe UI" panose="020B0502040204020203" pitchFamily="34" charset="0"/>
                        </a:rPr>
                        <a:t>Good if the value is used infrequently</a:t>
                      </a:r>
                    </a:p>
                  </a:txBody>
                  <a:tcPr/>
                </a:tc>
                <a:extLst>
                  <a:ext uri="{0D108BD9-81ED-4DB2-BD59-A6C34878D82A}">
                    <a16:rowId xmlns:a16="http://schemas.microsoft.com/office/drawing/2014/main" val="729168928"/>
                  </a:ext>
                </a:extLst>
              </a:tr>
              <a:tr h="354144">
                <a:tc>
                  <a:txBody>
                    <a:bodyPr/>
                    <a:lstStyle/>
                    <a:p>
                      <a:r>
                        <a:rPr lang="en-US" sz="2000" dirty="0">
                          <a:latin typeface="Segoe UI" panose="020B0502040204020203" pitchFamily="34" charset="0"/>
                          <a:cs typeface="Segoe UI" panose="020B0502040204020203" pitchFamily="34" charset="0"/>
                        </a:rPr>
                        <a:t>Good if the value is used frequently</a:t>
                      </a:r>
                    </a:p>
                  </a:txBody>
                  <a:tcPr/>
                </a:tc>
                <a:tc>
                  <a:txBody>
                    <a:bodyPr/>
                    <a:lstStyle/>
                    <a:p>
                      <a:r>
                        <a:rPr lang="en-US" sz="2000" dirty="0">
                          <a:latin typeface="Segoe UI" panose="020B0502040204020203" pitchFamily="34" charset="0"/>
                          <a:cs typeface="Segoe UI" panose="020B0502040204020203" pitchFamily="34" charset="0"/>
                        </a:rPr>
                        <a:t>Cannot be pinned to a dashboard</a:t>
                      </a:r>
                    </a:p>
                  </a:txBody>
                  <a:tcPr/>
                </a:tc>
                <a:extLst>
                  <a:ext uri="{0D108BD9-81ED-4DB2-BD59-A6C34878D82A}">
                    <a16:rowId xmlns:a16="http://schemas.microsoft.com/office/drawing/2014/main" val="2244776340"/>
                  </a:ext>
                </a:extLst>
              </a:tr>
              <a:tr h="406647">
                <a:tc>
                  <a:txBody>
                    <a:bodyPr/>
                    <a:lstStyle/>
                    <a:p>
                      <a:r>
                        <a:rPr lang="en-US" sz="2000" dirty="0">
                          <a:latin typeface="Segoe UI" panose="020B0502040204020203" pitchFamily="34" charset="0"/>
                          <a:cs typeface="Segoe UI" panose="020B0502040204020203" pitchFamily="34" charset="0"/>
                        </a:rPr>
                        <a:t>Good if value needs to be seen quickly</a:t>
                      </a:r>
                    </a:p>
                  </a:txBody>
                  <a:tcPr/>
                </a:tc>
                <a:tc>
                  <a:txBody>
                    <a:bodyPr/>
                    <a:lstStyle/>
                    <a:p>
                      <a:endParaRPr lang="en-US" sz="20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765510290"/>
                  </a:ext>
                </a:extLst>
              </a:tr>
              <a:tr h="354144">
                <a:tc>
                  <a:txBody>
                    <a:bodyPr/>
                    <a:lstStyle/>
                    <a:p>
                      <a:r>
                        <a:rPr lang="en-US" sz="2000" dirty="0">
                          <a:latin typeface="Segoe UI" panose="020B0502040204020203" pitchFamily="34" charset="0"/>
                          <a:cs typeface="Segoe UI" panose="020B0502040204020203" pitchFamily="34" charset="0"/>
                        </a:rPr>
                        <a:t>Can be pinned to a dashboard</a:t>
                      </a:r>
                    </a:p>
                  </a:txBody>
                  <a:tcPr/>
                </a:tc>
                <a:tc>
                  <a:txBody>
                    <a:bodyPr/>
                    <a:lstStyle/>
                    <a:p>
                      <a:endParaRPr lang="en-US" sz="200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689238407"/>
                  </a:ext>
                </a:extLst>
              </a:tr>
            </a:tbl>
          </a:graphicData>
        </a:graphic>
      </p:graphicFrame>
    </p:spTree>
    <p:extLst>
      <p:ext uri="{BB962C8B-B14F-4D97-AF65-F5344CB8AC3E}">
        <p14:creationId xmlns:p14="http://schemas.microsoft.com/office/powerpoint/2010/main" val="166747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1640464" cy="2854800"/>
          </a:xfrm>
        </p:spPr>
        <p:txBody>
          <a:bodyPr>
            <a:normAutofit fontScale="90000"/>
          </a:bodyPr>
          <a:lstStyle/>
          <a:p>
            <a:r>
              <a:rPr lang="en-US" sz="8000" dirty="0">
                <a:latin typeface="Segoe UI" panose="020B0502040204020203" pitchFamily="34" charset="0"/>
                <a:cs typeface="Segoe UI" panose="020B0502040204020203" pitchFamily="34" charset="0"/>
              </a:rPr>
              <a:t>Module 4 Knowledge Check</a:t>
            </a:r>
            <a:br>
              <a:rPr lang="en-US" sz="8000" dirty="0">
                <a:latin typeface="Segoe UI" panose="020B0502040204020203" pitchFamily="34" charset="0"/>
                <a:cs typeface="Segoe UI" panose="020B0502040204020203" pitchFamily="34" charset="0"/>
              </a:rPr>
            </a:br>
            <a:r>
              <a:rPr lang="en-US" sz="4900" dirty="0">
                <a:solidFill>
                  <a:schemeClr val="bg1"/>
                </a:solidFill>
                <a:effectLst/>
                <a:latin typeface="Segoe UI" panose="020B0502040204020203" pitchFamily="34" charset="0"/>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https://aka.ms/PBIVisCheckMod4</a:t>
            </a:r>
            <a:br>
              <a:rPr lang="en-US" sz="1800" dirty="0">
                <a:effectLst/>
                <a:latin typeface="Calibri" panose="020F0502020204030204" pitchFamily="34" charset="0"/>
                <a:ea typeface="Calibri" panose="020F0502020204030204" pitchFamily="34" charset="0"/>
              </a:rPr>
            </a:br>
            <a:br>
              <a:rPr lang="en-US" sz="8000" dirty="0"/>
            </a:br>
            <a:endParaRPr lang="en-US" dirty="0">
              <a:solidFill>
                <a:schemeClr val="bg1"/>
              </a:solidFill>
            </a:endParaRPr>
          </a:p>
        </p:txBody>
      </p:sp>
    </p:spTree>
    <p:extLst>
      <p:ext uri="{BB962C8B-B14F-4D97-AF65-F5344CB8AC3E}">
        <p14:creationId xmlns:p14="http://schemas.microsoft.com/office/powerpoint/2010/main" val="90142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What is Story Telling with Data</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1C5DAB85-06C6-44B5-BC3C-8F89AE2D7BAC}"/>
              </a:ext>
            </a:extLst>
          </p:cNvPr>
          <p:cNvSpPr txBox="1">
            <a:spLocks/>
          </p:cNvSpPr>
          <p:nvPr/>
        </p:nvSpPr>
        <p:spPr>
          <a:xfrm>
            <a:off x="300956" y="1842574"/>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Today’s world is filled with Data </a:t>
            </a:r>
          </a:p>
        </p:txBody>
      </p:sp>
      <p:sp>
        <p:nvSpPr>
          <p:cNvPr id="8" name="Rectangle 7">
            <a:extLst>
              <a:ext uri="{FF2B5EF4-FFF2-40B4-BE49-F238E27FC236}">
                <a16:creationId xmlns:a16="http://schemas.microsoft.com/office/drawing/2014/main" id="{210180F9-1952-4C68-8C26-BEF787BD5C7D}"/>
              </a:ext>
            </a:extLst>
          </p:cNvPr>
          <p:cNvSpPr/>
          <p:nvPr/>
        </p:nvSpPr>
        <p:spPr>
          <a:xfrm>
            <a:off x="433999" y="3285368"/>
            <a:ext cx="2453958" cy="193899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Volume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Velocity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Variety</a:t>
            </a:r>
          </a:p>
        </p:txBody>
      </p:sp>
      <p:pic>
        <p:nvPicPr>
          <p:cNvPr id="9" name="Picture 8">
            <a:extLst>
              <a:ext uri="{FF2B5EF4-FFF2-40B4-BE49-F238E27FC236}">
                <a16:creationId xmlns:a16="http://schemas.microsoft.com/office/drawing/2014/main" id="{D0CE67C0-E8EB-4B22-8307-4440CDE0BF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716" y="2465892"/>
            <a:ext cx="5682597" cy="3788398"/>
          </a:xfrm>
          <a:prstGeom prst="rect">
            <a:avLst/>
          </a:prstGeom>
        </p:spPr>
      </p:pic>
      <p:sp>
        <p:nvSpPr>
          <p:cNvPr id="11" name="Rectangle 10">
            <a:extLst>
              <a:ext uri="{FF2B5EF4-FFF2-40B4-BE49-F238E27FC236}">
                <a16:creationId xmlns:a16="http://schemas.microsoft.com/office/drawing/2014/main" id="{E35C7517-0F5B-4017-92C0-EEA9DDE5CB57}"/>
              </a:ext>
            </a:extLst>
          </p:cNvPr>
          <p:cNvSpPr/>
          <p:nvPr/>
        </p:nvSpPr>
        <p:spPr>
          <a:xfrm>
            <a:off x="6075000" y="6346130"/>
            <a:ext cx="28757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We are drowning in data!! </a:t>
            </a:r>
          </a:p>
        </p:txBody>
      </p:sp>
    </p:spTree>
    <p:extLst>
      <p:ext uri="{BB962C8B-B14F-4D97-AF65-F5344CB8AC3E}">
        <p14:creationId xmlns:p14="http://schemas.microsoft.com/office/powerpoint/2010/main" val="356265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606462" y="3271763"/>
            <a:ext cx="10800000" cy="2194603"/>
          </a:xfrm>
        </p:spPr>
        <p:txBody>
          <a:bodyPr/>
          <a:lstStyle/>
          <a:p>
            <a:r>
              <a:rPr lang="en-US" dirty="0">
                <a:latin typeface="Segoe UI" panose="020B0502040204020203" pitchFamily="34" charset="0"/>
                <a:cs typeface="Segoe UI" panose="020B0502040204020203" pitchFamily="34" charset="0"/>
              </a:rPr>
              <a:t>Module 5</a:t>
            </a:r>
          </a:p>
          <a:p>
            <a:r>
              <a:rPr lang="en-US" dirty="0">
                <a:latin typeface="Segoe UI" panose="020B0502040204020203" pitchFamily="34" charset="0"/>
                <a:cs typeface="Segoe UI" panose="020B0502040204020203" pitchFamily="34" charset="0"/>
              </a:rPr>
              <a:t>Chart Selection</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91658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381663" y="377248"/>
            <a:ext cx="11597384"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kern="0" dirty="0">
                <a:latin typeface="Segoe UI" panose="020B0502040204020203" pitchFamily="34" charset="0"/>
                <a:cs typeface="Segoe UI" panose="020B0502040204020203" pitchFamily="34" charset="0"/>
              </a:rPr>
              <a:t>Choose the Right Charts for the Right Purpose</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BD593242-549B-4BDF-AC05-47CA0F39764D}"/>
              </a:ext>
            </a:extLst>
          </p:cNvPr>
          <p:cNvSpPr txBox="1"/>
          <p:nvPr/>
        </p:nvSpPr>
        <p:spPr>
          <a:xfrm>
            <a:off x="362003" y="1413364"/>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Comparison</a:t>
            </a:r>
          </a:p>
        </p:txBody>
      </p:sp>
      <p:sp>
        <p:nvSpPr>
          <p:cNvPr id="3" name="TextBox 2">
            <a:extLst>
              <a:ext uri="{FF2B5EF4-FFF2-40B4-BE49-F238E27FC236}">
                <a16:creationId xmlns:a16="http://schemas.microsoft.com/office/drawing/2014/main" id="{12216D21-F81E-4C23-8836-D9ED426BE97E}"/>
              </a:ext>
            </a:extLst>
          </p:cNvPr>
          <p:cNvSpPr txBox="1"/>
          <p:nvPr/>
        </p:nvSpPr>
        <p:spPr>
          <a:xfrm>
            <a:off x="1939614" y="1413364"/>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Composition</a:t>
            </a:r>
          </a:p>
        </p:txBody>
      </p:sp>
      <p:sp>
        <p:nvSpPr>
          <p:cNvPr id="4" name="TextBox 3">
            <a:extLst>
              <a:ext uri="{FF2B5EF4-FFF2-40B4-BE49-F238E27FC236}">
                <a16:creationId xmlns:a16="http://schemas.microsoft.com/office/drawing/2014/main" id="{C2D8422A-F281-46DD-A3B3-368A69343E4A}"/>
              </a:ext>
            </a:extLst>
          </p:cNvPr>
          <p:cNvSpPr txBox="1"/>
          <p:nvPr/>
        </p:nvSpPr>
        <p:spPr>
          <a:xfrm>
            <a:off x="9559761" y="1413364"/>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Relationships</a:t>
            </a:r>
          </a:p>
        </p:txBody>
      </p:sp>
      <p:sp>
        <p:nvSpPr>
          <p:cNvPr id="12" name="TextBox 11">
            <a:extLst>
              <a:ext uri="{FF2B5EF4-FFF2-40B4-BE49-F238E27FC236}">
                <a16:creationId xmlns:a16="http://schemas.microsoft.com/office/drawing/2014/main" id="{D103542C-10EB-45A2-8215-E1B9F8D1837B}"/>
              </a:ext>
            </a:extLst>
          </p:cNvPr>
          <p:cNvSpPr txBox="1"/>
          <p:nvPr/>
        </p:nvSpPr>
        <p:spPr>
          <a:xfrm>
            <a:off x="4999783" y="1420862"/>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Distribution</a:t>
            </a:r>
          </a:p>
        </p:txBody>
      </p:sp>
      <p:pic>
        <p:nvPicPr>
          <p:cNvPr id="14" name="Picture 13">
            <a:extLst>
              <a:ext uri="{FF2B5EF4-FFF2-40B4-BE49-F238E27FC236}">
                <a16:creationId xmlns:a16="http://schemas.microsoft.com/office/drawing/2014/main" id="{64AEC417-1ACB-43ED-8C68-EBB987C4CCE6}"/>
              </a:ext>
            </a:extLst>
          </p:cNvPr>
          <p:cNvPicPr>
            <a:picLocks/>
          </p:cNvPicPr>
          <p:nvPr/>
        </p:nvPicPr>
        <p:blipFill rotWithShape="1">
          <a:blip r:embed="rId3"/>
          <a:srcRect b="12082"/>
          <a:stretch/>
        </p:blipFill>
        <p:spPr>
          <a:xfrm>
            <a:off x="1756112" y="5918396"/>
            <a:ext cx="1371600" cy="671445"/>
          </a:xfrm>
          <a:prstGeom prst="rect">
            <a:avLst/>
          </a:prstGeom>
          <a:ln w="3175">
            <a:solidFill>
              <a:schemeClr val="tx2">
                <a:lumMod val="60000"/>
                <a:lumOff val="40000"/>
              </a:schemeClr>
            </a:solidFill>
          </a:ln>
        </p:spPr>
      </p:pic>
      <p:sp>
        <p:nvSpPr>
          <p:cNvPr id="16" name="TextBox 15">
            <a:extLst>
              <a:ext uri="{FF2B5EF4-FFF2-40B4-BE49-F238E27FC236}">
                <a16:creationId xmlns:a16="http://schemas.microsoft.com/office/drawing/2014/main" id="{4B5B53C3-5351-42FE-9B96-0E37C0D2CC56}"/>
              </a:ext>
            </a:extLst>
          </p:cNvPr>
          <p:cNvSpPr txBox="1"/>
          <p:nvPr/>
        </p:nvSpPr>
        <p:spPr>
          <a:xfrm>
            <a:off x="1736626" y="6619959"/>
            <a:ext cx="1371600" cy="123866"/>
          </a:xfrm>
          <a:prstGeom prst="rect">
            <a:avLst/>
          </a:prstGeom>
          <a:noFill/>
        </p:spPr>
        <p:txBody>
          <a:bodyPr wrap="square" t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Water Fall</a:t>
            </a:r>
          </a:p>
        </p:txBody>
      </p:sp>
      <p:pic>
        <p:nvPicPr>
          <p:cNvPr id="18" name="Picture 17">
            <a:extLst>
              <a:ext uri="{FF2B5EF4-FFF2-40B4-BE49-F238E27FC236}">
                <a16:creationId xmlns:a16="http://schemas.microsoft.com/office/drawing/2014/main" id="{2FA2775F-7A24-4B8A-8591-2C997F2F5230}"/>
              </a:ext>
            </a:extLst>
          </p:cNvPr>
          <p:cNvPicPr>
            <a:picLocks/>
          </p:cNvPicPr>
          <p:nvPr/>
        </p:nvPicPr>
        <p:blipFill rotWithShape="1">
          <a:blip r:embed="rId4"/>
          <a:srcRect b="10145"/>
          <a:stretch/>
        </p:blipFill>
        <p:spPr>
          <a:xfrm>
            <a:off x="1756112" y="4773191"/>
            <a:ext cx="1371600" cy="671445"/>
          </a:xfrm>
          <a:prstGeom prst="rect">
            <a:avLst/>
          </a:prstGeom>
          <a:ln w="3175">
            <a:solidFill>
              <a:schemeClr val="tx2">
                <a:lumMod val="60000"/>
                <a:lumOff val="40000"/>
              </a:schemeClr>
            </a:solidFill>
          </a:ln>
        </p:spPr>
      </p:pic>
      <p:sp>
        <p:nvSpPr>
          <p:cNvPr id="20" name="TextBox 19">
            <a:extLst>
              <a:ext uri="{FF2B5EF4-FFF2-40B4-BE49-F238E27FC236}">
                <a16:creationId xmlns:a16="http://schemas.microsoft.com/office/drawing/2014/main" id="{924FAA5E-2311-4301-A099-E0CFD05F98C7}"/>
              </a:ext>
            </a:extLst>
          </p:cNvPr>
          <p:cNvSpPr txBox="1"/>
          <p:nvPr/>
        </p:nvSpPr>
        <p:spPr>
          <a:xfrm>
            <a:off x="1736626" y="5506823"/>
            <a:ext cx="1371600" cy="134188"/>
          </a:xfrm>
          <a:prstGeom prst="rect">
            <a:avLst/>
          </a:prstGeom>
          <a:noFill/>
        </p:spPr>
        <p:txBody>
          <a:bodyPr wrap="square" t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100% Stacked Column</a:t>
            </a:r>
          </a:p>
        </p:txBody>
      </p:sp>
      <p:pic>
        <p:nvPicPr>
          <p:cNvPr id="22" name="Picture 21">
            <a:extLst>
              <a:ext uri="{FF2B5EF4-FFF2-40B4-BE49-F238E27FC236}">
                <a16:creationId xmlns:a16="http://schemas.microsoft.com/office/drawing/2014/main" id="{31323732-96B1-4024-B922-3CEE5228F3F7}"/>
              </a:ext>
            </a:extLst>
          </p:cNvPr>
          <p:cNvPicPr>
            <a:picLocks/>
          </p:cNvPicPr>
          <p:nvPr/>
        </p:nvPicPr>
        <p:blipFill rotWithShape="1">
          <a:blip r:embed="rId5"/>
          <a:srcRect b="14985"/>
          <a:stretch/>
        </p:blipFill>
        <p:spPr>
          <a:xfrm>
            <a:off x="1736882" y="1866655"/>
            <a:ext cx="1371600" cy="671445"/>
          </a:xfrm>
          <a:prstGeom prst="rect">
            <a:avLst/>
          </a:prstGeom>
          <a:ln w="3175">
            <a:solidFill>
              <a:schemeClr val="tx2">
                <a:lumMod val="60000"/>
                <a:lumOff val="40000"/>
              </a:schemeClr>
            </a:solidFill>
          </a:ln>
        </p:spPr>
      </p:pic>
      <p:sp>
        <p:nvSpPr>
          <p:cNvPr id="24" name="TextBox 23">
            <a:extLst>
              <a:ext uri="{FF2B5EF4-FFF2-40B4-BE49-F238E27FC236}">
                <a16:creationId xmlns:a16="http://schemas.microsoft.com/office/drawing/2014/main" id="{C5A347A2-A71D-4DA8-BA1E-F4FD1BB670A3}"/>
              </a:ext>
            </a:extLst>
          </p:cNvPr>
          <p:cNvSpPr txBox="1"/>
          <p:nvPr/>
        </p:nvSpPr>
        <p:spPr>
          <a:xfrm>
            <a:off x="1717396" y="2582138"/>
            <a:ext cx="1371600" cy="138499"/>
          </a:xfrm>
          <a:prstGeom prst="rect">
            <a:avLst/>
          </a:prstGeom>
          <a:noFill/>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Tree</a:t>
            </a:r>
          </a:p>
        </p:txBody>
      </p:sp>
      <p:pic>
        <p:nvPicPr>
          <p:cNvPr id="26" name="Picture 25">
            <a:extLst>
              <a:ext uri="{FF2B5EF4-FFF2-40B4-BE49-F238E27FC236}">
                <a16:creationId xmlns:a16="http://schemas.microsoft.com/office/drawing/2014/main" id="{14904FAC-5637-44B4-A78A-18F29524FA73}"/>
              </a:ext>
            </a:extLst>
          </p:cNvPr>
          <p:cNvPicPr>
            <a:picLocks/>
          </p:cNvPicPr>
          <p:nvPr/>
        </p:nvPicPr>
        <p:blipFill rotWithShape="1">
          <a:blip r:embed="rId6"/>
          <a:srcRect b="9408"/>
          <a:stretch/>
        </p:blipFill>
        <p:spPr>
          <a:xfrm>
            <a:off x="4777565" y="2858358"/>
            <a:ext cx="1371600" cy="671445"/>
          </a:xfrm>
          <a:prstGeom prst="rect">
            <a:avLst/>
          </a:prstGeom>
          <a:ln w="3175">
            <a:solidFill>
              <a:schemeClr val="tx2">
                <a:lumMod val="60000"/>
                <a:lumOff val="40000"/>
              </a:schemeClr>
            </a:solidFill>
          </a:ln>
        </p:spPr>
      </p:pic>
      <p:sp>
        <p:nvSpPr>
          <p:cNvPr id="28" name="TextBox 27">
            <a:extLst>
              <a:ext uri="{FF2B5EF4-FFF2-40B4-BE49-F238E27FC236}">
                <a16:creationId xmlns:a16="http://schemas.microsoft.com/office/drawing/2014/main" id="{6C686C24-1CCA-470F-8F2A-A1D785F6AD0D}"/>
              </a:ext>
            </a:extLst>
          </p:cNvPr>
          <p:cNvSpPr txBox="1"/>
          <p:nvPr/>
        </p:nvSpPr>
        <p:spPr>
          <a:xfrm>
            <a:off x="4777565" y="3550243"/>
            <a:ext cx="1371600" cy="159864"/>
          </a:xfrm>
          <a:prstGeom prst="rect">
            <a:avLst/>
          </a:prstGeom>
          <a:noFill/>
        </p:spPr>
        <p:txBody>
          <a:bodyPr wrap="square" tIns="0" bIns="0" rtlCol="0">
            <a:normAutofit/>
          </a:bodyPr>
          <a:lstStyle/>
          <a:p>
            <a:pPr algn="ctr"/>
            <a:r>
              <a:rPr lang="en-US" sz="900" dirty="0">
                <a:latin typeface="Calibri" panose="020F0502020204030204" pitchFamily="34" charset="0"/>
                <a:cs typeface="Calibri" panose="020F0502020204030204" pitchFamily="34" charset="0"/>
              </a:rPr>
              <a:t>Bubble</a:t>
            </a:r>
          </a:p>
        </p:txBody>
      </p:sp>
      <p:pic>
        <p:nvPicPr>
          <p:cNvPr id="30" name="Picture 29">
            <a:extLst>
              <a:ext uri="{FF2B5EF4-FFF2-40B4-BE49-F238E27FC236}">
                <a16:creationId xmlns:a16="http://schemas.microsoft.com/office/drawing/2014/main" id="{546AC0A1-A78F-4482-9E78-14666CF36A9E}"/>
              </a:ext>
            </a:extLst>
          </p:cNvPr>
          <p:cNvPicPr>
            <a:picLocks/>
          </p:cNvPicPr>
          <p:nvPr/>
        </p:nvPicPr>
        <p:blipFill rotWithShape="1">
          <a:blip r:embed="rId7"/>
          <a:srcRect b="8932"/>
          <a:stretch/>
        </p:blipFill>
        <p:spPr>
          <a:xfrm>
            <a:off x="4777565" y="1866655"/>
            <a:ext cx="1371600" cy="671445"/>
          </a:xfrm>
          <a:prstGeom prst="rect">
            <a:avLst/>
          </a:prstGeom>
          <a:ln w="3175">
            <a:solidFill>
              <a:schemeClr val="tx2">
                <a:lumMod val="60000"/>
                <a:lumOff val="40000"/>
              </a:schemeClr>
            </a:solidFill>
          </a:ln>
        </p:spPr>
      </p:pic>
      <p:sp>
        <p:nvSpPr>
          <p:cNvPr id="32" name="TextBox 31">
            <a:extLst>
              <a:ext uri="{FF2B5EF4-FFF2-40B4-BE49-F238E27FC236}">
                <a16:creationId xmlns:a16="http://schemas.microsoft.com/office/drawing/2014/main" id="{E3706E1D-5852-43B1-9CA3-9C82F2B1E781}"/>
              </a:ext>
            </a:extLst>
          </p:cNvPr>
          <p:cNvSpPr txBox="1"/>
          <p:nvPr/>
        </p:nvSpPr>
        <p:spPr>
          <a:xfrm>
            <a:off x="4777565" y="2582138"/>
            <a:ext cx="1371600" cy="134188"/>
          </a:xfrm>
          <a:prstGeom prst="rect">
            <a:avLst/>
          </a:prstGeom>
          <a:noFill/>
        </p:spPr>
        <p:txBody>
          <a:bodyPr wrap="square" t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Scatter Plot</a:t>
            </a:r>
          </a:p>
        </p:txBody>
      </p:sp>
      <p:pic>
        <p:nvPicPr>
          <p:cNvPr id="34" name="Picture 33">
            <a:extLst>
              <a:ext uri="{FF2B5EF4-FFF2-40B4-BE49-F238E27FC236}">
                <a16:creationId xmlns:a16="http://schemas.microsoft.com/office/drawing/2014/main" id="{C3C68070-0FE6-481D-BE92-506FDF771B3B}"/>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124272" y="1866655"/>
            <a:ext cx="1371600" cy="671445"/>
          </a:xfrm>
          <a:prstGeom prst="rect">
            <a:avLst/>
          </a:prstGeom>
          <a:ln w="3175">
            <a:solidFill>
              <a:schemeClr val="tx2">
                <a:lumMod val="60000"/>
                <a:lumOff val="40000"/>
              </a:schemeClr>
            </a:solidFill>
          </a:ln>
        </p:spPr>
      </p:pic>
      <p:sp>
        <p:nvSpPr>
          <p:cNvPr id="36" name="TextBox 35">
            <a:extLst>
              <a:ext uri="{FF2B5EF4-FFF2-40B4-BE49-F238E27FC236}">
                <a16:creationId xmlns:a16="http://schemas.microsoft.com/office/drawing/2014/main" id="{076BCE60-C467-4B3E-800A-4AEA5CE907DA}"/>
              </a:ext>
            </a:extLst>
          </p:cNvPr>
          <p:cNvSpPr txBox="1"/>
          <p:nvPr/>
        </p:nvSpPr>
        <p:spPr>
          <a:xfrm>
            <a:off x="121841" y="2582138"/>
            <a:ext cx="1371599"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Stacked Bar</a:t>
            </a:r>
          </a:p>
        </p:txBody>
      </p:sp>
      <p:pic>
        <p:nvPicPr>
          <p:cNvPr id="38" name="Picture 37">
            <a:extLst>
              <a:ext uri="{FF2B5EF4-FFF2-40B4-BE49-F238E27FC236}">
                <a16:creationId xmlns:a16="http://schemas.microsoft.com/office/drawing/2014/main" id="{2219AC32-8AB5-423E-AF15-A46E09D8950E}"/>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124272" y="2858357"/>
            <a:ext cx="1371600" cy="671445"/>
          </a:xfrm>
          <a:prstGeom prst="rect">
            <a:avLst/>
          </a:prstGeom>
          <a:ln w="3175">
            <a:solidFill>
              <a:schemeClr val="tx2">
                <a:lumMod val="60000"/>
                <a:lumOff val="40000"/>
              </a:schemeClr>
            </a:solidFill>
          </a:ln>
        </p:spPr>
      </p:pic>
      <p:sp>
        <p:nvSpPr>
          <p:cNvPr id="40" name="TextBox 39">
            <a:extLst>
              <a:ext uri="{FF2B5EF4-FFF2-40B4-BE49-F238E27FC236}">
                <a16:creationId xmlns:a16="http://schemas.microsoft.com/office/drawing/2014/main" id="{AB49F6F5-DF50-476A-B868-257138C79FEF}"/>
              </a:ext>
            </a:extLst>
          </p:cNvPr>
          <p:cNvSpPr txBox="1"/>
          <p:nvPr/>
        </p:nvSpPr>
        <p:spPr>
          <a:xfrm>
            <a:off x="121841" y="3550243"/>
            <a:ext cx="1371599"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Clustered Bar</a:t>
            </a:r>
          </a:p>
        </p:txBody>
      </p:sp>
      <p:pic>
        <p:nvPicPr>
          <p:cNvPr id="42" name="Picture 41">
            <a:extLst>
              <a:ext uri="{FF2B5EF4-FFF2-40B4-BE49-F238E27FC236}">
                <a16:creationId xmlns:a16="http://schemas.microsoft.com/office/drawing/2014/main" id="{AB4221C9-B518-4F16-A4BA-8D61E5DF54AC}"/>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145934" y="3801641"/>
            <a:ext cx="1371600" cy="671445"/>
          </a:xfrm>
          <a:prstGeom prst="rect">
            <a:avLst/>
          </a:prstGeom>
          <a:ln w="3175">
            <a:solidFill>
              <a:schemeClr val="tx2">
                <a:lumMod val="60000"/>
                <a:lumOff val="40000"/>
              </a:schemeClr>
            </a:solidFill>
          </a:ln>
        </p:spPr>
      </p:pic>
      <p:sp>
        <p:nvSpPr>
          <p:cNvPr id="44" name="TextBox 43">
            <a:extLst>
              <a:ext uri="{FF2B5EF4-FFF2-40B4-BE49-F238E27FC236}">
                <a16:creationId xmlns:a16="http://schemas.microsoft.com/office/drawing/2014/main" id="{F89A4297-A1FF-47BA-980F-2DDB69E6D77C}"/>
              </a:ext>
            </a:extLst>
          </p:cNvPr>
          <p:cNvSpPr txBox="1"/>
          <p:nvPr/>
        </p:nvSpPr>
        <p:spPr>
          <a:xfrm>
            <a:off x="143502" y="4497496"/>
            <a:ext cx="1371600"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Clustered Column</a:t>
            </a:r>
          </a:p>
        </p:txBody>
      </p:sp>
      <p:pic>
        <p:nvPicPr>
          <p:cNvPr id="46" name="Picture 45">
            <a:extLst>
              <a:ext uri="{FF2B5EF4-FFF2-40B4-BE49-F238E27FC236}">
                <a16:creationId xmlns:a16="http://schemas.microsoft.com/office/drawing/2014/main" id="{052805E7-0EE3-489C-80BB-F49AFDBEE591}"/>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7811180" y="1866655"/>
            <a:ext cx="1371600" cy="671445"/>
          </a:xfrm>
          <a:prstGeom prst="rect">
            <a:avLst/>
          </a:prstGeom>
          <a:ln w="3175">
            <a:solidFill>
              <a:schemeClr val="tx2">
                <a:lumMod val="60000"/>
                <a:lumOff val="40000"/>
              </a:schemeClr>
            </a:solidFill>
          </a:ln>
        </p:spPr>
      </p:pic>
      <p:sp>
        <p:nvSpPr>
          <p:cNvPr id="48" name="TextBox 47">
            <a:extLst>
              <a:ext uri="{FF2B5EF4-FFF2-40B4-BE49-F238E27FC236}">
                <a16:creationId xmlns:a16="http://schemas.microsoft.com/office/drawing/2014/main" id="{06AC2E0E-6399-48FB-AE8B-E5CED341DE4D}"/>
              </a:ext>
            </a:extLst>
          </p:cNvPr>
          <p:cNvSpPr txBox="1"/>
          <p:nvPr/>
        </p:nvSpPr>
        <p:spPr>
          <a:xfrm>
            <a:off x="7807289" y="2582138"/>
            <a:ext cx="1379382" cy="159864"/>
          </a:xfrm>
          <a:prstGeom prst="rect">
            <a:avLst/>
          </a:prstGeom>
          <a:noFill/>
        </p:spPr>
        <p:txBody>
          <a:bodyPr wrap="square" tIns="0" bIns="0" rtlCol="0">
            <a:normAutofit/>
          </a:bodyPr>
          <a:lstStyle/>
          <a:p>
            <a:pPr algn="ctr"/>
            <a:r>
              <a:rPr lang="en-US" sz="900" dirty="0">
                <a:latin typeface="Calibri" panose="020F0502020204030204" pitchFamily="34" charset="0"/>
                <a:cs typeface="Calibri" panose="020F0502020204030204" pitchFamily="34" charset="0"/>
              </a:rPr>
              <a:t>Map</a:t>
            </a:r>
          </a:p>
        </p:txBody>
      </p:sp>
      <p:pic>
        <p:nvPicPr>
          <p:cNvPr id="50" name="Picture 49">
            <a:extLst>
              <a:ext uri="{FF2B5EF4-FFF2-40B4-BE49-F238E27FC236}">
                <a16:creationId xmlns:a16="http://schemas.microsoft.com/office/drawing/2014/main" id="{E7E11B13-1AC4-4739-9059-AC06B77BEB80}"/>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4799227" y="3801641"/>
            <a:ext cx="1371600" cy="671445"/>
          </a:xfrm>
          <a:prstGeom prst="rect">
            <a:avLst/>
          </a:prstGeom>
          <a:ln w="3175">
            <a:solidFill>
              <a:schemeClr val="tx2">
                <a:lumMod val="60000"/>
                <a:lumOff val="40000"/>
              </a:schemeClr>
            </a:solidFill>
          </a:ln>
        </p:spPr>
      </p:pic>
      <p:sp>
        <p:nvSpPr>
          <p:cNvPr id="52" name="TextBox 51">
            <a:extLst>
              <a:ext uri="{FF2B5EF4-FFF2-40B4-BE49-F238E27FC236}">
                <a16:creationId xmlns:a16="http://schemas.microsoft.com/office/drawing/2014/main" id="{42681E5F-2B65-45C6-8181-BA6B5BD64EF6}"/>
              </a:ext>
            </a:extLst>
          </p:cNvPr>
          <p:cNvSpPr txBox="1"/>
          <p:nvPr/>
        </p:nvSpPr>
        <p:spPr>
          <a:xfrm>
            <a:off x="4795336" y="4497496"/>
            <a:ext cx="1379382" cy="159864"/>
          </a:xfrm>
          <a:prstGeom prst="rect">
            <a:avLst/>
          </a:prstGeom>
          <a:noFill/>
        </p:spPr>
        <p:txBody>
          <a:bodyPr wrap="square" tIns="0" bIns="0" rtlCol="0">
            <a:normAutofit/>
          </a:bodyPr>
          <a:lstStyle/>
          <a:p>
            <a:pPr algn="ctr"/>
            <a:r>
              <a:rPr lang="en-US" sz="900" dirty="0">
                <a:latin typeface="Calibri" panose="020F0502020204030204" pitchFamily="34" charset="0"/>
                <a:cs typeface="Calibri" panose="020F0502020204030204" pitchFamily="34" charset="0"/>
              </a:rPr>
              <a:t>Map</a:t>
            </a:r>
          </a:p>
        </p:txBody>
      </p:sp>
      <p:pic>
        <p:nvPicPr>
          <p:cNvPr id="54" name="Picture 53">
            <a:extLst>
              <a:ext uri="{FF2B5EF4-FFF2-40B4-BE49-F238E27FC236}">
                <a16:creationId xmlns:a16="http://schemas.microsoft.com/office/drawing/2014/main" id="{D0DDDD3D-C211-4042-ADDF-040809288D55}"/>
              </a:ext>
            </a:extLst>
          </p:cNvPr>
          <p:cNvPicPr>
            <a:picLocks/>
          </p:cNvPicPr>
          <p:nvPr/>
        </p:nvPicPr>
        <p:blipFill rotWithShape="1">
          <a:blip r:embed="rId12"/>
          <a:srcRect b="14144"/>
          <a:stretch/>
        </p:blipFill>
        <p:spPr>
          <a:xfrm>
            <a:off x="3241728" y="4773191"/>
            <a:ext cx="1371600" cy="67144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175">
            <a:solidFill>
              <a:schemeClr val="tx2">
                <a:lumMod val="60000"/>
                <a:lumOff val="40000"/>
              </a:schemeClr>
            </a:solidFill>
          </a:ln>
        </p:spPr>
      </p:pic>
      <p:sp>
        <p:nvSpPr>
          <p:cNvPr id="56" name="TextBox 55">
            <a:extLst>
              <a:ext uri="{FF2B5EF4-FFF2-40B4-BE49-F238E27FC236}">
                <a16:creationId xmlns:a16="http://schemas.microsoft.com/office/drawing/2014/main" id="{8142BD98-97CB-4EEC-9A84-F5D6BBBB1439}"/>
              </a:ext>
            </a:extLst>
          </p:cNvPr>
          <p:cNvSpPr txBox="1"/>
          <p:nvPr/>
        </p:nvSpPr>
        <p:spPr>
          <a:xfrm>
            <a:off x="3251332" y="5506823"/>
            <a:ext cx="1371599" cy="156484"/>
          </a:xfrm>
          <a:prstGeom prst="rect">
            <a:avLst/>
          </a:prstGeom>
          <a:noFill/>
          <a:ln>
            <a:noFill/>
          </a:ln>
        </p:spPr>
        <p:txBody>
          <a:bodyPr wrap="square" t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Stacked Column</a:t>
            </a:r>
          </a:p>
        </p:txBody>
      </p:sp>
      <p:pic>
        <p:nvPicPr>
          <p:cNvPr id="58" name="Picture 57">
            <a:extLst>
              <a:ext uri="{FF2B5EF4-FFF2-40B4-BE49-F238E27FC236}">
                <a16:creationId xmlns:a16="http://schemas.microsoft.com/office/drawing/2014/main" id="{1A8DC62A-F927-4759-8ACD-2A857D30C566}"/>
              </a:ext>
            </a:extLst>
          </p:cNvPr>
          <p:cNvPicPr preferRelativeResize="0">
            <a:picLocks/>
          </p:cNvPicPr>
          <p:nvPr/>
        </p:nvPicPr>
        <p:blipFill>
          <a:blip r:embed="rId13" cstate="print">
            <a:extLst>
              <a:ext uri="{28A0092B-C50C-407E-A947-70E740481C1C}">
                <a14:useLocalDpi xmlns:a14="http://schemas.microsoft.com/office/drawing/2010/main" val="0"/>
              </a:ext>
            </a:extLst>
          </a:blip>
          <a:stretch>
            <a:fillRect/>
          </a:stretch>
        </p:blipFill>
        <p:spPr>
          <a:xfrm>
            <a:off x="143502" y="4773191"/>
            <a:ext cx="1371600" cy="671445"/>
          </a:xfrm>
          <a:prstGeom prst="rect">
            <a:avLst/>
          </a:prstGeom>
          <a:ln w="3175">
            <a:solidFill>
              <a:schemeClr val="tx2">
                <a:lumMod val="60000"/>
                <a:lumOff val="40000"/>
              </a:schemeClr>
            </a:solidFill>
          </a:ln>
        </p:spPr>
      </p:pic>
      <p:sp>
        <p:nvSpPr>
          <p:cNvPr id="60" name="TextBox 59">
            <a:extLst>
              <a:ext uri="{FF2B5EF4-FFF2-40B4-BE49-F238E27FC236}">
                <a16:creationId xmlns:a16="http://schemas.microsoft.com/office/drawing/2014/main" id="{81C7A076-596D-41AA-9AD8-DA8EF8B326E0}"/>
              </a:ext>
            </a:extLst>
          </p:cNvPr>
          <p:cNvSpPr txBox="1"/>
          <p:nvPr/>
        </p:nvSpPr>
        <p:spPr>
          <a:xfrm>
            <a:off x="141018" y="5506823"/>
            <a:ext cx="1371704"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Table</a:t>
            </a:r>
            <a:endPar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62" name="Picture 61">
            <a:extLst>
              <a:ext uri="{FF2B5EF4-FFF2-40B4-BE49-F238E27FC236}">
                <a16:creationId xmlns:a16="http://schemas.microsoft.com/office/drawing/2014/main" id="{57BE5A90-1AB5-4517-AD72-6D82CF9E37A5}"/>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143502" y="5918396"/>
            <a:ext cx="1371600" cy="671445"/>
          </a:xfrm>
          <a:prstGeom prst="rect">
            <a:avLst/>
          </a:prstGeom>
          <a:ln w="3175">
            <a:solidFill>
              <a:schemeClr val="tx2">
                <a:lumMod val="60000"/>
                <a:lumOff val="40000"/>
              </a:schemeClr>
            </a:solidFill>
          </a:ln>
        </p:spPr>
      </p:pic>
      <p:sp>
        <p:nvSpPr>
          <p:cNvPr id="64" name="TextBox 63">
            <a:extLst>
              <a:ext uri="{FF2B5EF4-FFF2-40B4-BE49-F238E27FC236}">
                <a16:creationId xmlns:a16="http://schemas.microsoft.com/office/drawing/2014/main" id="{4FF0EDD1-F381-46F1-9768-5349F572CA41}"/>
              </a:ext>
            </a:extLst>
          </p:cNvPr>
          <p:cNvSpPr txBox="1"/>
          <p:nvPr/>
        </p:nvSpPr>
        <p:spPr>
          <a:xfrm>
            <a:off x="146360" y="6619959"/>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Matrix</a:t>
            </a:r>
            <a:endPar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66" name="Picture 65">
            <a:extLst>
              <a:ext uri="{FF2B5EF4-FFF2-40B4-BE49-F238E27FC236}">
                <a16:creationId xmlns:a16="http://schemas.microsoft.com/office/drawing/2014/main" id="{603861C1-EC86-4A05-A38F-CD883D797E82}"/>
              </a:ext>
            </a:extLst>
          </p:cNvPr>
          <p:cNvPicPr>
            <a:picLocks/>
          </p:cNvPicPr>
          <p:nvPr/>
        </p:nvPicPr>
        <p:blipFill rotWithShape="1">
          <a:blip r:embed="rId15" cstate="print">
            <a:extLst>
              <a:ext uri="{28A0092B-C50C-407E-A947-70E740481C1C}">
                <a14:useLocalDpi xmlns:a14="http://schemas.microsoft.com/office/drawing/2010/main" val="0"/>
              </a:ext>
            </a:extLst>
          </a:blip>
          <a:srcRect t="9581"/>
          <a:stretch/>
        </p:blipFill>
        <p:spPr>
          <a:xfrm>
            <a:off x="3222498" y="1866655"/>
            <a:ext cx="1371600" cy="671445"/>
          </a:xfrm>
          <a:prstGeom prst="rect">
            <a:avLst/>
          </a:prstGeom>
          <a:ln w="3175">
            <a:solidFill>
              <a:schemeClr val="tx2">
                <a:lumMod val="60000"/>
                <a:lumOff val="40000"/>
              </a:schemeClr>
            </a:solidFill>
          </a:ln>
        </p:spPr>
      </p:pic>
      <p:sp>
        <p:nvSpPr>
          <p:cNvPr id="68" name="TextBox 67">
            <a:extLst>
              <a:ext uri="{FF2B5EF4-FFF2-40B4-BE49-F238E27FC236}">
                <a16:creationId xmlns:a16="http://schemas.microsoft.com/office/drawing/2014/main" id="{48338929-5458-46D8-B7D8-B1360E391BB7}"/>
              </a:ext>
            </a:extLst>
          </p:cNvPr>
          <p:cNvSpPr txBox="1"/>
          <p:nvPr/>
        </p:nvSpPr>
        <p:spPr>
          <a:xfrm>
            <a:off x="3237391" y="2582138"/>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Line</a:t>
            </a:r>
            <a:endPar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70" name="Picture 69">
            <a:extLst>
              <a:ext uri="{FF2B5EF4-FFF2-40B4-BE49-F238E27FC236}">
                <a16:creationId xmlns:a16="http://schemas.microsoft.com/office/drawing/2014/main" id="{4F787271-B2CC-4EC8-A637-9CDD372B9F26}"/>
              </a:ext>
            </a:extLst>
          </p:cNvPr>
          <p:cNvPicPr>
            <a:picLocks/>
          </p:cNvPicPr>
          <p:nvPr/>
        </p:nvPicPr>
        <p:blipFill>
          <a:blip r:embed="rId16" cstate="print">
            <a:extLst>
              <a:ext uri="{28A0092B-C50C-407E-A947-70E740481C1C}">
                <a14:useLocalDpi xmlns:a14="http://schemas.microsoft.com/office/drawing/2010/main" val="0"/>
              </a:ext>
            </a:extLst>
          </a:blip>
          <a:stretch>
            <a:fillRect/>
          </a:stretch>
        </p:blipFill>
        <p:spPr>
          <a:xfrm>
            <a:off x="3222498" y="2858358"/>
            <a:ext cx="1371600" cy="671445"/>
          </a:xfrm>
          <a:prstGeom prst="rect">
            <a:avLst/>
          </a:prstGeom>
          <a:ln w="3175">
            <a:solidFill>
              <a:schemeClr val="tx2">
                <a:lumMod val="60000"/>
                <a:lumOff val="40000"/>
              </a:schemeClr>
            </a:solidFill>
          </a:ln>
        </p:spPr>
      </p:pic>
      <p:sp>
        <p:nvSpPr>
          <p:cNvPr id="72" name="TextBox 71">
            <a:extLst>
              <a:ext uri="{FF2B5EF4-FFF2-40B4-BE49-F238E27FC236}">
                <a16:creationId xmlns:a16="http://schemas.microsoft.com/office/drawing/2014/main" id="{04534CE1-498B-481A-A6AE-4B874EC4B42F}"/>
              </a:ext>
            </a:extLst>
          </p:cNvPr>
          <p:cNvSpPr txBox="1"/>
          <p:nvPr/>
        </p:nvSpPr>
        <p:spPr>
          <a:xfrm>
            <a:off x="3237391" y="3550243"/>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Funnel</a:t>
            </a:r>
          </a:p>
        </p:txBody>
      </p:sp>
      <p:pic>
        <p:nvPicPr>
          <p:cNvPr id="74" name="Picture 73">
            <a:extLst>
              <a:ext uri="{FF2B5EF4-FFF2-40B4-BE49-F238E27FC236}">
                <a16:creationId xmlns:a16="http://schemas.microsoft.com/office/drawing/2014/main" id="{50039648-AEFB-4626-9152-CEB8E21471E7}"/>
              </a:ext>
            </a:extLst>
          </p:cNvPr>
          <p:cNvPicPr>
            <a:picLocks/>
          </p:cNvPicPr>
          <p:nvPr/>
        </p:nvPicPr>
        <p:blipFill>
          <a:blip r:embed="rId17" cstate="print">
            <a:extLst>
              <a:ext uri="{28A0092B-C50C-407E-A947-70E740481C1C}">
                <a14:useLocalDpi xmlns:a14="http://schemas.microsoft.com/office/drawing/2010/main" val="0"/>
              </a:ext>
            </a:extLst>
          </a:blip>
          <a:stretch>
            <a:fillRect/>
          </a:stretch>
        </p:blipFill>
        <p:spPr>
          <a:xfrm>
            <a:off x="3244160" y="3801641"/>
            <a:ext cx="1371600" cy="671445"/>
          </a:xfrm>
          <a:prstGeom prst="rect">
            <a:avLst/>
          </a:prstGeom>
          <a:ln w="3175">
            <a:solidFill>
              <a:schemeClr val="tx2">
                <a:lumMod val="60000"/>
                <a:lumOff val="40000"/>
              </a:schemeClr>
            </a:solidFill>
          </a:ln>
        </p:spPr>
      </p:pic>
      <p:sp>
        <p:nvSpPr>
          <p:cNvPr id="76" name="TextBox 75">
            <a:extLst>
              <a:ext uri="{FF2B5EF4-FFF2-40B4-BE49-F238E27FC236}">
                <a16:creationId xmlns:a16="http://schemas.microsoft.com/office/drawing/2014/main" id="{3DA57307-77FD-4245-81AF-9CCE5A68CE4C}"/>
              </a:ext>
            </a:extLst>
          </p:cNvPr>
          <p:cNvSpPr txBox="1"/>
          <p:nvPr/>
        </p:nvSpPr>
        <p:spPr>
          <a:xfrm>
            <a:off x="3259053" y="4497496"/>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Line and Stacked Column</a:t>
            </a:r>
            <a:endPar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78" name="Picture 77">
            <a:extLst>
              <a:ext uri="{FF2B5EF4-FFF2-40B4-BE49-F238E27FC236}">
                <a16:creationId xmlns:a16="http://schemas.microsoft.com/office/drawing/2014/main" id="{98C224F8-D929-405E-9F11-1630A991A5F2}"/>
              </a:ext>
            </a:extLst>
          </p:cNvPr>
          <p:cNvPicPr>
            <a:picLocks/>
          </p:cNvPicPr>
          <p:nvPr/>
        </p:nvPicPr>
        <p:blipFill>
          <a:blip r:embed="rId18" cstate="print">
            <a:extLst>
              <a:ext uri="{28A0092B-C50C-407E-A947-70E740481C1C}">
                <a14:useLocalDpi xmlns:a14="http://schemas.microsoft.com/office/drawing/2010/main" val="0"/>
              </a:ext>
            </a:extLst>
          </a:blip>
          <a:stretch>
            <a:fillRect/>
          </a:stretch>
        </p:blipFill>
        <p:spPr>
          <a:xfrm>
            <a:off x="4826129" y="4796400"/>
            <a:ext cx="1371600" cy="671445"/>
          </a:xfrm>
          <a:prstGeom prst="rect">
            <a:avLst/>
          </a:prstGeom>
          <a:ln w="3175">
            <a:solidFill>
              <a:schemeClr val="tx2">
                <a:lumMod val="60000"/>
                <a:lumOff val="40000"/>
              </a:schemeClr>
            </a:solidFill>
          </a:ln>
        </p:spPr>
      </p:pic>
      <p:sp>
        <p:nvSpPr>
          <p:cNvPr id="80" name="TextBox 79">
            <a:extLst>
              <a:ext uri="{FF2B5EF4-FFF2-40B4-BE49-F238E27FC236}">
                <a16:creationId xmlns:a16="http://schemas.microsoft.com/office/drawing/2014/main" id="{AA583B5E-BE1E-44FE-B124-F341BA0B6E25}"/>
              </a:ext>
            </a:extLst>
          </p:cNvPr>
          <p:cNvSpPr txBox="1"/>
          <p:nvPr/>
        </p:nvSpPr>
        <p:spPr>
          <a:xfrm>
            <a:off x="4788144" y="5512005"/>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Area</a:t>
            </a:r>
          </a:p>
        </p:txBody>
      </p:sp>
      <p:pic>
        <p:nvPicPr>
          <p:cNvPr id="82" name="Picture 81">
            <a:extLst>
              <a:ext uri="{FF2B5EF4-FFF2-40B4-BE49-F238E27FC236}">
                <a16:creationId xmlns:a16="http://schemas.microsoft.com/office/drawing/2014/main" id="{ED22AB82-EC29-4AF0-82D8-9C6BF6C1BA9D}"/>
              </a:ext>
            </a:extLst>
          </p:cNvPr>
          <p:cNvPicPr>
            <a:picLocks/>
          </p:cNvPicPr>
          <p:nvPr/>
        </p:nvPicPr>
        <p:blipFill>
          <a:blip r:embed="rId19" cstate="print">
            <a:extLst>
              <a:ext uri="{28A0092B-C50C-407E-A947-70E740481C1C}">
                <a14:useLocalDpi xmlns:a14="http://schemas.microsoft.com/office/drawing/2010/main" val="0"/>
              </a:ext>
            </a:extLst>
          </a:blip>
          <a:stretch>
            <a:fillRect/>
          </a:stretch>
        </p:blipFill>
        <p:spPr>
          <a:xfrm>
            <a:off x="1758544" y="3801641"/>
            <a:ext cx="1371600" cy="671445"/>
          </a:xfrm>
          <a:prstGeom prst="rect">
            <a:avLst/>
          </a:prstGeom>
          <a:ln w="3175">
            <a:solidFill>
              <a:schemeClr val="tx2">
                <a:lumMod val="60000"/>
                <a:lumOff val="40000"/>
              </a:schemeClr>
            </a:solidFill>
          </a:ln>
        </p:spPr>
      </p:pic>
      <p:sp>
        <p:nvSpPr>
          <p:cNvPr id="84" name="TextBox 83">
            <a:extLst>
              <a:ext uri="{FF2B5EF4-FFF2-40B4-BE49-F238E27FC236}">
                <a16:creationId xmlns:a16="http://schemas.microsoft.com/office/drawing/2014/main" id="{B0E5952B-32BC-487F-8603-53BDC0373007}"/>
              </a:ext>
            </a:extLst>
          </p:cNvPr>
          <p:cNvSpPr txBox="1"/>
          <p:nvPr/>
        </p:nvSpPr>
        <p:spPr>
          <a:xfrm>
            <a:off x="1739058" y="4497496"/>
            <a:ext cx="1371600"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Stacked Area</a:t>
            </a:r>
          </a:p>
        </p:txBody>
      </p:sp>
      <p:pic>
        <p:nvPicPr>
          <p:cNvPr id="86" name="Picture 85">
            <a:extLst>
              <a:ext uri="{FF2B5EF4-FFF2-40B4-BE49-F238E27FC236}">
                <a16:creationId xmlns:a16="http://schemas.microsoft.com/office/drawing/2014/main" id="{7A282331-60D5-4888-A7F7-9A564D841436}"/>
              </a:ext>
            </a:extLst>
          </p:cNvPr>
          <p:cNvPicPr>
            <a:picLocks/>
          </p:cNvPicPr>
          <p:nvPr/>
        </p:nvPicPr>
        <p:blipFill>
          <a:blip r:embed="rId20" cstate="print">
            <a:extLst>
              <a:ext uri="{28A0092B-C50C-407E-A947-70E740481C1C}">
                <a14:useLocalDpi xmlns:a14="http://schemas.microsoft.com/office/drawing/2010/main" val="0"/>
              </a:ext>
            </a:extLst>
          </a:blip>
          <a:stretch>
            <a:fillRect/>
          </a:stretch>
        </p:blipFill>
        <p:spPr>
          <a:xfrm>
            <a:off x="7811180" y="2858358"/>
            <a:ext cx="1371600" cy="671445"/>
          </a:xfrm>
          <a:prstGeom prst="rect">
            <a:avLst/>
          </a:prstGeom>
          <a:ln w="3175">
            <a:solidFill>
              <a:schemeClr val="tx2">
                <a:lumMod val="60000"/>
                <a:lumOff val="40000"/>
              </a:schemeClr>
            </a:solidFill>
          </a:ln>
        </p:spPr>
      </p:pic>
      <p:sp>
        <p:nvSpPr>
          <p:cNvPr id="88" name="TextBox 87">
            <a:extLst>
              <a:ext uri="{FF2B5EF4-FFF2-40B4-BE49-F238E27FC236}">
                <a16:creationId xmlns:a16="http://schemas.microsoft.com/office/drawing/2014/main" id="{DF2A00BB-47CB-4EEA-923B-6A66C480A165}"/>
              </a:ext>
            </a:extLst>
          </p:cNvPr>
          <p:cNvSpPr txBox="1"/>
          <p:nvPr/>
        </p:nvSpPr>
        <p:spPr>
          <a:xfrm>
            <a:off x="7816470" y="3550243"/>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Filled Map</a:t>
            </a:r>
          </a:p>
        </p:txBody>
      </p:sp>
      <p:sp>
        <p:nvSpPr>
          <p:cNvPr id="90" name="TextBox 89">
            <a:extLst>
              <a:ext uri="{FF2B5EF4-FFF2-40B4-BE49-F238E27FC236}">
                <a16:creationId xmlns:a16="http://schemas.microsoft.com/office/drawing/2014/main" id="{A0F87BE8-2620-47F8-B3BB-B3FC466C44B8}"/>
              </a:ext>
            </a:extLst>
          </p:cNvPr>
          <p:cNvSpPr txBox="1"/>
          <p:nvPr/>
        </p:nvSpPr>
        <p:spPr>
          <a:xfrm>
            <a:off x="8033398" y="1413364"/>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Geographic</a:t>
            </a:r>
          </a:p>
        </p:txBody>
      </p:sp>
      <p:sp>
        <p:nvSpPr>
          <p:cNvPr id="92" name="TextBox 91">
            <a:extLst>
              <a:ext uri="{FF2B5EF4-FFF2-40B4-BE49-F238E27FC236}">
                <a16:creationId xmlns:a16="http://schemas.microsoft.com/office/drawing/2014/main" id="{6A85F477-6A8D-44A9-8993-5C22937CBB7C}"/>
              </a:ext>
            </a:extLst>
          </p:cNvPr>
          <p:cNvSpPr txBox="1"/>
          <p:nvPr/>
        </p:nvSpPr>
        <p:spPr>
          <a:xfrm>
            <a:off x="10861751" y="1413364"/>
            <a:ext cx="1227922"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Slicing/Filtering</a:t>
            </a:r>
          </a:p>
        </p:txBody>
      </p:sp>
      <p:sp>
        <p:nvSpPr>
          <p:cNvPr id="94" name="TextBox 93">
            <a:extLst>
              <a:ext uri="{FF2B5EF4-FFF2-40B4-BE49-F238E27FC236}">
                <a16:creationId xmlns:a16="http://schemas.microsoft.com/office/drawing/2014/main" id="{5A45606F-98F3-491C-A669-FFE19E6C9BB8}"/>
              </a:ext>
            </a:extLst>
          </p:cNvPr>
          <p:cNvSpPr txBox="1"/>
          <p:nvPr/>
        </p:nvSpPr>
        <p:spPr>
          <a:xfrm>
            <a:off x="6281733" y="2582138"/>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KPI</a:t>
            </a:r>
          </a:p>
        </p:txBody>
      </p:sp>
      <p:pic>
        <p:nvPicPr>
          <p:cNvPr id="96" name="Picture 95">
            <a:extLst>
              <a:ext uri="{FF2B5EF4-FFF2-40B4-BE49-F238E27FC236}">
                <a16:creationId xmlns:a16="http://schemas.microsoft.com/office/drawing/2014/main" id="{F8D17D8A-F6F3-4C08-ABA5-904CE1B724DB}"/>
              </a:ext>
            </a:extLst>
          </p:cNvPr>
          <p:cNvPicPr>
            <a:picLocks/>
          </p:cNvPicPr>
          <p:nvPr/>
        </p:nvPicPr>
        <p:blipFill>
          <a:blip r:embed="rId21">
            <a:extLst>
              <a:ext uri="{28A0092B-C50C-407E-A947-70E740481C1C}">
                <a14:useLocalDpi xmlns:a14="http://schemas.microsoft.com/office/drawing/2010/main" val="0"/>
              </a:ext>
            </a:extLst>
          </a:blip>
          <a:stretch>
            <a:fillRect/>
          </a:stretch>
        </p:blipFill>
        <p:spPr>
          <a:xfrm>
            <a:off x="6305288" y="2858357"/>
            <a:ext cx="1371600" cy="671445"/>
          </a:xfrm>
          <a:prstGeom prst="rect">
            <a:avLst/>
          </a:prstGeom>
          <a:ln w="3175">
            <a:solidFill>
              <a:schemeClr val="tx2">
                <a:lumMod val="60000"/>
                <a:lumOff val="40000"/>
              </a:schemeClr>
            </a:solidFill>
          </a:ln>
        </p:spPr>
      </p:pic>
      <p:sp>
        <p:nvSpPr>
          <p:cNvPr id="98" name="TextBox 97">
            <a:extLst>
              <a:ext uri="{FF2B5EF4-FFF2-40B4-BE49-F238E27FC236}">
                <a16:creationId xmlns:a16="http://schemas.microsoft.com/office/drawing/2014/main" id="{0D11C470-99EC-4042-A9CC-9DE33D4717BA}"/>
              </a:ext>
            </a:extLst>
          </p:cNvPr>
          <p:cNvSpPr txBox="1"/>
          <p:nvPr/>
        </p:nvSpPr>
        <p:spPr>
          <a:xfrm>
            <a:off x="6281733" y="3550243"/>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Gauge</a:t>
            </a:r>
          </a:p>
        </p:txBody>
      </p:sp>
      <p:sp>
        <p:nvSpPr>
          <p:cNvPr id="100" name="TextBox 99">
            <a:extLst>
              <a:ext uri="{FF2B5EF4-FFF2-40B4-BE49-F238E27FC236}">
                <a16:creationId xmlns:a16="http://schemas.microsoft.com/office/drawing/2014/main" id="{32294DC5-5486-413D-8396-8595310B943C}"/>
              </a:ext>
            </a:extLst>
          </p:cNvPr>
          <p:cNvSpPr txBox="1"/>
          <p:nvPr/>
        </p:nvSpPr>
        <p:spPr>
          <a:xfrm>
            <a:off x="6498661" y="1413364"/>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Status</a:t>
            </a:r>
          </a:p>
        </p:txBody>
      </p:sp>
      <p:sp>
        <p:nvSpPr>
          <p:cNvPr id="102" name="TextBox 101">
            <a:extLst>
              <a:ext uri="{FF2B5EF4-FFF2-40B4-BE49-F238E27FC236}">
                <a16:creationId xmlns:a16="http://schemas.microsoft.com/office/drawing/2014/main" id="{1E2A9F01-C710-43F6-8372-C053EB78A301}"/>
              </a:ext>
            </a:extLst>
          </p:cNvPr>
          <p:cNvSpPr txBox="1"/>
          <p:nvPr/>
        </p:nvSpPr>
        <p:spPr>
          <a:xfrm>
            <a:off x="1676248" y="3550243"/>
            <a:ext cx="1453896" cy="134853"/>
          </a:xfrm>
          <a:prstGeom prst="rect">
            <a:avLst/>
          </a:prstGeom>
          <a:noFill/>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Pie</a:t>
            </a:r>
          </a:p>
        </p:txBody>
      </p:sp>
      <p:pic>
        <p:nvPicPr>
          <p:cNvPr id="104" name="Picture 103">
            <a:extLst>
              <a:ext uri="{FF2B5EF4-FFF2-40B4-BE49-F238E27FC236}">
                <a16:creationId xmlns:a16="http://schemas.microsoft.com/office/drawing/2014/main" id="{52DB54F7-8F04-473D-A8BF-00604BEBD807}"/>
              </a:ext>
            </a:extLst>
          </p:cNvPr>
          <p:cNvPicPr preferRelativeResize="0">
            <a:picLocks/>
          </p:cNvPicPr>
          <p:nvPr/>
        </p:nvPicPr>
        <p:blipFill rotWithShape="1">
          <a:blip r:embed="rId22"/>
          <a:srcRect l="16330" t="9271" r="12142" b="17383"/>
          <a:stretch/>
        </p:blipFill>
        <p:spPr>
          <a:xfrm>
            <a:off x="2049731" y="2855667"/>
            <a:ext cx="729707" cy="653767"/>
          </a:xfrm>
          <a:prstGeom prst="rect">
            <a:avLst/>
          </a:prstGeom>
          <a:ln w="3175">
            <a:noFill/>
          </a:ln>
        </p:spPr>
      </p:pic>
      <p:sp>
        <p:nvSpPr>
          <p:cNvPr id="106" name="Rectangle 105">
            <a:extLst>
              <a:ext uri="{FF2B5EF4-FFF2-40B4-BE49-F238E27FC236}">
                <a16:creationId xmlns:a16="http://schemas.microsoft.com/office/drawing/2014/main" id="{8AA9BC73-7198-4192-B495-2AC301878F29}"/>
              </a:ext>
            </a:extLst>
          </p:cNvPr>
          <p:cNvSpPr/>
          <p:nvPr/>
        </p:nvSpPr>
        <p:spPr>
          <a:xfrm>
            <a:off x="1717396" y="3000893"/>
            <a:ext cx="1371600" cy="671445"/>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8" name="Picture 107">
            <a:extLst>
              <a:ext uri="{FF2B5EF4-FFF2-40B4-BE49-F238E27FC236}">
                <a16:creationId xmlns:a16="http://schemas.microsoft.com/office/drawing/2014/main" id="{7917D455-E3AE-48FC-91C0-C56388ED1CD4}"/>
              </a:ext>
            </a:extLst>
          </p:cNvPr>
          <p:cNvPicPr>
            <a:picLocks/>
          </p:cNvPicPr>
          <p:nvPr/>
        </p:nvPicPr>
        <p:blipFill rotWithShape="1">
          <a:blip r:embed="rId6"/>
          <a:srcRect b="9408"/>
          <a:stretch/>
        </p:blipFill>
        <p:spPr>
          <a:xfrm>
            <a:off x="3456523" y="5915465"/>
            <a:ext cx="1371600" cy="671445"/>
          </a:xfrm>
          <a:prstGeom prst="rect">
            <a:avLst/>
          </a:prstGeom>
          <a:ln w="3175">
            <a:solidFill>
              <a:schemeClr val="tx2">
                <a:lumMod val="60000"/>
                <a:lumOff val="40000"/>
              </a:schemeClr>
            </a:solidFill>
          </a:ln>
        </p:spPr>
      </p:pic>
      <p:sp>
        <p:nvSpPr>
          <p:cNvPr id="110" name="TextBox 109">
            <a:extLst>
              <a:ext uri="{FF2B5EF4-FFF2-40B4-BE49-F238E27FC236}">
                <a16:creationId xmlns:a16="http://schemas.microsoft.com/office/drawing/2014/main" id="{EBC6D8DD-B6EC-4F20-8FA9-B2DC6BADA37C}"/>
              </a:ext>
            </a:extLst>
          </p:cNvPr>
          <p:cNvSpPr txBox="1"/>
          <p:nvPr/>
        </p:nvSpPr>
        <p:spPr>
          <a:xfrm>
            <a:off x="3359577" y="6620427"/>
            <a:ext cx="1371600" cy="159864"/>
          </a:xfrm>
          <a:prstGeom prst="rect">
            <a:avLst/>
          </a:prstGeom>
          <a:noFill/>
        </p:spPr>
        <p:txBody>
          <a:bodyPr wrap="square" tIns="0" bIns="0" rtlCol="0">
            <a:normAutofit/>
          </a:bodyPr>
          <a:lstStyle/>
          <a:p>
            <a:pPr algn="ctr"/>
            <a:r>
              <a:rPr lang="en-US" sz="900" dirty="0">
                <a:latin typeface="Calibri" panose="020F0502020204030204" pitchFamily="34" charset="0"/>
                <a:cs typeface="Calibri" panose="020F0502020204030204" pitchFamily="34" charset="0"/>
              </a:rPr>
              <a:t>Bubble</a:t>
            </a:r>
          </a:p>
        </p:txBody>
      </p:sp>
      <p:sp>
        <p:nvSpPr>
          <p:cNvPr id="112" name="TextBox 111">
            <a:extLst>
              <a:ext uri="{FF2B5EF4-FFF2-40B4-BE49-F238E27FC236}">
                <a16:creationId xmlns:a16="http://schemas.microsoft.com/office/drawing/2014/main" id="{51636609-B923-471D-A00F-5F50EA7B1400}"/>
              </a:ext>
            </a:extLst>
          </p:cNvPr>
          <p:cNvSpPr txBox="1"/>
          <p:nvPr/>
        </p:nvSpPr>
        <p:spPr>
          <a:xfrm>
            <a:off x="3454319" y="1413364"/>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Trend</a:t>
            </a:r>
          </a:p>
        </p:txBody>
      </p:sp>
      <p:sp>
        <p:nvSpPr>
          <p:cNvPr id="114" name="TextBox 113">
            <a:extLst>
              <a:ext uri="{FF2B5EF4-FFF2-40B4-BE49-F238E27FC236}">
                <a16:creationId xmlns:a16="http://schemas.microsoft.com/office/drawing/2014/main" id="{F5B85A5A-7AA9-476E-9B96-AC90721F4C60}"/>
              </a:ext>
            </a:extLst>
          </p:cNvPr>
          <p:cNvSpPr txBox="1"/>
          <p:nvPr/>
        </p:nvSpPr>
        <p:spPr>
          <a:xfrm>
            <a:off x="6298105" y="4497496"/>
            <a:ext cx="1371600"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Multi-row Card</a:t>
            </a:r>
          </a:p>
        </p:txBody>
      </p:sp>
      <p:pic>
        <p:nvPicPr>
          <p:cNvPr id="116" name="Picture 115">
            <a:extLst>
              <a:ext uri="{FF2B5EF4-FFF2-40B4-BE49-F238E27FC236}">
                <a16:creationId xmlns:a16="http://schemas.microsoft.com/office/drawing/2014/main" id="{73AB2ED0-1EC7-447F-AF78-ABA9911CDB14}"/>
              </a:ext>
            </a:extLst>
          </p:cNvPr>
          <p:cNvPicPr>
            <a:picLocks/>
          </p:cNvPicPr>
          <p:nvPr/>
        </p:nvPicPr>
        <p:blipFill>
          <a:blip r:embed="rId23">
            <a:extLst>
              <a:ext uri="{28A0092B-C50C-407E-A947-70E740481C1C}">
                <a14:useLocalDpi xmlns:a14="http://schemas.microsoft.com/office/drawing/2010/main" val="0"/>
              </a:ext>
            </a:extLst>
          </a:blip>
          <a:stretch>
            <a:fillRect/>
          </a:stretch>
        </p:blipFill>
        <p:spPr>
          <a:xfrm>
            <a:off x="6326950" y="3801640"/>
            <a:ext cx="1371600" cy="671445"/>
          </a:xfrm>
          <a:prstGeom prst="rect">
            <a:avLst/>
          </a:prstGeom>
          <a:ln w="3175">
            <a:solidFill>
              <a:schemeClr val="tx2">
                <a:lumMod val="60000"/>
                <a:lumOff val="40000"/>
              </a:schemeClr>
            </a:solidFill>
          </a:ln>
        </p:spPr>
      </p:pic>
      <p:pic>
        <p:nvPicPr>
          <p:cNvPr id="118" name="Picture 117">
            <a:extLst>
              <a:ext uri="{FF2B5EF4-FFF2-40B4-BE49-F238E27FC236}">
                <a16:creationId xmlns:a16="http://schemas.microsoft.com/office/drawing/2014/main" id="{95540FE9-54E1-4EB3-8604-C0534AB3CDE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35349" y="1807634"/>
            <a:ext cx="1173155" cy="2828361"/>
          </a:xfrm>
          <a:prstGeom prst="rect">
            <a:avLst/>
          </a:prstGeom>
          <a:ln>
            <a:solidFill>
              <a:schemeClr val="tx1"/>
            </a:solidFill>
          </a:ln>
        </p:spPr>
      </p:pic>
      <p:pic>
        <p:nvPicPr>
          <p:cNvPr id="120" name="Picture 119">
            <a:extLst>
              <a:ext uri="{FF2B5EF4-FFF2-40B4-BE49-F238E27FC236}">
                <a16:creationId xmlns:a16="http://schemas.microsoft.com/office/drawing/2014/main" id="{C03ED176-AACD-419A-BA88-454F9C004B51}"/>
              </a:ext>
            </a:extLst>
          </p:cNvPr>
          <p:cNvPicPr>
            <a:picLocks/>
          </p:cNvPicPr>
          <p:nvPr/>
        </p:nvPicPr>
        <p:blipFill>
          <a:blip r:embed="rId25"/>
          <a:stretch>
            <a:fillRect/>
          </a:stretch>
        </p:blipFill>
        <p:spPr>
          <a:xfrm>
            <a:off x="6305288" y="1866655"/>
            <a:ext cx="1371600" cy="671445"/>
          </a:xfrm>
          <a:prstGeom prst="rect">
            <a:avLst/>
          </a:prstGeom>
          <a:ln w="3175">
            <a:solidFill>
              <a:schemeClr val="tx2">
                <a:lumMod val="60000"/>
                <a:lumOff val="40000"/>
              </a:schemeClr>
            </a:solidFill>
          </a:ln>
        </p:spPr>
      </p:pic>
      <p:pic>
        <p:nvPicPr>
          <p:cNvPr id="122" name="Picture 121">
            <a:extLst>
              <a:ext uri="{FF2B5EF4-FFF2-40B4-BE49-F238E27FC236}">
                <a16:creationId xmlns:a16="http://schemas.microsoft.com/office/drawing/2014/main" id="{063E19B6-9C37-4B74-AAF8-7B065CBBB830}"/>
              </a:ext>
            </a:extLst>
          </p:cNvPr>
          <p:cNvPicPr>
            <a:picLocks/>
          </p:cNvPicPr>
          <p:nvPr/>
        </p:nvPicPr>
        <p:blipFill>
          <a:blip r:embed="rId26"/>
          <a:stretch>
            <a:fillRect/>
          </a:stretch>
        </p:blipFill>
        <p:spPr>
          <a:xfrm>
            <a:off x="6324518" y="4773191"/>
            <a:ext cx="1371600" cy="671445"/>
          </a:xfrm>
          <a:prstGeom prst="rect">
            <a:avLst/>
          </a:prstGeom>
          <a:ln w="3175">
            <a:solidFill>
              <a:schemeClr val="tx2">
                <a:lumMod val="60000"/>
                <a:lumOff val="40000"/>
              </a:schemeClr>
            </a:solidFill>
          </a:ln>
        </p:spPr>
      </p:pic>
      <p:sp>
        <p:nvSpPr>
          <p:cNvPr id="124" name="Rectangle 123">
            <a:extLst>
              <a:ext uri="{FF2B5EF4-FFF2-40B4-BE49-F238E27FC236}">
                <a16:creationId xmlns:a16="http://schemas.microsoft.com/office/drawing/2014/main" id="{001133F3-36C9-4ED4-B587-027BEA64FDB4}"/>
              </a:ext>
            </a:extLst>
          </p:cNvPr>
          <p:cNvSpPr>
            <a:spLocks/>
          </p:cNvSpPr>
          <p:nvPr/>
        </p:nvSpPr>
        <p:spPr bwMode="auto">
          <a:xfrm>
            <a:off x="1736882" y="2963661"/>
            <a:ext cx="1371600" cy="671445"/>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6" name="TextBox 125">
            <a:extLst>
              <a:ext uri="{FF2B5EF4-FFF2-40B4-BE49-F238E27FC236}">
                <a16:creationId xmlns:a16="http://schemas.microsoft.com/office/drawing/2014/main" id="{F91E1A70-B5B4-456D-B952-E8187422C14A}"/>
              </a:ext>
            </a:extLst>
          </p:cNvPr>
          <p:cNvSpPr txBox="1"/>
          <p:nvPr/>
        </p:nvSpPr>
        <p:spPr>
          <a:xfrm>
            <a:off x="6269526" y="5506823"/>
            <a:ext cx="1371599" cy="156484"/>
          </a:xfrm>
          <a:prstGeom prst="rect">
            <a:avLst/>
          </a:prstGeom>
          <a:noFill/>
          <a:ln>
            <a:noFill/>
          </a:ln>
        </p:spPr>
        <p:txBody>
          <a:bodyPr wrap="square" t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Card</a:t>
            </a:r>
          </a:p>
        </p:txBody>
      </p:sp>
      <p:pic>
        <p:nvPicPr>
          <p:cNvPr id="128" name="Picture 127">
            <a:extLst>
              <a:ext uri="{FF2B5EF4-FFF2-40B4-BE49-F238E27FC236}">
                <a16:creationId xmlns:a16="http://schemas.microsoft.com/office/drawing/2014/main" id="{A4ECA89B-ECBD-4A82-94F8-D71C771B5E49}"/>
              </a:ext>
            </a:extLst>
          </p:cNvPr>
          <p:cNvPicPr>
            <a:picLocks noChangeAspect="1"/>
          </p:cNvPicPr>
          <p:nvPr/>
        </p:nvPicPr>
        <p:blipFill>
          <a:blip r:embed="rId27"/>
          <a:stretch>
            <a:fillRect/>
          </a:stretch>
        </p:blipFill>
        <p:spPr>
          <a:xfrm>
            <a:off x="10850171" y="4712438"/>
            <a:ext cx="1172672" cy="1976770"/>
          </a:xfrm>
          <a:prstGeom prst="rect">
            <a:avLst/>
          </a:prstGeom>
          <a:ln w="19050">
            <a:solidFill>
              <a:schemeClr val="tx1"/>
            </a:solidFill>
          </a:ln>
        </p:spPr>
      </p:pic>
      <p:pic>
        <p:nvPicPr>
          <p:cNvPr id="8" name="Picture 7" descr="Graphical user interface, text, application, chat or text message&#10;&#10;Description automatically generated">
            <a:extLst>
              <a:ext uri="{FF2B5EF4-FFF2-40B4-BE49-F238E27FC236}">
                <a16:creationId xmlns:a16="http://schemas.microsoft.com/office/drawing/2014/main" id="{1B31AA34-4039-4C93-B311-A70000BB5461}"/>
              </a:ext>
            </a:extLst>
          </p:cNvPr>
          <p:cNvPicPr>
            <a:picLocks noChangeAspect="1"/>
          </p:cNvPicPr>
          <p:nvPr/>
        </p:nvPicPr>
        <p:blipFill>
          <a:blip r:embed="rId28"/>
          <a:stretch>
            <a:fillRect/>
          </a:stretch>
        </p:blipFill>
        <p:spPr>
          <a:xfrm>
            <a:off x="9268202" y="1807634"/>
            <a:ext cx="1485616" cy="3729408"/>
          </a:xfrm>
          <a:prstGeom prst="rect">
            <a:avLst/>
          </a:prstGeom>
          <a:ln>
            <a:solidFill>
              <a:schemeClr val="tx1"/>
            </a:solidFill>
          </a:ln>
        </p:spPr>
      </p:pic>
    </p:spTree>
    <p:extLst>
      <p:ext uri="{BB962C8B-B14F-4D97-AF65-F5344CB8AC3E}">
        <p14:creationId xmlns:p14="http://schemas.microsoft.com/office/powerpoint/2010/main" val="17235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Column Charts for Comparison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3" name="Picture 2">
            <a:extLst>
              <a:ext uri="{FF2B5EF4-FFF2-40B4-BE49-F238E27FC236}">
                <a16:creationId xmlns:a16="http://schemas.microsoft.com/office/drawing/2014/main" id="{A6156509-F7B6-41DD-B9ED-AAD4AD1B0802}"/>
              </a:ext>
            </a:extLst>
          </p:cNvPr>
          <p:cNvPicPr>
            <a:picLocks noChangeAspect="1"/>
          </p:cNvPicPr>
          <p:nvPr/>
        </p:nvPicPr>
        <p:blipFill>
          <a:blip r:embed="rId3"/>
          <a:stretch>
            <a:fillRect/>
          </a:stretch>
        </p:blipFill>
        <p:spPr>
          <a:xfrm>
            <a:off x="3720652" y="1916266"/>
            <a:ext cx="6576287" cy="3999334"/>
          </a:xfrm>
          <a:prstGeom prst="rect">
            <a:avLst/>
          </a:prstGeom>
        </p:spPr>
      </p:pic>
      <p:pic>
        <p:nvPicPr>
          <p:cNvPr id="4" name="Picture 3">
            <a:extLst>
              <a:ext uri="{FF2B5EF4-FFF2-40B4-BE49-F238E27FC236}">
                <a16:creationId xmlns:a16="http://schemas.microsoft.com/office/drawing/2014/main" id="{2CCDB62F-E3C0-4EE3-9937-8410B2E40C1C}"/>
              </a:ext>
            </a:extLst>
          </p:cNvPr>
          <p:cNvPicPr>
            <a:picLocks noChangeAspect="1"/>
          </p:cNvPicPr>
          <p:nvPr/>
        </p:nvPicPr>
        <p:blipFill>
          <a:blip r:embed="rId4"/>
          <a:stretch>
            <a:fillRect/>
          </a:stretch>
        </p:blipFill>
        <p:spPr>
          <a:xfrm>
            <a:off x="1661823" y="4167199"/>
            <a:ext cx="1695508" cy="1753243"/>
          </a:xfrm>
          <a:prstGeom prst="rect">
            <a:avLst/>
          </a:prstGeom>
        </p:spPr>
      </p:pic>
      <p:pic>
        <p:nvPicPr>
          <p:cNvPr id="9" name="Picture 8">
            <a:extLst>
              <a:ext uri="{FF2B5EF4-FFF2-40B4-BE49-F238E27FC236}">
                <a16:creationId xmlns:a16="http://schemas.microsoft.com/office/drawing/2014/main" id="{805EF05C-86E3-48C1-A1DF-FA23DFC43888}"/>
              </a:ext>
            </a:extLst>
          </p:cNvPr>
          <p:cNvPicPr>
            <a:picLocks noChangeAspect="1"/>
          </p:cNvPicPr>
          <p:nvPr/>
        </p:nvPicPr>
        <p:blipFill rotWithShape="1">
          <a:blip r:embed="rId5"/>
          <a:srcRect l="10489"/>
          <a:stretch/>
        </p:blipFill>
        <p:spPr>
          <a:xfrm>
            <a:off x="1629681" y="1879547"/>
            <a:ext cx="1764248" cy="1811914"/>
          </a:xfrm>
          <a:prstGeom prst="rect">
            <a:avLst/>
          </a:prstGeom>
        </p:spPr>
      </p:pic>
      <p:sp>
        <p:nvSpPr>
          <p:cNvPr id="13" name="Rectangle 12">
            <a:extLst>
              <a:ext uri="{FF2B5EF4-FFF2-40B4-BE49-F238E27FC236}">
                <a16:creationId xmlns:a16="http://schemas.microsoft.com/office/drawing/2014/main" id="{FA9661AE-ABC4-4504-9ABD-01CA15B556BC}"/>
              </a:ext>
            </a:extLst>
          </p:cNvPr>
          <p:cNvSpPr/>
          <p:nvPr/>
        </p:nvSpPr>
        <p:spPr>
          <a:xfrm>
            <a:off x="1564436" y="6177910"/>
            <a:ext cx="1867050" cy="3416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Start Axis at 0</a:t>
            </a:r>
          </a:p>
        </p:txBody>
      </p:sp>
      <p:sp>
        <p:nvSpPr>
          <p:cNvPr id="15" name="Rectangle 14">
            <a:extLst>
              <a:ext uri="{FF2B5EF4-FFF2-40B4-BE49-F238E27FC236}">
                <a16:creationId xmlns:a16="http://schemas.microsoft.com/office/drawing/2014/main" id="{475FA8F8-4D6C-4E08-B85A-84D023BAABAD}"/>
              </a:ext>
            </a:extLst>
          </p:cNvPr>
          <p:cNvSpPr/>
          <p:nvPr/>
        </p:nvSpPr>
        <p:spPr>
          <a:xfrm>
            <a:off x="7239346" y="6042488"/>
            <a:ext cx="3388218" cy="612475"/>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Try to Have a Reference Line </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colors to draw attention</a:t>
            </a:r>
          </a:p>
        </p:txBody>
      </p:sp>
      <p:sp>
        <p:nvSpPr>
          <p:cNvPr id="17" name="Rectangle 16">
            <a:extLst>
              <a:ext uri="{FF2B5EF4-FFF2-40B4-BE49-F238E27FC236}">
                <a16:creationId xmlns:a16="http://schemas.microsoft.com/office/drawing/2014/main" id="{C00BF42E-C5E8-45C4-8E8F-B44B24EB2947}"/>
              </a:ext>
            </a:extLst>
          </p:cNvPr>
          <p:cNvSpPr/>
          <p:nvPr/>
        </p:nvSpPr>
        <p:spPr>
          <a:xfrm>
            <a:off x="4205759" y="6148289"/>
            <a:ext cx="1514069" cy="3416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Sort Chart</a:t>
            </a:r>
          </a:p>
        </p:txBody>
      </p:sp>
      <p:pic>
        <p:nvPicPr>
          <p:cNvPr id="19" name="Picture 18">
            <a:extLst>
              <a:ext uri="{FF2B5EF4-FFF2-40B4-BE49-F238E27FC236}">
                <a16:creationId xmlns:a16="http://schemas.microsoft.com/office/drawing/2014/main" id="{56A6E0AA-8A4B-4A60-B1E6-44A6041E7E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143" y="4767805"/>
            <a:ext cx="369562" cy="369562"/>
          </a:xfrm>
          <a:prstGeom prst="rect">
            <a:avLst/>
          </a:prstGeom>
        </p:spPr>
      </p:pic>
      <p:pic>
        <p:nvPicPr>
          <p:cNvPr id="21" name="Picture 20">
            <a:extLst>
              <a:ext uri="{FF2B5EF4-FFF2-40B4-BE49-F238E27FC236}">
                <a16:creationId xmlns:a16="http://schemas.microsoft.com/office/drawing/2014/main" id="{E8EA1A9F-B146-4510-BD37-EA2FF49192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0296" y="3029155"/>
            <a:ext cx="374231" cy="374231"/>
          </a:xfrm>
          <a:prstGeom prst="rect">
            <a:avLst/>
          </a:prstGeom>
        </p:spPr>
      </p:pic>
    </p:spTree>
    <p:extLst>
      <p:ext uri="{BB962C8B-B14F-4D97-AF65-F5344CB8AC3E}">
        <p14:creationId xmlns:p14="http://schemas.microsoft.com/office/powerpoint/2010/main" val="162040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Column Chart vs Bar Chart for Comparison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32E00E3F-6BC8-4FA9-8677-8EF4BBAC062C}"/>
              </a:ext>
            </a:extLst>
          </p:cNvPr>
          <p:cNvPicPr>
            <a:picLocks noChangeAspect="1"/>
          </p:cNvPicPr>
          <p:nvPr/>
        </p:nvPicPr>
        <p:blipFill>
          <a:blip r:embed="rId3"/>
          <a:stretch>
            <a:fillRect/>
          </a:stretch>
        </p:blipFill>
        <p:spPr>
          <a:xfrm>
            <a:off x="7529583" y="2075290"/>
            <a:ext cx="3503613" cy="3411815"/>
          </a:xfrm>
          <a:prstGeom prst="rect">
            <a:avLst/>
          </a:prstGeom>
        </p:spPr>
      </p:pic>
      <p:sp>
        <p:nvSpPr>
          <p:cNvPr id="3" name="Rectangle 2">
            <a:extLst>
              <a:ext uri="{FF2B5EF4-FFF2-40B4-BE49-F238E27FC236}">
                <a16:creationId xmlns:a16="http://schemas.microsoft.com/office/drawing/2014/main" id="{B9CAAF35-C0EA-48DA-BA49-5C729F8E6995}"/>
              </a:ext>
            </a:extLst>
          </p:cNvPr>
          <p:cNvSpPr/>
          <p:nvPr/>
        </p:nvSpPr>
        <p:spPr>
          <a:xfrm>
            <a:off x="1029694" y="5891246"/>
            <a:ext cx="10312400" cy="341632"/>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When you have too many elements to display in a column, the bar chart can be easier to scroll</a:t>
            </a:r>
            <a:r>
              <a:rPr lang="en-US" dirty="0">
                <a:gradFill>
                  <a:gsLst>
                    <a:gs pos="2917">
                      <a:schemeClr val="tx1"/>
                    </a:gs>
                    <a:gs pos="30000">
                      <a:schemeClr val="tx1"/>
                    </a:gs>
                  </a:gsLst>
                  <a:lin ang="5400000" scaled="0"/>
                </a:gradFill>
                <a:latin typeface="+mj-lt"/>
              </a:rPr>
              <a:t>. </a:t>
            </a:r>
          </a:p>
        </p:txBody>
      </p:sp>
      <p:pic>
        <p:nvPicPr>
          <p:cNvPr id="4" name="Picture 3">
            <a:extLst>
              <a:ext uri="{FF2B5EF4-FFF2-40B4-BE49-F238E27FC236}">
                <a16:creationId xmlns:a16="http://schemas.microsoft.com/office/drawing/2014/main" id="{117193E1-9430-4E69-8A9B-C97B864CF0A0}"/>
              </a:ext>
            </a:extLst>
          </p:cNvPr>
          <p:cNvPicPr>
            <a:picLocks noChangeAspect="1"/>
          </p:cNvPicPr>
          <p:nvPr/>
        </p:nvPicPr>
        <p:blipFill>
          <a:blip r:embed="rId4"/>
          <a:stretch>
            <a:fillRect/>
          </a:stretch>
        </p:blipFill>
        <p:spPr>
          <a:xfrm>
            <a:off x="1484382" y="2075290"/>
            <a:ext cx="3503613" cy="3417277"/>
          </a:xfrm>
          <a:prstGeom prst="rect">
            <a:avLst/>
          </a:prstGeom>
        </p:spPr>
      </p:pic>
    </p:spTree>
    <p:extLst>
      <p:ext uri="{BB962C8B-B14F-4D97-AF65-F5344CB8AC3E}">
        <p14:creationId xmlns:p14="http://schemas.microsoft.com/office/powerpoint/2010/main" val="15360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Line Charts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4C22712E-9D23-4752-84AD-A7C2A6D54982}"/>
              </a:ext>
            </a:extLst>
          </p:cNvPr>
          <p:cNvSpPr txBox="1"/>
          <p:nvPr/>
        </p:nvSpPr>
        <p:spPr>
          <a:xfrm>
            <a:off x="4701862" y="1894857"/>
            <a:ext cx="6887571" cy="44350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Start axis based on your “business scenario”</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Choose the right aspect ratio</a:t>
            </a:r>
            <a:endPar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Try to have a reference line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colors to draw attention strategically</a:t>
            </a:r>
            <a:b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endPar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Decide whether to “Show items with no data”</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 can be misleading if the breaks are connected</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 the formatting pane, change the axis to </a:t>
            </a:r>
            <a:r>
              <a:rPr lang="en-US" sz="2400" b="1" dirty="0">
                <a:solidFill>
                  <a:srgbClr val="505050"/>
                </a:solidFill>
                <a:latin typeface="Segoe UI" panose="020B0502040204020203" pitchFamily="34" charset="0"/>
                <a:cs typeface="Segoe UI" panose="020B0502040204020203" pitchFamily="34" charset="0"/>
              </a:rPr>
              <a:t>categorical</a:t>
            </a: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from </a:t>
            </a:r>
            <a:r>
              <a:rPr lang="en-US" sz="2400" b="1" dirty="0">
                <a:solidFill>
                  <a:srgbClr val="505050"/>
                </a:solidFill>
                <a:latin typeface="Segoe UI" panose="020B0502040204020203" pitchFamily="34" charset="0"/>
                <a:cs typeface="Segoe UI" panose="020B0502040204020203" pitchFamily="34" charset="0"/>
              </a:rPr>
              <a:t>continuous</a:t>
            </a:r>
            <a:endParaRPr lang="en-US" sz="2400" dirty="0">
              <a:solidFill>
                <a:srgbClr val="505050"/>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6883BEDF-C916-40DF-8D19-829BD71EC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61" y="1894857"/>
            <a:ext cx="3850092" cy="2341905"/>
          </a:xfrm>
          <a:prstGeom prst="rect">
            <a:avLst/>
          </a:prstGeom>
        </p:spPr>
      </p:pic>
      <p:pic>
        <p:nvPicPr>
          <p:cNvPr id="4" name="Picture 3">
            <a:extLst>
              <a:ext uri="{FF2B5EF4-FFF2-40B4-BE49-F238E27FC236}">
                <a16:creationId xmlns:a16="http://schemas.microsoft.com/office/drawing/2014/main" id="{C50D6F4C-8213-4200-8267-433167A42BE9}"/>
              </a:ext>
            </a:extLst>
          </p:cNvPr>
          <p:cNvPicPr>
            <a:picLocks noChangeAspect="1"/>
          </p:cNvPicPr>
          <p:nvPr/>
        </p:nvPicPr>
        <p:blipFill>
          <a:blip r:embed="rId4"/>
          <a:stretch>
            <a:fillRect/>
          </a:stretch>
        </p:blipFill>
        <p:spPr>
          <a:xfrm>
            <a:off x="494442" y="5041755"/>
            <a:ext cx="3852531" cy="1154836"/>
          </a:xfrm>
          <a:prstGeom prst="rect">
            <a:avLst/>
          </a:prstGeom>
        </p:spPr>
      </p:pic>
    </p:spTree>
    <p:extLst>
      <p:ext uri="{BB962C8B-B14F-4D97-AF65-F5344CB8AC3E}">
        <p14:creationId xmlns:p14="http://schemas.microsoft.com/office/powerpoint/2010/main" val="161785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Area Chart vs Line Chart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8336FD84-F110-4701-AE9F-EC90861AA8A2}"/>
              </a:ext>
            </a:extLst>
          </p:cNvPr>
          <p:cNvSpPr txBox="1"/>
          <p:nvPr/>
        </p:nvSpPr>
        <p:spPr>
          <a:xfrm>
            <a:off x="4571119" y="2079578"/>
            <a:ext cx="7028601" cy="433041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Choose area charts sparingly (when # of series &lt; 5)</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Too many colors can be distracting</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Often line charts are the better option</a:t>
            </a:r>
            <a:b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endParaRPr lang="en-US" sz="9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Would a line chart better portray my meaning?</a:t>
            </a:r>
            <a:b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endParaRPr lang="en-US" sz="9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Is the area the meaningful thing I am measuring?</a:t>
            </a:r>
          </a:p>
        </p:txBody>
      </p:sp>
      <p:pic>
        <p:nvPicPr>
          <p:cNvPr id="3" name="Picture 2">
            <a:extLst>
              <a:ext uri="{FF2B5EF4-FFF2-40B4-BE49-F238E27FC236}">
                <a16:creationId xmlns:a16="http://schemas.microsoft.com/office/drawing/2014/main" id="{C691192E-41DC-4D3B-BD48-44E2C6FCCABF}"/>
              </a:ext>
            </a:extLst>
          </p:cNvPr>
          <p:cNvPicPr>
            <a:picLocks noChangeAspect="1"/>
          </p:cNvPicPr>
          <p:nvPr/>
        </p:nvPicPr>
        <p:blipFill>
          <a:blip r:embed="rId3"/>
          <a:stretch>
            <a:fillRect/>
          </a:stretch>
        </p:blipFill>
        <p:spPr>
          <a:xfrm>
            <a:off x="1145426" y="1917585"/>
            <a:ext cx="2718908" cy="2327201"/>
          </a:xfrm>
          <a:prstGeom prst="rect">
            <a:avLst/>
          </a:prstGeom>
        </p:spPr>
      </p:pic>
      <p:pic>
        <p:nvPicPr>
          <p:cNvPr id="4" name="Picture 3">
            <a:extLst>
              <a:ext uri="{FF2B5EF4-FFF2-40B4-BE49-F238E27FC236}">
                <a16:creationId xmlns:a16="http://schemas.microsoft.com/office/drawing/2014/main" id="{0F7344EC-1C4F-4660-8F9A-FD7D7E645E03}"/>
              </a:ext>
            </a:extLst>
          </p:cNvPr>
          <p:cNvPicPr>
            <a:picLocks noChangeAspect="1"/>
          </p:cNvPicPr>
          <p:nvPr/>
        </p:nvPicPr>
        <p:blipFill>
          <a:blip r:embed="rId4"/>
          <a:stretch>
            <a:fillRect/>
          </a:stretch>
        </p:blipFill>
        <p:spPr>
          <a:xfrm>
            <a:off x="1145426" y="4408234"/>
            <a:ext cx="2842261" cy="2339276"/>
          </a:xfrm>
          <a:prstGeom prst="rect">
            <a:avLst/>
          </a:prstGeom>
        </p:spPr>
      </p:pic>
      <p:pic>
        <p:nvPicPr>
          <p:cNvPr id="12" name="Picture 11">
            <a:extLst>
              <a:ext uri="{FF2B5EF4-FFF2-40B4-BE49-F238E27FC236}">
                <a16:creationId xmlns:a16="http://schemas.microsoft.com/office/drawing/2014/main" id="{1B661E63-F7AE-442D-8BF5-28F9A38085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9220" y="5365819"/>
            <a:ext cx="419854" cy="419854"/>
          </a:xfrm>
          <a:prstGeom prst="rect">
            <a:avLst/>
          </a:prstGeom>
        </p:spPr>
      </p:pic>
      <p:pic>
        <p:nvPicPr>
          <p:cNvPr id="14" name="Picture 13">
            <a:extLst>
              <a:ext uri="{FF2B5EF4-FFF2-40B4-BE49-F238E27FC236}">
                <a16:creationId xmlns:a16="http://schemas.microsoft.com/office/drawing/2014/main" id="{A59A48F0-B0B5-4D55-A120-0DBAD90B1D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9220" y="2871258"/>
            <a:ext cx="419853" cy="419853"/>
          </a:xfrm>
          <a:prstGeom prst="rect">
            <a:avLst/>
          </a:prstGeom>
        </p:spPr>
      </p:pic>
    </p:spTree>
    <p:extLst>
      <p:ext uri="{BB962C8B-B14F-4D97-AF65-F5344CB8AC3E}">
        <p14:creationId xmlns:p14="http://schemas.microsoft.com/office/powerpoint/2010/main" val="381945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Stacked Area Charts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12CF06E1-A332-4339-B913-8137A230BED6}"/>
              </a:ext>
            </a:extLst>
          </p:cNvPr>
          <p:cNvSpPr txBox="1"/>
          <p:nvPr/>
        </p:nvSpPr>
        <p:spPr>
          <a:xfrm>
            <a:off x="4986636" y="2010079"/>
            <a:ext cx="6931685" cy="408111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Used to show how proportions and totals are changing</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Choose this chart wisely </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Can lead to misleading conclusions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The eye tends to interpret the trends using the top lines of each shaded region rather than using the area of each region</a:t>
            </a:r>
          </a:p>
        </p:txBody>
      </p:sp>
      <p:pic>
        <p:nvPicPr>
          <p:cNvPr id="3" name="Picture 2">
            <a:extLst>
              <a:ext uri="{FF2B5EF4-FFF2-40B4-BE49-F238E27FC236}">
                <a16:creationId xmlns:a16="http://schemas.microsoft.com/office/drawing/2014/main" id="{B9890928-ABF2-4C8E-AA7E-98194408B905}"/>
              </a:ext>
            </a:extLst>
          </p:cNvPr>
          <p:cNvPicPr>
            <a:picLocks noChangeAspect="1"/>
          </p:cNvPicPr>
          <p:nvPr/>
        </p:nvPicPr>
        <p:blipFill>
          <a:blip r:embed="rId3"/>
          <a:stretch>
            <a:fillRect/>
          </a:stretch>
        </p:blipFill>
        <p:spPr>
          <a:xfrm>
            <a:off x="307334" y="2489934"/>
            <a:ext cx="3444448" cy="2948214"/>
          </a:xfrm>
          <a:prstGeom prst="rect">
            <a:avLst/>
          </a:prstGeom>
        </p:spPr>
      </p:pic>
    </p:spTree>
    <p:extLst>
      <p:ext uri="{BB962C8B-B14F-4D97-AF65-F5344CB8AC3E}">
        <p14:creationId xmlns:p14="http://schemas.microsoft.com/office/powerpoint/2010/main" val="43049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One Use Case for Area Charts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1F022D61-7BB9-4EA1-BFD4-70F6E2FF33D7}"/>
              </a:ext>
            </a:extLst>
          </p:cNvPr>
          <p:cNvSpPr txBox="1"/>
          <p:nvPr/>
        </p:nvSpPr>
        <p:spPr>
          <a:xfrm>
            <a:off x="299382" y="6158869"/>
            <a:ext cx="11469575"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To see when a trend goes above or below a reference line</a:t>
            </a:r>
          </a:p>
        </p:txBody>
      </p:sp>
      <p:pic>
        <p:nvPicPr>
          <p:cNvPr id="3" name="Picture 2">
            <a:extLst>
              <a:ext uri="{FF2B5EF4-FFF2-40B4-BE49-F238E27FC236}">
                <a16:creationId xmlns:a16="http://schemas.microsoft.com/office/drawing/2014/main" id="{2488B39E-4420-4C4F-9791-3159E7A734D4}"/>
              </a:ext>
            </a:extLst>
          </p:cNvPr>
          <p:cNvPicPr>
            <a:picLocks noChangeAspect="1"/>
          </p:cNvPicPr>
          <p:nvPr/>
        </p:nvPicPr>
        <p:blipFill>
          <a:blip r:embed="rId3"/>
          <a:stretch>
            <a:fillRect/>
          </a:stretch>
        </p:blipFill>
        <p:spPr>
          <a:xfrm>
            <a:off x="1147094" y="1940119"/>
            <a:ext cx="9404173" cy="4199404"/>
          </a:xfrm>
          <a:prstGeom prst="rect">
            <a:avLst/>
          </a:prstGeom>
        </p:spPr>
      </p:pic>
    </p:spTree>
    <p:extLst>
      <p:ext uri="{BB962C8B-B14F-4D97-AF65-F5344CB8AC3E}">
        <p14:creationId xmlns:p14="http://schemas.microsoft.com/office/powerpoint/2010/main" val="125097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79513" y="385199"/>
            <a:ext cx="11974663"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Stacked vs Clustered Column (Bar) Chart Types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E3BD9C44-82DE-4AAB-ADEC-0C7DFF42DE81}"/>
              </a:ext>
            </a:extLst>
          </p:cNvPr>
          <p:cNvSpPr txBox="1"/>
          <p:nvPr/>
        </p:nvSpPr>
        <p:spPr>
          <a:xfrm>
            <a:off x="4230442" y="5047482"/>
            <a:ext cx="4425923" cy="9264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Inter-category comparison</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Intra-category comparison</a:t>
            </a:r>
          </a:p>
        </p:txBody>
      </p:sp>
      <p:sp>
        <p:nvSpPr>
          <p:cNvPr id="3" name="TextBox 2">
            <a:extLst>
              <a:ext uri="{FF2B5EF4-FFF2-40B4-BE49-F238E27FC236}">
                <a16:creationId xmlns:a16="http://schemas.microsoft.com/office/drawing/2014/main" id="{B51C8183-AB2D-489C-8D5A-45195E929D25}"/>
              </a:ext>
            </a:extLst>
          </p:cNvPr>
          <p:cNvSpPr txBox="1"/>
          <p:nvPr/>
        </p:nvSpPr>
        <p:spPr>
          <a:xfrm>
            <a:off x="255343" y="5047482"/>
            <a:ext cx="4164800"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Shows totals </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Shows part to whole relationship</a:t>
            </a:r>
          </a:p>
        </p:txBody>
      </p:sp>
      <p:sp>
        <p:nvSpPr>
          <p:cNvPr id="4" name="TextBox 3">
            <a:extLst>
              <a:ext uri="{FF2B5EF4-FFF2-40B4-BE49-F238E27FC236}">
                <a16:creationId xmlns:a16="http://schemas.microsoft.com/office/drawing/2014/main" id="{BE914F1F-D4A4-4036-8E5B-5853FC0EE00E}"/>
              </a:ext>
            </a:extLst>
          </p:cNvPr>
          <p:cNvSpPr txBox="1"/>
          <p:nvPr/>
        </p:nvSpPr>
        <p:spPr>
          <a:xfrm>
            <a:off x="8205543" y="5047481"/>
            <a:ext cx="4164800" cy="9264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Shows Mix% change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Ignore absolute numbers</a:t>
            </a:r>
          </a:p>
        </p:txBody>
      </p:sp>
      <p:pic>
        <p:nvPicPr>
          <p:cNvPr id="12" name="Picture 11">
            <a:extLst>
              <a:ext uri="{FF2B5EF4-FFF2-40B4-BE49-F238E27FC236}">
                <a16:creationId xmlns:a16="http://schemas.microsoft.com/office/drawing/2014/main" id="{100AC5C0-7936-4324-B1C1-B7FEE5426E21}"/>
              </a:ext>
            </a:extLst>
          </p:cNvPr>
          <p:cNvPicPr>
            <a:picLocks noChangeAspect="1"/>
          </p:cNvPicPr>
          <p:nvPr/>
        </p:nvPicPr>
        <p:blipFill>
          <a:blip r:embed="rId3"/>
          <a:stretch>
            <a:fillRect/>
          </a:stretch>
        </p:blipFill>
        <p:spPr>
          <a:xfrm>
            <a:off x="464308" y="2009570"/>
            <a:ext cx="3200400" cy="2662852"/>
          </a:xfrm>
          <a:prstGeom prst="rect">
            <a:avLst/>
          </a:prstGeom>
        </p:spPr>
      </p:pic>
      <p:pic>
        <p:nvPicPr>
          <p:cNvPr id="14" name="Picture 13">
            <a:extLst>
              <a:ext uri="{FF2B5EF4-FFF2-40B4-BE49-F238E27FC236}">
                <a16:creationId xmlns:a16="http://schemas.microsoft.com/office/drawing/2014/main" id="{4ADCBB91-69B3-45DB-A17B-3FF8AE1315F2}"/>
              </a:ext>
            </a:extLst>
          </p:cNvPr>
          <p:cNvPicPr>
            <a:picLocks noChangeAspect="1"/>
          </p:cNvPicPr>
          <p:nvPr/>
        </p:nvPicPr>
        <p:blipFill>
          <a:blip r:embed="rId4"/>
          <a:stretch>
            <a:fillRect/>
          </a:stretch>
        </p:blipFill>
        <p:spPr>
          <a:xfrm>
            <a:off x="4447589" y="2009571"/>
            <a:ext cx="3296822" cy="2666170"/>
          </a:xfrm>
          <a:prstGeom prst="rect">
            <a:avLst/>
          </a:prstGeom>
        </p:spPr>
      </p:pic>
      <p:pic>
        <p:nvPicPr>
          <p:cNvPr id="16" name="Picture 15">
            <a:extLst>
              <a:ext uri="{FF2B5EF4-FFF2-40B4-BE49-F238E27FC236}">
                <a16:creationId xmlns:a16="http://schemas.microsoft.com/office/drawing/2014/main" id="{95FFB586-4CB5-42C0-AF68-E5469C1DBBC0}"/>
              </a:ext>
            </a:extLst>
          </p:cNvPr>
          <p:cNvPicPr>
            <a:picLocks noChangeAspect="1"/>
          </p:cNvPicPr>
          <p:nvPr/>
        </p:nvPicPr>
        <p:blipFill>
          <a:blip r:embed="rId5"/>
          <a:stretch>
            <a:fillRect/>
          </a:stretch>
        </p:blipFill>
        <p:spPr>
          <a:xfrm>
            <a:off x="8211795" y="2009570"/>
            <a:ext cx="3200400" cy="2666170"/>
          </a:xfrm>
          <a:prstGeom prst="rect">
            <a:avLst/>
          </a:prstGeom>
        </p:spPr>
      </p:pic>
    </p:spTree>
    <p:extLst>
      <p:ext uri="{BB962C8B-B14F-4D97-AF65-F5344CB8AC3E}">
        <p14:creationId xmlns:p14="http://schemas.microsoft.com/office/powerpoint/2010/main" val="305662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Constructing Effective Tree Maps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EE497AAA-8382-4C7D-AD23-EE982FFBB2D2}"/>
              </a:ext>
            </a:extLst>
          </p:cNvPr>
          <p:cNvSpPr txBox="1"/>
          <p:nvPr/>
        </p:nvSpPr>
        <p:spPr>
          <a:xfrm>
            <a:off x="5014988" y="2171344"/>
            <a:ext cx="6615478"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Tree map is useful to visualize proportions</a:t>
            </a:r>
          </a:p>
          <a:p>
            <a:pPr>
              <a:lnSpc>
                <a:spcPct val="90000"/>
              </a:lnSpc>
              <a:spcAft>
                <a:spcPts val="600"/>
              </a:spcAft>
            </a:pPr>
            <a:endPar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Drill down to allow navigation to detail</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pic>
        <p:nvPicPr>
          <p:cNvPr id="3" name="Picture 2">
            <a:extLst>
              <a:ext uri="{FF2B5EF4-FFF2-40B4-BE49-F238E27FC236}">
                <a16:creationId xmlns:a16="http://schemas.microsoft.com/office/drawing/2014/main" id="{89FE8807-33D0-4F2A-B6B6-F9A862D05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690" y="2315562"/>
            <a:ext cx="3687022" cy="1572785"/>
          </a:xfrm>
          <a:prstGeom prst="rect">
            <a:avLst/>
          </a:prstGeom>
        </p:spPr>
      </p:pic>
      <p:pic>
        <p:nvPicPr>
          <p:cNvPr id="4" name="Picture 3">
            <a:extLst>
              <a:ext uri="{FF2B5EF4-FFF2-40B4-BE49-F238E27FC236}">
                <a16:creationId xmlns:a16="http://schemas.microsoft.com/office/drawing/2014/main" id="{8B490F04-8744-4905-B553-AD482117C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90" y="4419264"/>
            <a:ext cx="3687022" cy="1569163"/>
          </a:xfrm>
          <a:prstGeom prst="rect">
            <a:avLst/>
          </a:prstGeom>
        </p:spPr>
      </p:pic>
      <p:pic>
        <p:nvPicPr>
          <p:cNvPr id="12" name="Picture 11">
            <a:extLst>
              <a:ext uri="{FF2B5EF4-FFF2-40B4-BE49-F238E27FC236}">
                <a16:creationId xmlns:a16="http://schemas.microsoft.com/office/drawing/2014/main" id="{2000D95E-CB2A-4EEC-AFFA-FA9F4501E9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396" y="5319315"/>
            <a:ext cx="426099" cy="426099"/>
          </a:xfrm>
          <a:prstGeom prst="rect">
            <a:avLst/>
          </a:prstGeom>
        </p:spPr>
      </p:pic>
      <p:pic>
        <p:nvPicPr>
          <p:cNvPr id="14" name="Picture 13">
            <a:extLst>
              <a:ext uri="{FF2B5EF4-FFF2-40B4-BE49-F238E27FC236}">
                <a16:creationId xmlns:a16="http://schemas.microsoft.com/office/drawing/2014/main" id="{2C77F4DE-2A0B-4F91-B14A-4895D1B685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453" y="3381998"/>
            <a:ext cx="426099" cy="426099"/>
          </a:xfrm>
          <a:prstGeom prst="rect">
            <a:avLst/>
          </a:prstGeom>
        </p:spPr>
      </p:pic>
      <p:pic>
        <p:nvPicPr>
          <p:cNvPr id="16" name="Picture 15">
            <a:extLst>
              <a:ext uri="{FF2B5EF4-FFF2-40B4-BE49-F238E27FC236}">
                <a16:creationId xmlns:a16="http://schemas.microsoft.com/office/drawing/2014/main" id="{CE14E0C5-41A1-4922-A969-4C5717DC5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395" y="2791246"/>
            <a:ext cx="426099" cy="426099"/>
          </a:xfrm>
          <a:prstGeom prst="rect">
            <a:avLst/>
          </a:prstGeom>
        </p:spPr>
      </p:pic>
    </p:spTree>
    <p:extLst>
      <p:ext uri="{BB962C8B-B14F-4D97-AF65-F5344CB8AC3E}">
        <p14:creationId xmlns:p14="http://schemas.microsoft.com/office/powerpoint/2010/main" val="348309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What is Story Telling with Data</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12" name="Title 1">
            <a:extLst>
              <a:ext uri="{FF2B5EF4-FFF2-40B4-BE49-F238E27FC236}">
                <a16:creationId xmlns:a16="http://schemas.microsoft.com/office/drawing/2014/main" id="{D22A8C0E-5DDA-43E2-A9BA-B23A91FC99A8}"/>
              </a:ext>
            </a:extLst>
          </p:cNvPr>
          <p:cNvSpPr txBox="1">
            <a:spLocks/>
          </p:cNvSpPr>
          <p:nvPr/>
        </p:nvSpPr>
        <p:spPr>
          <a:xfrm>
            <a:off x="225552" y="1890267"/>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We see reports everyday that share a common problem</a:t>
            </a:r>
          </a:p>
        </p:txBody>
      </p:sp>
      <p:pic>
        <p:nvPicPr>
          <p:cNvPr id="13" name="Picture 12">
            <a:extLst>
              <a:ext uri="{FF2B5EF4-FFF2-40B4-BE49-F238E27FC236}">
                <a16:creationId xmlns:a16="http://schemas.microsoft.com/office/drawing/2014/main" id="{E6FCBFB4-C95A-4479-9B32-71A2A811D965}"/>
              </a:ext>
            </a:extLst>
          </p:cNvPr>
          <p:cNvPicPr>
            <a:picLocks noChangeAspect="1"/>
          </p:cNvPicPr>
          <p:nvPr/>
        </p:nvPicPr>
        <p:blipFill>
          <a:blip r:embed="rId3"/>
          <a:stretch>
            <a:fillRect/>
          </a:stretch>
        </p:blipFill>
        <p:spPr>
          <a:xfrm>
            <a:off x="2255002" y="2411475"/>
            <a:ext cx="8236273" cy="4278584"/>
          </a:xfrm>
          <a:prstGeom prst="rect">
            <a:avLst/>
          </a:prstGeom>
        </p:spPr>
      </p:pic>
    </p:spTree>
    <p:extLst>
      <p:ext uri="{BB962C8B-B14F-4D97-AF65-F5344CB8AC3E}">
        <p14:creationId xmlns:p14="http://schemas.microsoft.com/office/powerpoint/2010/main" val="24576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Constructing Effective Pie Charts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78E8749C-613F-4FA2-A832-3154846CDE82}"/>
              </a:ext>
            </a:extLst>
          </p:cNvPr>
          <p:cNvSpPr txBox="1"/>
          <p:nvPr/>
        </p:nvSpPr>
        <p:spPr>
          <a:xfrm>
            <a:off x="4867484" y="2031123"/>
            <a:ext cx="7091277" cy="456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Do not have more than 3-5 categories (if you have more then put a slicer and choose a default)</a:t>
            </a:r>
          </a:p>
          <a:p>
            <a:pPr>
              <a:lnSpc>
                <a:spcPct val="90000"/>
              </a:lnSpc>
              <a:spcAft>
                <a:spcPts val="600"/>
              </a:spcAft>
            </a:pPr>
            <a:endPar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Have data labels</a:t>
            </a:r>
          </a:p>
          <a:p>
            <a:pPr marL="342900" indent="-342900">
              <a:lnSpc>
                <a:spcPct val="90000"/>
              </a:lnSpc>
              <a:spcAft>
                <a:spcPts val="600"/>
              </a:spcAft>
              <a:buFont typeface="Arial" panose="020B0604020202020204" pitchFamily="34" charset="0"/>
              <a:buChar char="•"/>
            </a:pPr>
            <a:endPar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Choose right sort order</a:t>
            </a:r>
          </a:p>
          <a:p>
            <a:pPr marL="342900" indent="-342900">
              <a:lnSpc>
                <a:spcPct val="90000"/>
              </a:lnSpc>
              <a:spcAft>
                <a:spcPts val="600"/>
              </a:spcAft>
              <a:buFont typeface="Arial" panose="020B0604020202020204" pitchFamily="34" charset="0"/>
              <a:buChar char="•"/>
            </a:pPr>
            <a:endPar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Choose appropriate colors</a:t>
            </a:r>
          </a:p>
          <a:p>
            <a:pPr marL="342900" indent="-342900">
              <a:lnSpc>
                <a:spcPct val="90000"/>
              </a:lnSpc>
              <a:spcAft>
                <a:spcPts val="600"/>
              </a:spcAft>
              <a:buFont typeface="Arial" panose="020B0604020202020204" pitchFamily="34" charset="0"/>
              <a:buChar char="•"/>
            </a:pPr>
            <a:endPar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Pie chart is widely used but is not a recommended visual because we can’t intuitively understand the segment size</a:t>
            </a:r>
          </a:p>
        </p:txBody>
      </p:sp>
      <p:pic>
        <p:nvPicPr>
          <p:cNvPr id="3" name="Picture 2">
            <a:extLst>
              <a:ext uri="{FF2B5EF4-FFF2-40B4-BE49-F238E27FC236}">
                <a16:creationId xmlns:a16="http://schemas.microsoft.com/office/drawing/2014/main" id="{33A5FB4F-2EAF-4969-AEDC-9309EAFF81DE}"/>
              </a:ext>
            </a:extLst>
          </p:cNvPr>
          <p:cNvPicPr>
            <a:picLocks noChangeAspect="1"/>
          </p:cNvPicPr>
          <p:nvPr/>
        </p:nvPicPr>
        <p:blipFill>
          <a:blip r:embed="rId3"/>
          <a:stretch>
            <a:fillRect/>
          </a:stretch>
        </p:blipFill>
        <p:spPr>
          <a:xfrm>
            <a:off x="1347204" y="1890464"/>
            <a:ext cx="1953199" cy="1684981"/>
          </a:xfrm>
          <a:prstGeom prst="rect">
            <a:avLst/>
          </a:prstGeom>
        </p:spPr>
      </p:pic>
      <p:pic>
        <p:nvPicPr>
          <p:cNvPr id="4" name="Picture 3">
            <a:extLst>
              <a:ext uri="{FF2B5EF4-FFF2-40B4-BE49-F238E27FC236}">
                <a16:creationId xmlns:a16="http://schemas.microsoft.com/office/drawing/2014/main" id="{2D3799C7-FCAE-45EF-B436-B54FA3CF7050}"/>
              </a:ext>
            </a:extLst>
          </p:cNvPr>
          <p:cNvPicPr>
            <a:picLocks noChangeAspect="1"/>
          </p:cNvPicPr>
          <p:nvPr/>
        </p:nvPicPr>
        <p:blipFill>
          <a:blip r:embed="rId4"/>
          <a:stretch>
            <a:fillRect/>
          </a:stretch>
        </p:blipFill>
        <p:spPr>
          <a:xfrm>
            <a:off x="1347204" y="4526926"/>
            <a:ext cx="1966622" cy="1405979"/>
          </a:xfrm>
          <a:prstGeom prst="rect">
            <a:avLst/>
          </a:prstGeom>
        </p:spPr>
      </p:pic>
      <p:sp>
        <p:nvSpPr>
          <p:cNvPr id="12" name="TextBox 11">
            <a:extLst>
              <a:ext uri="{FF2B5EF4-FFF2-40B4-BE49-F238E27FC236}">
                <a16:creationId xmlns:a16="http://schemas.microsoft.com/office/drawing/2014/main" id="{089B4312-4F5F-4AC9-9664-6D1DBDF14F00}"/>
              </a:ext>
            </a:extLst>
          </p:cNvPr>
          <p:cNvSpPr txBox="1"/>
          <p:nvPr/>
        </p:nvSpPr>
        <p:spPr>
          <a:xfrm>
            <a:off x="1261361" y="3570544"/>
            <a:ext cx="227201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Bad Pie chart </a:t>
            </a:r>
          </a:p>
        </p:txBody>
      </p:sp>
      <p:sp>
        <p:nvSpPr>
          <p:cNvPr id="14" name="TextBox 13">
            <a:extLst>
              <a:ext uri="{FF2B5EF4-FFF2-40B4-BE49-F238E27FC236}">
                <a16:creationId xmlns:a16="http://schemas.microsoft.com/office/drawing/2014/main" id="{C31CCC10-0C4E-471E-ACF8-7713147A740B}"/>
              </a:ext>
            </a:extLst>
          </p:cNvPr>
          <p:cNvSpPr txBox="1"/>
          <p:nvPr/>
        </p:nvSpPr>
        <p:spPr>
          <a:xfrm>
            <a:off x="1347204" y="6061089"/>
            <a:ext cx="244060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Good Pie chart </a:t>
            </a:r>
          </a:p>
        </p:txBody>
      </p:sp>
      <p:pic>
        <p:nvPicPr>
          <p:cNvPr id="16" name="Picture 15">
            <a:extLst>
              <a:ext uri="{FF2B5EF4-FFF2-40B4-BE49-F238E27FC236}">
                <a16:creationId xmlns:a16="http://schemas.microsoft.com/office/drawing/2014/main" id="{E2422B64-25CC-47AA-A21F-4287D748C2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480" y="5132964"/>
            <a:ext cx="437009" cy="370858"/>
          </a:xfrm>
          <a:prstGeom prst="rect">
            <a:avLst/>
          </a:prstGeom>
        </p:spPr>
      </p:pic>
      <p:pic>
        <p:nvPicPr>
          <p:cNvPr id="18" name="Picture 17">
            <a:extLst>
              <a:ext uri="{FF2B5EF4-FFF2-40B4-BE49-F238E27FC236}">
                <a16:creationId xmlns:a16="http://schemas.microsoft.com/office/drawing/2014/main" id="{9DFEEAEA-E968-4C98-8972-34D5EE64C2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90" y="2638404"/>
            <a:ext cx="442530" cy="375543"/>
          </a:xfrm>
          <a:prstGeom prst="rect">
            <a:avLst/>
          </a:prstGeom>
        </p:spPr>
      </p:pic>
    </p:spTree>
    <p:extLst>
      <p:ext uri="{BB962C8B-B14F-4D97-AF65-F5344CB8AC3E}">
        <p14:creationId xmlns:p14="http://schemas.microsoft.com/office/powerpoint/2010/main" val="251076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Constructing Effective Tables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E3C7DD27-D9AD-493D-A165-AD79119D16C3}"/>
              </a:ext>
            </a:extLst>
          </p:cNvPr>
          <p:cNvSpPr txBox="1"/>
          <p:nvPr/>
        </p:nvSpPr>
        <p:spPr>
          <a:xfrm>
            <a:off x="4865211" y="2011936"/>
            <a:ext cx="7156231" cy="4416594"/>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sng"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rPr>
              <a:t>Reduce precision</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rPr>
              <a:t>Use muted background color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rPr>
              <a:t>Choose the right font size</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rPr>
              <a:t>Use white space for columns instead of  borders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rPr>
              <a:t>Highlight items using symbols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2917">
                      <a:schemeClr val="tx1"/>
                    </a:gs>
                    <a:gs pos="30000">
                      <a:schemeClr val="tx1"/>
                    </a:gs>
                  </a:gsLst>
                  <a:lin ang="5400000" scaled="0"/>
                </a:gradFill>
                <a:effectLst/>
                <a:uLnTx/>
                <a:uFillTx/>
                <a:latin typeface="Segoe UI" panose="020B0502040204020203" pitchFamily="34" charset="0"/>
                <a:cs typeface="Segoe UI" panose="020B0502040204020203" pitchFamily="34" charset="0"/>
              </a:rPr>
              <a:t>Sort table based on key KPIs</a:t>
            </a:r>
          </a:p>
        </p:txBody>
      </p:sp>
      <p:pic>
        <p:nvPicPr>
          <p:cNvPr id="3" name="Picture 2">
            <a:extLst>
              <a:ext uri="{FF2B5EF4-FFF2-40B4-BE49-F238E27FC236}">
                <a16:creationId xmlns:a16="http://schemas.microsoft.com/office/drawing/2014/main" id="{B887E4F1-09AA-476F-99B9-161C8B9BE873}"/>
              </a:ext>
            </a:extLst>
          </p:cNvPr>
          <p:cNvPicPr>
            <a:picLocks noChangeAspect="1"/>
          </p:cNvPicPr>
          <p:nvPr/>
        </p:nvPicPr>
        <p:blipFill>
          <a:blip r:embed="rId3"/>
          <a:stretch>
            <a:fillRect/>
          </a:stretch>
        </p:blipFill>
        <p:spPr>
          <a:xfrm>
            <a:off x="1086278" y="4477380"/>
            <a:ext cx="2751840" cy="1384520"/>
          </a:xfrm>
          <a:prstGeom prst="rect">
            <a:avLst/>
          </a:prstGeom>
        </p:spPr>
      </p:pic>
      <p:pic>
        <p:nvPicPr>
          <p:cNvPr id="4" name="Picture 3">
            <a:extLst>
              <a:ext uri="{FF2B5EF4-FFF2-40B4-BE49-F238E27FC236}">
                <a16:creationId xmlns:a16="http://schemas.microsoft.com/office/drawing/2014/main" id="{AC37F1A8-FC43-4F8D-8DA8-C4B817B72A2E}"/>
              </a:ext>
            </a:extLst>
          </p:cNvPr>
          <p:cNvPicPr>
            <a:picLocks noChangeAspect="1"/>
          </p:cNvPicPr>
          <p:nvPr/>
        </p:nvPicPr>
        <p:blipFill>
          <a:blip r:embed="rId4"/>
          <a:stretch>
            <a:fillRect/>
          </a:stretch>
        </p:blipFill>
        <p:spPr>
          <a:xfrm>
            <a:off x="1086277" y="2011936"/>
            <a:ext cx="2751840" cy="1687932"/>
          </a:xfrm>
          <a:prstGeom prst="rect">
            <a:avLst/>
          </a:prstGeom>
        </p:spPr>
      </p:pic>
      <p:pic>
        <p:nvPicPr>
          <p:cNvPr id="12" name="Picture 11">
            <a:extLst>
              <a:ext uri="{FF2B5EF4-FFF2-40B4-BE49-F238E27FC236}">
                <a16:creationId xmlns:a16="http://schemas.microsoft.com/office/drawing/2014/main" id="{AA0468F1-FE68-4492-8D72-133FDF4800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492" y="5066956"/>
            <a:ext cx="407662" cy="407662"/>
          </a:xfrm>
          <a:prstGeom prst="rect">
            <a:avLst/>
          </a:prstGeom>
        </p:spPr>
      </p:pic>
      <p:pic>
        <p:nvPicPr>
          <p:cNvPr id="14" name="Picture 13">
            <a:extLst>
              <a:ext uri="{FF2B5EF4-FFF2-40B4-BE49-F238E27FC236}">
                <a16:creationId xmlns:a16="http://schemas.microsoft.com/office/drawing/2014/main" id="{2FA0EDE3-1DC7-47C3-A40A-BC9F4938A5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2572395"/>
            <a:ext cx="412813" cy="412813"/>
          </a:xfrm>
          <a:prstGeom prst="rect">
            <a:avLst/>
          </a:prstGeom>
        </p:spPr>
      </p:pic>
    </p:spTree>
    <p:extLst>
      <p:ext uri="{BB962C8B-B14F-4D97-AF65-F5344CB8AC3E}">
        <p14:creationId xmlns:p14="http://schemas.microsoft.com/office/powerpoint/2010/main" val="37931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Constructing Effective Cards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01FE07AE-E6B4-437C-BAD2-68F5FD972F0F}"/>
              </a:ext>
            </a:extLst>
          </p:cNvPr>
          <p:cNvSpPr txBox="1"/>
          <p:nvPr/>
        </p:nvSpPr>
        <p:spPr>
          <a:xfrm>
            <a:off x="5006403" y="2112455"/>
            <a:ext cx="6615478" cy="408111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Category labels can be renamed on each visual</a:t>
            </a:r>
          </a:p>
          <a:p>
            <a:pPr>
              <a:lnSpc>
                <a:spcPct val="90000"/>
              </a:lnSpc>
              <a:spcAft>
                <a:spcPts val="600"/>
              </a:spcAft>
            </a:pPr>
            <a:endPar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Choose right precision levels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colors to draw attention to KPIs that matter most </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KPIs in conjunction with symbols to draw attention</a:t>
            </a:r>
          </a:p>
        </p:txBody>
      </p:sp>
      <p:pic>
        <p:nvPicPr>
          <p:cNvPr id="3" name="Picture 2">
            <a:extLst>
              <a:ext uri="{FF2B5EF4-FFF2-40B4-BE49-F238E27FC236}">
                <a16:creationId xmlns:a16="http://schemas.microsoft.com/office/drawing/2014/main" id="{27B49E2F-75B0-45B6-B8B3-90AA2DC284DA}"/>
              </a:ext>
            </a:extLst>
          </p:cNvPr>
          <p:cNvPicPr>
            <a:picLocks noChangeAspect="1"/>
          </p:cNvPicPr>
          <p:nvPr/>
        </p:nvPicPr>
        <p:blipFill rotWithShape="1">
          <a:blip r:embed="rId3"/>
          <a:srcRect b="5943"/>
          <a:stretch/>
        </p:blipFill>
        <p:spPr>
          <a:xfrm>
            <a:off x="1738152" y="4469144"/>
            <a:ext cx="2611955" cy="1620491"/>
          </a:xfrm>
          <a:prstGeom prst="rect">
            <a:avLst/>
          </a:prstGeom>
        </p:spPr>
      </p:pic>
      <p:pic>
        <p:nvPicPr>
          <p:cNvPr id="4" name="Picture 3">
            <a:extLst>
              <a:ext uri="{FF2B5EF4-FFF2-40B4-BE49-F238E27FC236}">
                <a16:creationId xmlns:a16="http://schemas.microsoft.com/office/drawing/2014/main" id="{D530E445-4EEC-4E6B-8E07-801E2092EF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6751" y="5119285"/>
            <a:ext cx="416899" cy="416899"/>
          </a:xfrm>
          <a:prstGeom prst="rect">
            <a:avLst/>
          </a:prstGeom>
        </p:spPr>
      </p:pic>
      <p:pic>
        <p:nvPicPr>
          <p:cNvPr id="12" name="Picture 11">
            <a:extLst>
              <a:ext uri="{FF2B5EF4-FFF2-40B4-BE49-F238E27FC236}">
                <a16:creationId xmlns:a16="http://schemas.microsoft.com/office/drawing/2014/main" id="{1568F936-6863-46AE-9F43-9AC9046939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61" y="2624726"/>
            <a:ext cx="422166" cy="422166"/>
          </a:xfrm>
          <a:prstGeom prst="rect">
            <a:avLst/>
          </a:prstGeom>
        </p:spPr>
      </p:pic>
      <p:pic>
        <p:nvPicPr>
          <p:cNvPr id="14" name="Picture 13">
            <a:extLst>
              <a:ext uri="{FF2B5EF4-FFF2-40B4-BE49-F238E27FC236}">
                <a16:creationId xmlns:a16="http://schemas.microsoft.com/office/drawing/2014/main" id="{19208EBE-541B-484F-A06D-8D7EF02A0F21}"/>
              </a:ext>
            </a:extLst>
          </p:cNvPr>
          <p:cNvPicPr>
            <a:picLocks noChangeAspect="1"/>
          </p:cNvPicPr>
          <p:nvPr/>
        </p:nvPicPr>
        <p:blipFill>
          <a:blip r:embed="rId6"/>
          <a:stretch>
            <a:fillRect/>
          </a:stretch>
        </p:blipFill>
        <p:spPr>
          <a:xfrm>
            <a:off x="1966015" y="2074861"/>
            <a:ext cx="2230582" cy="1702285"/>
          </a:xfrm>
          <a:prstGeom prst="rect">
            <a:avLst/>
          </a:prstGeom>
        </p:spPr>
      </p:pic>
    </p:spTree>
    <p:extLst>
      <p:ext uri="{BB962C8B-B14F-4D97-AF65-F5344CB8AC3E}">
        <p14:creationId xmlns:p14="http://schemas.microsoft.com/office/powerpoint/2010/main" val="39637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Constructing Effective Slicers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8" name="TextBox 27">
            <a:extLst>
              <a:ext uri="{FF2B5EF4-FFF2-40B4-BE49-F238E27FC236}">
                <a16:creationId xmlns:a16="http://schemas.microsoft.com/office/drawing/2014/main" id="{E58B9381-D1E1-46E6-A0CA-1FDBBC5FC8AE}"/>
              </a:ext>
            </a:extLst>
          </p:cNvPr>
          <p:cNvSpPr txBox="1"/>
          <p:nvPr/>
        </p:nvSpPr>
        <p:spPr>
          <a:xfrm>
            <a:off x="5318165" y="2218795"/>
            <a:ext cx="6615478" cy="3213187"/>
          </a:xfrm>
          <a:prstGeom prst="rect">
            <a:avLst/>
          </a:prstGeom>
          <a:noFill/>
        </p:spPr>
        <p:txBody>
          <a:bodyPr wrap="square" lIns="182880" tIns="146304" rIns="182880" bIns="146304" rtlCol="0">
            <a:spAutoFit/>
          </a:bodyPr>
          <a:lstStyle/>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Enclose slicers using a </a:t>
            </a:r>
            <a:r>
              <a:rPr lang="en-US" sz="2400" b="1" u="sng" dirty="0">
                <a:solidFill>
                  <a:srgbClr val="505050"/>
                </a:solidFill>
                <a:latin typeface="Segoe UI" panose="020B0502040204020203" pitchFamily="34" charset="0"/>
                <a:cs typeface="Segoe UI" panose="020B0502040204020203" pitchFamily="34" charset="0"/>
              </a:rPr>
              <a:t>subtle</a:t>
            </a: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box</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Group slicers together and keep them on the same side of page</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Conserve space by using dropdown slicers</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“Chiclet Slicers” for a different look</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When slicing dates, use the Date slicer</a:t>
            </a:r>
          </a:p>
        </p:txBody>
      </p:sp>
      <p:pic>
        <p:nvPicPr>
          <p:cNvPr id="30" name="Picture 29">
            <a:extLst>
              <a:ext uri="{FF2B5EF4-FFF2-40B4-BE49-F238E27FC236}">
                <a16:creationId xmlns:a16="http://schemas.microsoft.com/office/drawing/2014/main" id="{9385ECF0-9F99-4EB7-B171-9DFB25652A96}"/>
              </a:ext>
            </a:extLst>
          </p:cNvPr>
          <p:cNvPicPr>
            <a:picLocks noChangeAspect="1"/>
          </p:cNvPicPr>
          <p:nvPr/>
        </p:nvPicPr>
        <p:blipFill>
          <a:blip r:embed="rId3"/>
          <a:stretch>
            <a:fillRect/>
          </a:stretch>
        </p:blipFill>
        <p:spPr>
          <a:xfrm>
            <a:off x="1350010" y="1956766"/>
            <a:ext cx="1467903" cy="4607801"/>
          </a:xfrm>
          <a:prstGeom prst="rect">
            <a:avLst/>
          </a:prstGeom>
        </p:spPr>
      </p:pic>
      <p:sp>
        <p:nvSpPr>
          <p:cNvPr id="32" name="TextBox 31">
            <a:extLst>
              <a:ext uri="{FF2B5EF4-FFF2-40B4-BE49-F238E27FC236}">
                <a16:creationId xmlns:a16="http://schemas.microsoft.com/office/drawing/2014/main" id="{2EF4F74A-DB45-41F3-B215-087C3B7660D4}"/>
              </a:ext>
            </a:extLst>
          </p:cNvPr>
          <p:cNvSpPr txBox="1"/>
          <p:nvPr/>
        </p:nvSpPr>
        <p:spPr>
          <a:xfrm>
            <a:off x="212934" y="2101754"/>
            <a:ext cx="1539789"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Slicer</a:t>
            </a:r>
            <a:b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as List</a:t>
            </a:r>
          </a:p>
        </p:txBody>
      </p:sp>
      <p:pic>
        <p:nvPicPr>
          <p:cNvPr id="34" name="Picture 33">
            <a:extLst>
              <a:ext uri="{FF2B5EF4-FFF2-40B4-BE49-F238E27FC236}">
                <a16:creationId xmlns:a16="http://schemas.microsoft.com/office/drawing/2014/main" id="{9766786F-159F-4A30-9390-C3998E1E4F56}"/>
              </a:ext>
            </a:extLst>
          </p:cNvPr>
          <p:cNvPicPr>
            <a:picLocks noChangeAspect="1"/>
          </p:cNvPicPr>
          <p:nvPr/>
        </p:nvPicPr>
        <p:blipFill>
          <a:blip r:embed="rId4"/>
          <a:stretch>
            <a:fillRect/>
          </a:stretch>
        </p:blipFill>
        <p:spPr>
          <a:xfrm>
            <a:off x="3068453" y="2718621"/>
            <a:ext cx="1860646" cy="666784"/>
          </a:xfrm>
          <a:prstGeom prst="rect">
            <a:avLst/>
          </a:prstGeom>
        </p:spPr>
      </p:pic>
      <p:sp>
        <p:nvSpPr>
          <p:cNvPr id="36" name="TextBox 35">
            <a:extLst>
              <a:ext uri="{FF2B5EF4-FFF2-40B4-BE49-F238E27FC236}">
                <a16:creationId xmlns:a16="http://schemas.microsoft.com/office/drawing/2014/main" id="{E111A186-68E0-4B99-8FC1-31F0F0EDC734}"/>
              </a:ext>
            </a:extLst>
          </p:cNvPr>
          <p:cNvSpPr txBox="1"/>
          <p:nvPr/>
        </p:nvSpPr>
        <p:spPr>
          <a:xfrm>
            <a:off x="3185094" y="2238055"/>
            <a:ext cx="1539789"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Date slicer</a:t>
            </a:r>
          </a:p>
        </p:txBody>
      </p:sp>
      <p:pic>
        <p:nvPicPr>
          <p:cNvPr id="38" name="Picture 37">
            <a:extLst>
              <a:ext uri="{FF2B5EF4-FFF2-40B4-BE49-F238E27FC236}">
                <a16:creationId xmlns:a16="http://schemas.microsoft.com/office/drawing/2014/main" id="{05E5C2D8-6DEF-46DE-8FE7-6098D0220DD8}"/>
              </a:ext>
            </a:extLst>
          </p:cNvPr>
          <p:cNvPicPr>
            <a:picLocks noChangeAspect="1"/>
          </p:cNvPicPr>
          <p:nvPr/>
        </p:nvPicPr>
        <p:blipFill>
          <a:blip r:embed="rId5"/>
          <a:stretch>
            <a:fillRect/>
          </a:stretch>
        </p:blipFill>
        <p:spPr>
          <a:xfrm>
            <a:off x="3041376" y="5069845"/>
            <a:ext cx="1129811" cy="1297191"/>
          </a:xfrm>
          <a:prstGeom prst="rect">
            <a:avLst/>
          </a:prstGeom>
        </p:spPr>
      </p:pic>
      <p:sp>
        <p:nvSpPr>
          <p:cNvPr id="40" name="TextBox 39">
            <a:extLst>
              <a:ext uri="{FF2B5EF4-FFF2-40B4-BE49-F238E27FC236}">
                <a16:creationId xmlns:a16="http://schemas.microsoft.com/office/drawing/2014/main" id="{6F2B6939-AA5E-4A99-9FF7-E9B1923946D3}"/>
              </a:ext>
            </a:extLst>
          </p:cNvPr>
          <p:cNvSpPr txBox="1"/>
          <p:nvPr/>
        </p:nvSpPr>
        <p:spPr>
          <a:xfrm>
            <a:off x="4058442" y="5454073"/>
            <a:ext cx="1503526"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Slicers as</a:t>
            </a:r>
          </a:p>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dropdown</a:t>
            </a:r>
          </a:p>
        </p:txBody>
      </p:sp>
      <p:sp>
        <p:nvSpPr>
          <p:cNvPr id="42" name="TextBox 41">
            <a:extLst>
              <a:ext uri="{FF2B5EF4-FFF2-40B4-BE49-F238E27FC236}">
                <a16:creationId xmlns:a16="http://schemas.microsoft.com/office/drawing/2014/main" id="{C85D38BA-B9E0-45F9-BF2B-0F39DF02EB30}"/>
              </a:ext>
            </a:extLst>
          </p:cNvPr>
          <p:cNvSpPr txBox="1"/>
          <p:nvPr/>
        </p:nvSpPr>
        <p:spPr>
          <a:xfrm>
            <a:off x="212934" y="3863634"/>
            <a:ext cx="1539789"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Chiclet </a:t>
            </a:r>
            <a:b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slicer</a:t>
            </a:r>
          </a:p>
        </p:txBody>
      </p:sp>
      <p:sp>
        <p:nvSpPr>
          <p:cNvPr id="44" name="TextBox 43">
            <a:extLst>
              <a:ext uri="{FF2B5EF4-FFF2-40B4-BE49-F238E27FC236}">
                <a16:creationId xmlns:a16="http://schemas.microsoft.com/office/drawing/2014/main" id="{E9BBA86F-C3A5-4F88-8579-6CE1719697E8}"/>
              </a:ext>
            </a:extLst>
          </p:cNvPr>
          <p:cNvSpPr txBox="1"/>
          <p:nvPr/>
        </p:nvSpPr>
        <p:spPr>
          <a:xfrm>
            <a:off x="212934" y="5358356"/>
            <a:ext cx="1539789"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Chiclet </a:t>
            </a:r>
            <a:b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slicer</a:t>
            </a:r>
          </a:p>
        </p:txBody>
      </p:sp>
      <p:pic>
        <p:nvPicPr>
          <p:cNvPr id="46" name="Picture 45">
            <a:extLst>
              <a:ext uri="{FF2B5EF4-FFF2-40B4-BE49-F238E27FC236}">
                <a16:creationId xmlns:a16="http://schemas.microsoft.com/office/drawing/2014/main" id="{CE8EC7CC-E807-4549-9DCF-C0044583B8CB}"/>
              </a:ext>
            </a:extLst>
          </p:cNvPr>
          <p:cNvPicPr>
            <a:picLocks noChangeAspect="1"/>
          </p:cNvPicPr>
          <p:nvPr/>
        </p:nvPicPr>
        <p:blipFill>
          <a:blip r:embed="rId6"/>
          <a:stretch>
            <a:fillRect/>
          </a:stretch>
        </p:blipFill>
        <p:spPr>
          <a:xfrm>
            <a:off x="3068453" y="3863634"/>
            <a:ext cx="2034132" cy="1046499"/>
          </a:xfrm>
          <a:prstGeom prst="rect">
            <a:avLst/>
          </a:prstGeom>
        </p:spPr>
      </p:pic>
      <p:sp>
        <p:nvSpPr>
          <p:cNvPr id="48" name="TextBox 47">
            <a:extLst>
              <a:ext uri="{FF2B5EF4-FFF2-40B4-BE49-F238E27FC236}">
                <a16:creationId xmlns:a16="http://schemas.microsoft.com/office/drawing/2014/main" id="{86BF9E82-A74E-414D-9E9C-0D579EDC669E}"/>
              </a:ext>
            </a:extLst>
          </p:cNvPr>
          <p:cNvSpPr txBox="1"/>
          <p:nvPr/>
        </p:nvSpPr>
        <p:spPr>
          <a:xfrm>
            <a:off x="3193801" y="3448549"/>
            <a:ext cx="173529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Numeric slicer</a:t>
            </a:r>
          </a:p>
        </p:txBody>
      </p:sp>
    </p:spTree>
    <p:extLst>
      <p:ext uri="{BB962C8B-B14F-4D97-AF65-F5344CB8AC3E}">
        <p14:creationId xmlns:p14="http://schemas.microsoft.com/office/powerpoint/2010/main" val="83868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Constructing Scatterplot Charts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7952AFB4-BF27-408B-B61A-B7BE4F2E159B}"/>
              </a:ext>
            </a:extLst>
          </p:cNvPr>
          <p:cNvPicPr>
            <a:picLocks noChangeAspect="1"/>
          </p:cNvPicPr>
          <p:nvPr/>
        </p:nvPicPr>
        <p:blipFill>
          <a:blip r:embed="rId3"/>
          <a:stretch>
            <a:fillRect/>
          </a:stretch>
        </p:blipFill>
        <p:spPr>
          <a:xfrm>
            <a:off x="457200" y="2247032"/>
            <a:ext cx="4331598" cy="3198026"/>
          </a:xfrm>
          <a:prstGeom prst="rect">
            <a:avLst/>
          </a:prstGeom>
        </p:spPr>
      </p:pic>
      <p:sp>
        <p:nvSpPr>
          <p:cNvPr id="3" name="TextBox 2">
            <a:extLst>
              <a:ext uri="{FF2B5EF4-FFF2-40B4-BE49-F238E27FC236}">
                <a16:creationId xmlns:a16="http://schemas.microsoft.com/office/drawing/2014/main" id="{7653AF55-123B-4994-A5BD-C1398993A9D2}"/>
              </a:ext>
            </a:extLst>
          </p:cNvPr>
          <p:cNvSpPr txBox="1"/>
          <p:nvPr/>
        </p:nvSpPr>
        <p:spPr>
          <a:xfrm>
            <a:off x="5187850" y="1957836"/>
            <a:ext cx="6246441" cy="4108817"/>
          </a:xfrm>
          <a:prstGeom prst="rect">
            <a:avLst/>
          </a:prstGeom>
          <a:noFill/>
        </p:spPr>
        <p:txBody>
          <a:bodyPr wrap="square" lIns="182880" tIns="146304" rIns="182880" bIns="146304" rtlCol="0">
            <a:spAutoFit/>
          </a:bodyPr>
          <a:lstStyle/>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Used to see distributions of 2 or more variables</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hierarchies</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Helps to identify outliers</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Useful for categorization or clustering</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Time axis used to show changes over time</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Choose colors wisely</a:t>
            </a:r>
          </a:p>
        </p:txBody>
      </p:sp>
    </p:spTree>
    <p:extLst>
      <p:ext uri="{BB962C8B-B14F-4D97-AF65-F5344CB8AC3E}">
        <p14:creationId xmlns:p14="http://schemas.microsoft.com/office/powerpoint/2010/main" val="66156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606462" y="3271763"/>
            <a:ext cx="10800000" cy="3508178"/>
          </a:xfrm>
        </p:spPr>
        <p:txBody>
          <a:bodyPr/>
          <a:lstStyle/>
          <a:p>
            <a:r>
              <a:rPr lang="en-US" dirty="0">
                <a:latin typeface="Segoe UI" panose="020B0502040204020203" pitchFamily="34" charset="0"/>
                <a:cs typeface="Segoe UI" panose="020B0502040204020203" pitchFamily="34" charset="0"/>
              </a:rPr>
              <a:t>Module 5 Labs</a:t>
            </a:r>
          </a:p>
          <a:p>
            <a:r>
              <a:rPr lang="en-US" sz="2800" dirty="0">
                <a:latin typeface="Segoe UI" panose="020B0502040204020203" pitchFamily="34" charset="0"/>
                <a:cs typeface="Segoe UI" panose="020B0502040204020203" pitchFamily="34" charset="0"/>
              </a:rPr>
              <a:t>Lab 5a: Update a column chart</a:t>
            </a:r>
          </a:p>
          <a:p>
            <a:r>
              <a:rPr lang="en-US" sz="2800" dirty="0">
                <a:latin typeface="Segoe UI" panose="020B0502040204020203" pitchFamily="34" charset="0"/>
                <a:cs typeface="Segoe UI" panose="020B0502040204020203" pitchFamily="34" charset="0"/>
              </a:rPr>
              <a:t>Lab 5b: Format a column chart</a:t>
            </a:r>
          </a:p>
          <a:p>
            <a:r>
              <a:rPr lang="en-US" sz="2800" dirty="0">
                <a:latin typeface="Segoe UI" panose="020B0502040204020203" pitchFamily="34" charset="0"/>
                <a:cs typeface="Segoe UI" panose="020B0502040204020203" pitchFamily="34" charset="0"/>
              </a:rPr>
              <a:t>Lab 5c: Conditional formatting</a:t>
            </a:r>
          </a:p>
          <a:p>
            <a:r>
              <a:rPr lang="en-US" sz="2800" dirty="0">
                <a:latin typeface="Segoe UI" panose="020B0502040204020203" pitchFamily="34" charset="0"/>
                <a:cs typeface="Segoe UI" panose="020B0502040204020203" pitchFamily="34" charset="0"/>
              </a:rPr>
              <a:t>Lab 5d: Decomposition tree and Q&amp;A</a:t>
            </a:r>
          </a:p>
          <a:p>
            <a:r>
              <a:rPr lang="en-US" sz="2800" dirty="0">
                <a:latin typeface="Segoe UI" panose="020B0502040204020203" pitchFamily="34" charset="0"/>
                <a:cs typeface="Segoe UI" panose="020B0502040204020203" pitchFamily="34" charset="0"/>
              </a:rPr>
              <a:t>Lab 5e: Working with small multiples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89266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606462" y="3271763"/>
            <a:ext cx="11341698" cy="2194603"/>
          </a:xfrm>
        </p:spPr>
        <p:txBody>
          <a:bodyPr/>
          <a:lstStyle/>
          <a:p>
            <a:r>
              <a:rPr lang="en-US" dirty="0">
                <a:latin typeface="Segoe UI" panose="020B0502040204020203" pitchFamily="34" charset="0"/>
                <a:cs typeface="Segoe UI" panose="020B0502040204020203" pitchFamily="34" charset="0"/>
              </a:rPr>
              <a:t>Module 6</a:t>
            </a:r>
          </a:p>
          <a:p>
            <a:r>
              <a:rPr lang="en-US" dirty="0">
                <a:latin typeface="Segoe UI" panose="020B0502040204020203" pitchFamily="34" charset="0"/>
                <a:cs typeface="Segoe UI" panose="020B0502040204020203" pitchFamily="34" charset="0"/>
              </a:rPr>
              <a:t>Accessibility and Custom Visuals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109607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Report Accessibility Checklist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E7C16E45-9181-4E62-AC52-9DA8F6F20810}"/>
              </a:ext>
            </a:extLst>
          </p:cNvPr>
          <p:cNvSpPr/>
          <p:nvPr/>
        </p:nvSpPr>
        <p:spPr>
          <a:xfrm>
            <a:off x="-120311" y="2298022"/>
            <a:ext cx="10718489" cy="3954929"/>
          </a:xfrm>
          <a:prstGeom prst="rect">
            <a:avLst/>
          </a:prstGeom>
        </p:spPr>
        <p:txBody>
          <a:bodyPr wrap="square">
            <a:spAutoFit/>
          </a:bodyPr>
          <a:lstStyle/>
          <a:p>
            <a:pPr marL="800100" lvl="1" indent="-342900">
              <a:spcBef>
                <a:spcPts val="600"/>
              </a:spcBef>
              <a:buFont typeface="Wingdings" panose="05000000000000000000" pitchFamily="2" charset="2"/>
              <a:buChar char="ü"/>
            </a:pPr>
            <a:r>
              <a:rPr lang="en-US" sz="2400" dirty="0">
                <a:latin typeface="Segoe UI" panose="020B0502040204020203" pitchFamily="34" charset="0"/>
                <a:cs typeface="Segoe UI" panose="020B0502040204020203" pitchFamily="34" charset="0"/>
              </a:rPr>
              <a:t>Turn on markers and use different markers for each line</a:t>
            </a:r>
          </a:p>
          <a:p>
            <a:pPr marL="800100" lvl="1" indent="-342900">
              <a:spcBef>
                <a:spcPts val="600"/>
              </a:spcBef>
              <a:buFont typeface="Wingdings" panose="05000000000000000000" pitchFamily="2" charset="2"/>
              <a:buChar char="ü"/>
            </a:pPr>
            <a:r>
              <a:rPr lang="en-US" sz="2400" dirty="0">
                <a:latin typeface="Segoe UI" panose="020B0502040204020203" pitchFamily="34" charset="0"/>
                <a:cs typeface="Segoe UI" panose="020B0502040204020203" pitchFamily="34" charset="0"/>
              </a:rPr>
              <a:t>Don't rely on color or conditional formatting to provide insights, use data labels/graphics/shades</a:t>
            </a:r>
          </a:p>
          <a:p>
            <a:pPr marL="800100" lvl="1" indent="-342900">
              <a:spcBef>
                <a:spcPts val="600"/>
              </a:spcBef>
              <a:buFont typeface="Wingdings" panose="05000000000000000000" pitchFamily="2" charset="2"/>
              <a:buChar char="ü"/>
            </a:pPr>
            <a:r>
              <a:rPr lang="en-US" sz="2400" dirty="0">
                <a:latin typeface="Segoe UI" panose="020B0502040204020203" pitchFamily="34" charset="0"/>
                <a:cs typeface="Segoe UI" panose="020B0502040204020203" pitchFamily="34" charset="0"/>
              </a:rPr>
              <a:t>Pick an intentional sort order for each visual on your report (LTR or RTL) </a:t>
            </a:r>
          </a:p>
          <a:p>
            <a:pPr marL="800100" lvl="1" indent="-342900">
              <a:spcBef>
                <a:spcPts val="600"/>
              </a:spcBef>
              <a:buFont typeface="Wingdings" panose="05000000000000000000" pitchFamily="2" charset="2"/>
              <a:buChar char="ü"/>
            </a:pPr>
            <a:r>
              <a:rPr lang="en-US" sz="2400" dirty="0">
                <a:latin typeface="Segoe UI" panose="020B0502040204020203" pitchFamily="34" charset="0"/>
                <a:cs typeface="Segoe UI" panose="020B0502040204020203" pitchFamily="34" charset="0"/>
              </a:rPr>
              <a:t>Select a theme that is high contrast and color blind friendly</a:t>
            </a:r>
          </a:p>
          <a:p>
            <a:pPr marL="800100" lvl="1" indent="-342900">
              <a:spcBef>
                <a:spcPts val="600"/>
              </a:spcBef>
              <a:buFont typeface="Wingdings" panose="05000000000000000000" pitchFamily="2" charset="2"/>
              <a:buChar char="ü"/>
            </a:pPr>
            <a:r>
              <a:rPr lang="en-US" sz="2400" dirty="0">
                <a:latin typeface="Segoe UI" panose="020B0502040204020203" pitchFamily="34" charset="0"/>
                <a:cs typeface="Segoe UI" panose="020B0502040204020203" pitchFamily="34" charset="0"/>
              </a:rPr>
              <a:t>Ensure contrast between text and background</a:t>
            </a:r>
          </a:p>
          <a:p>
            <a:pPr marL="800100" lvl="1" indent="-342900">
              <a:spcBef>
                <a:spcPts val="600"/>
              </a:spcBef>
              <a:buFont typeface="Wingdings" panose="05000000000000000000" pitchFamily="2" charset="2"/>
              <a:buChar char="ü"/>
            </a:pPr>
            <a:r>
              <a:rPr lang="en-US" sz="2400" dirty="0">
                <a:latin typeface="Segoe UI" panose="020B0502040204020203" pitchFamily="34" charset="0"/>
                <a:cs typeface="Segoe UI" panose="020B0502040204020203" pitchFamily="34" charset="0"/>
              </a:rPr>
              <a:t>Use text sizes and fonts that are easily readable</a:t>
            </a:r>
          </a:p>
          <a:p>
            <a:pPr marL="800100" lvl="1" indent="-342900">
              <a:spcBef>
                <a:spcPts val="600"/>
              </a:spcBef>
              <a:buFont typeface="Wingdings" panose="05000000000000000000" pitchFamily="2" charset="2"/>
              <a:buChar char="ü"/>
            </a:pPr>
            <a:r>
              <a:rPr lang="en-US" sz="2400" dirty="0">
                <a:latin typeface="Segoe UI" panose="020B0502040204020203" pitchFamily="34" charset="0"/>
                <a:cs typeface="Segoe UI" panose="020B0502040204020203" pitchFamily="34" charset="0"/>
              </a:rPr>
              <a:t>Include a title, axis labels, and data labels in all visuals</a:t>
            </a:r>
          </a:p>
          <a:p>
            <a:pPr marL="800100" lvl="1" indent="-342900">
              <a:spcBef>
                <a:spcPts val="600"/>
              </a:spcBef>
              <a:buFont typeface="Wingdings" panose="05000000000000000000" pitchFamily="2" charset="2"/>
              <a:buChar char="ü"/>
            </a:pPr>
            <a:r>
              <a:rPr lang="en-US" sz="2400" dirty="0">
                <a:latin typeface="Segoe UI" panose="020B0502040204020203" pitchFamily="34" charset="0"/>
                <a:cs typeface="Segoe UI" panose="020B0502040204020203" pitchFamily="34" charset="0"/>
              </a:rPr>
              <a:t>Use meaningful titles for all report pages</a:t>
            </a:r>
          </a:p>
        </p:txBody>
      </p:sp>
    </p:spTree>
    <p:extLst>
      <p:ext uri="{BB962C8B-B14F-4D97-AF65-F5344CB8AC3E}">
        <p14:creationId xmlns:p14="http://schemas.microsoft.com/office/powerpoint/2010/main" val="166840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Report Accessibility – Built-in Features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DF1AA2A0-33CE-4D10-A296-C2E7F51EB8AF}"/>
              </a:ext>
            </a:extLst>
          </p:cNvPr>
          <p:cNvSpPr/>
          <p:nvPr/>
        </p:nvSpPr>
        <p:spPr>
          <a:xfrm>
            <a:off x="0" y="2369941"/>
            <a:ext cx="10718489" cy="3046988"/>
          </a:xfrm>
          <a:prstGeom prst="rect">
            <a:avLst/>
          </a:prstGeom>
        </p:spPr>
        <p:txBody>
          <a:bodyPr wrap="square">
            <a:spAutoFit/>
          </a:bodyPr>
          <a:lstStyle/>
          <a:p>
            <a:pPr lvl="1">
              <a:spcBef>
                <a:spcPts val="600"/>
              </a:spcBef>
            </a:pPr>
            <a:r>
              <a:rPr lang="en-US" sz="2800" b="1" dirty="0">
                <a:solidFill>
                  <a:srgbClr val="505050"/>
                </a:solidFill>
                <a:latin typeface="Segoe UI" panose="020B0502040204020203" pitchFamily="34" charset="0"/>
                <a:cs typeface="Segoe UI" panose="020B0502040204020203" pitchFamily="34" charset="0"/>
              </a:rPr>
              <a:t>Built-in accessibility features</a:t>
            </a:r>
          </a:p>
          <a:p>
            <a:pPr lvl="1">
              <a:spcBef>
                <a:spcPts val="600"/>
              </a:spcBef>
            </a:pPr>
            <a:endParaRPr lang="en-US" b="1" dirty="0">
              <a:latin typeface="Segoe UI" panose="020B0502040204020203" pitchFamily="34" charset="0"/>
              <a:cs typeface="Segoe UI" panose="020B0502040204020203" pitchFamily="34" charset="0"/>
            </a:endParaRPr>
          </a:p>
          <a:p>
            <a:pPr marL="1257300" lvl="2"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Keyboard navigation</a:t>
            </a:r>
          </a:p>
          <a:p>
            <a:pPr marL="1257300" lvl="2"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Screen-reader compatibility</a:t>
            </a:r>
          </a:p>
          <a:p>
            <a:pPr marL="1257300" lvl="2"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High contrast colors view</a:t>
            </a:r>
          </a:p>
          <a:p>
            <a:pPr marL="1257300" lvl="2"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Focus mode</a:t>
            </a:r>
          </a:p>
          <a:p>
            <a:pPr marL="1257300" lvl="2"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Show data table</a:t>
            </a:r>
            <a:endParaRPr lang="en-US" sz="2400" dirty="0"/>
          </a:p>
          <a:p>
            <a:pPr lvl="1">
              <a:spcBef>
                <a:spcPts val="600"/>
              </a:spcBef>
            </a:pPr>
            <a:endParaRPr lang="en-US" sz="1600" dirty="0"/>
          </a:p>
        </p:txBody>
      </p:sp>
    </p:spTree>
    <p:extLst>
      <p:ext uri="{BB962C8B-B14F-4D97-AF65-F5344CB8AC3E}">
        <p14:creationId xmlns:p14="http://schemas.microsoft.com/office/powerpoint/2010/main" val="238838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314076" y="218221"/>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Report Accessibility – Configurable Built-in Features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A0818CA2-1C09-41A8-A511-9799469B164A}"/>
              </a:ext>
            </a:extLst>
          </p:cNvPr>
          <p:cNvSpPr/>
          <p:nvPr/>
        </p:nvSpPr>
        <p:spPr>
          <a:xfrm>
            <a:off x="0" y="2398866"/>
            <a:ext cx="10718489" cy="3062377"/>
          </a:xfrm>
          <a:prstGeom prst="rect">
            <a:avLst/>
          </a:prstGeom>
        </p:spPr>
        <p:txBody>
          <a:bodyPr wrap="square">
            <a:spAutoFit/>
          </a:bodyPr>
          <a:lstStyle/>
          <a:p>
            <a:pPr lvl="1"/>
            <a:r>
              <a:rPr lang="en-US" sz="2800" b="1" dirty="0">
                <a:solidFill>
                  <a:srgbClr val="505050"/>
                </a:solidFill>
                <a:latin typeface="Segoe UI" panose="020B0502040204020203" pitchFamily="34" charset="0"/>
                <a:cs typeface="Segoe UI" panose="020B0502040204020203" pitchFamily="34" charset="0"/>
              </a:rPr>
              <a:t>Built-in accessibility features requiring configuration</a:t>
            </a:r>
          </a:p>
          <a:p>
            <a:pPr lvl="1"/>
            <a:endParaRPr lang="en-US" sz="2400" b="1" dirty="0">
              <a:latin typeface="Segoe UI" panose="020B0502040204020203" pitchFamily="34" charset="0"/>
              <a:cs typeface="Segoe UI" panose="020B0502040204020203" pitchFamily="34" charset="0"/>
            </a:endParaRPr>
          </a:p>
          <a:p>
            <a:pPr marL="1200150" lvl="2"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Alt text</a:t>
            </a:r>
          </a:p>
          <a:p>
            <a:pPr marL="1200150" lvl="2"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Tab order</a:t>
            </a:r>
          </a:p>
          <a:p>
            <a:pPr marL="1200150" lvl="2"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Titles &amp; labels</a:t>
            </a:r>
          </a:p>
          <a:p>
            <a:pPr marL="1200150" lvl="2"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Markers</a:t>
            </a:r>
          </a:p>
          <a:p>
            <a:pPr marL="1200150" lvl="2"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Report themes</a:t>
            </a:r>
            <a:endParaRPr lang="en-US" sz="2400" dirty="0"/>
          </a:p>
          <a:p>
            <a:pPr lvl="1">
              <a:spcBef>
                <a:spcPts val="600"/>
              </a:spcBef>
            </a:pPr>
            <a:endParaRPr lang="en-US" sz="1600" dirty="0"/>
          </a:p>
        </p:txBody>
      </p:sp>
    </p:spTree>
    <p:extLst>
      <p:ext uri="{BB962C8B-B14F-4D97-AF65-F5344CB8AC3E}">
        <p14:creationId xmlns:p14="http://schemas.microsoft.com/office/powerpoint/2010/main" val="274255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What is Story Telling with Data</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C66D432E-786A-4883-A514-1D9B45C914F1}"/>
              </a:ext>
            </a:extLst>
          </p:cNvPr>
          <p:cNvSpPr txBox="1">
            <a:spLocks/>
          </p:cNvSpPr>
          <p:nvPr/>
        </p:nvSpPr>
        <p:spPr>
          <a:xfrm>
            <a:off x="325619" y="1810822"/>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We see reports everyday that all have the same problem</a:t>
            </a:r>
          </a:p>
        </p:txBody>
      </p:sp>
      <p:sp>
        <p:nvSpPr>
          <p:cNvPr id="8" name="Rectangle 7">
            <a:extLst>
              <a:ext uri="{FF2B5EF4-FFF2-40B4-BE49-F238E27FC236}">
                <a16:creationId xmlns:a16="http://schemas.microsoft.com/office/drawing/2014/main" id="{72014368-261B-4FAD-9E95-45B37D0799C9}"/>
              </a:ext>
            </a:extLst>
          </p:cNvPr>
          <p:cNvSpPr/>
          <p:nvPr/>
        </p:nvSpPr>
        <p:spPr>
          <a:xfrm>
            <a:off x="457200" y="5300960"/>
            <a:ext cx="10290381" cy="1446550"/>
          </a:xfrm>
          <a:prstGeom prst="rect">
            <a:avLst/>
          </a:prstGeom>
        </p:spPr>
        <p:txBody>
          <a:bodyPr wrap="square">
            <a:spAutoFit/>
          </a:bodyPr>
          <a:lstStyle/>
          <a:p>
            <a:pPr marL="342900" indent="-342900">
              <a:buFont typeface="Arial" panose="020B0604020202020204" pitchFamily="34" charset="0"/>
              <a:buChar char="•"/>
            </a:pPr>
            <a:r>
              <a:rPr lang="en-US" sz="22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No story, so the visual does not stick</a:t>
            </a:r>
          </a:p>
          <a:p>
            <a:pPr marL="342900" indent="-342900">
              <a:buFont typeface="Arial" panose="020B0604020202020204" pitchFamily="34" charset="0"/>
              <a:buChar char="•"/>
            </a:pPr>
            <a:r>
              <a:rPr lang="en-US" sz="22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3 D Layering and Drop shadows - Eye sore</a:t>
            </a:r>
          </a:p>
          <a:p>
            <a:pPr marL="342900" indent="-342900">
              <a:buFont typeface="Arial" panose="020B0604020202020204" pitchFamily="34" charset="0"/>
              <a:buChar char="•"/>
            </a:pPr>
            <a:r>
              <a:rPr lang="en-US" sz="22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Color scheme, fonts, end up making you look like you are from 1990s</a:t>
            </a:r>
          </a:p>
          <a:p>
            <a:pPr marL="342900" indent="-342900">
              <a:buFont typeface="Arial" panose="020B0604020202020204" pitchFamily="34" charset="0"/>
              <a:buChar char="•"/>
            </a:pPr>
            <a:r>
              <a:rPr lang="en-US" sz="22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Use of incorrect charts</a:t>
            </a:r>
          </a:p>
        </p:txBody>
      </p:sp>
      <p:pic>
        <p:nvPicPr>
          <p:cNvPr id="9" name="Picture 2" descr="image006">
            <a:extLst>
              <a:ext uri="{FF2B5EF4-FFF2-40B4-BE49-F238E27FC236}">
                <a16:creationId xmlns:a16="http://schemas.microsoft.com/office/drawing/2014/main" id="{AE89B8A0-C186-492F-8EBB-085E33330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13" y="2539169"/>
            <a:ext cx="5722373" cy="269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image008">
            <a:extLst>
              <a:ext uri="{FF2B5EF4-FFF2-40B4-BE49-F238E27FC236}">
                <a16:creationId xmlns:a16="http://schemas.microsoft.com/office/drawing/2014/main" id="{20124CC8-301C-4019-82B2-D3DE335FD7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791" y="2539169"/>
            <a:ext cx="5755758" cy="269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604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Customizations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88916FD3-BB30-4601-BFE4-89F3E411A1B0}"/>
              </a:ext>
            </a:extLst>
          </p:cNvPr>
          <p:cNvSpPr txBox="1">
            <a:spLocks/>
          </p:cNvSpPr>
          <p:nvPr/>
        </p:nvSpPr>
        <p:spPr>
          <a:xfrm>
            <a:off x="124956" y="1837861"/>
            <a:ext cx="11655840" cy="524527"/>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Import Custom Visual</a:t>
            </a:r>
          </a:p>
        </p:txBody>
      </p:sp>
      <p:sp>
        <p:nvSpPr>
          <p:cNvPr id="9" name="TextBox 8">
            <a:extLst>
              <a:ext uri="{FF2B5EF4-FFF2-40B4-BE49-F238E27FC236}">
                <a16:creationId xmlns:a16="http://schemas.microsoft.com/office/drawing/2014/main" id="{6A236383-4288-4A40-A21D-C3B0FD155812}"/>
              </a:ext>
            </a:extLst>
          </p:cNvPr>
          <p:cNvSpPr txBox="1"/>
          <p:nvPr/>
        </p:nvSpPr>
        <p:spPr>
          <a:xfrm>
            <a:off x="5677479" y="2451910"/>
            <a:ext cx="6246441" cy="3213187"/>
          </a:xfrm>
          <a:prstGeom prst="rect">
            <a:avLst/>
          </a:prstGeom>
          <a:noFill/>
        </p:spPr>
        <p:txBody>
          <a:bodyPr wrap="square" lIns="182880" tIns="146304" rIns="182880" bIns="146304" rtlCol="0">
            <a:spAutoFit/>
          </a:bodyPr>
          <a:lstStyle/>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Click the ellipsis on the Visualization menu</a:t>
            </a: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Get more visuals</a:t>
            </a: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Select the visual to download</a:t>
            </a: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the visual</a:t>
            </a: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If you decide you don’t like it – delete it</a:t>
            </a:r>
          </a:p>
        </p:txBody>
      </p:sp>
      <p:cxnSp>
        <p:nvCxnSpPr>
          <p:cNvPr id="11" name="Straight Arrow Connector 10">
            <a:extLst>
              <a:ext uri="{FF2B5EF4-FFF2-40B4-BE49-F238E27FC236}">
                <a16:creationId xmlns:a16="http://schemas.microsoft.com/office/drawing/2014/main" id="{9D36B2B6-78CC-4784-B207-8EFAFAACDA53}"/>
              </a:ext>
            </a:extLst>
          </p:cNvPr>
          <p:cNvCxnSpPr/>
          <p:nvPr/>
        </p:nvCxnSpPr>
        <p:spPr>
          <a:xfrm flipH="1">
            <a:off x="4234827" y="4589321"/>
            <a:ext cx="1056904" cy="641534"/>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DED996B-6F96-4DB4-A3CB-FE81F54EDF97}"/>
              </a:ext>
            </a:extLst>
          </p:cNvPr>
          <p:cNvPicPr>
            <a:picLocks noChangeAspect="1"/>
          </p:cNvPicPr>
          <p:nvPr/>
        </p:nvPicPr>
        <p:blipFill>
          <a:blip r:embed="rId3"/>
          <a:stretch>
            <a:fillRect/>
          </a:stretch>
        </p:blipFill>
        <p:spPr>
          <a:xfrm>
            <a:off x="925070" y="2451910"/>
            <a:ext cx="3236030" cy="4274822"/>
          </a:xfrm>
          <a:prstGeom prst="rect">
            <a:avLst/>
          </a:prstGeom>
        </p:spPr>
      </p:pic>
    </p:spTree>
    <p:extLst>
      <p:ext uri="{BB962C8B-B14F-4D97-AF65-F5344CB8AC3E}">
        <p14:creationId xmlns:p14="http://schemas.microsoft.com/office/powerpoint/2010/main" val="323848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Customizations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166DB7CA-E999-4A5F-93D5-29AFD248E596}"/>
              </a:ext>
            </a:extLst>
          </p:cNvPr>
          <p:cNvSpPr txBox="1">
            <a:spLocks/>
          </p:cNvSpPr>
          <p:nvPr/>
        </p:nvSpPr>
        <p:spPr>
          <a:xfrm>
            <a:off x="36960" y="1967140"/>
            <a:ext cx="11655840" cy="524527"/>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Custom Visual Gallery</a:t>
            </a:r>
          </a:p>
        </p:txBody>
      </p:sp>
      <p:pic>
        <p:nvPicPr>
          <p:cNvPr id="8" name="Picture 7">
            <a:extLst>
              <a:ext uri="{FF2B5EF4-FFF2-40B4-BE49-F238E27FC236}">
                <a16:creationId xmlns:a16="http://schemas.microsoft.com/office/drawing/2014/main" id="{CD639669-7F02-42DA-8AC3-8B05919C1C86}"/>
              </a:ext>
            </a:extLst>
          </p:cNvPr>
          <p:cNvPicPr>
            <a:picLocks noChangeAspect="1"/>
          </p:cNvPicPr>
          <p:nvPr/>
        </p:nvPicPr>
        <p:blipFill>
          <a:blip r:embed="rId3"/>
          <a:stretch>
            <a:fillRect/>
          </a:stretch>
        </p:blipFill>
        <p:spPr>
          <a:xfrm>
            <a:off x="4468632" y="1802694"/>
            <a:ext cx="6469277" cy="4834326"/>
          </a:xfrm>
          <a:prstGeom prst="rect">
            <a:avLst/>
          </a:prstGeom>
          <a:ln>
            <a:solidFill>
              <a:schemeClr val="tx2"/>
            </a:solidFill>
          </a:ln>
        </p:spPr>
      </p:pic>
    </p:spTree>
    <p:extLst>
      <p:ext uri="{BB962C8B-B14F-4D97-AF65-F5344CB8AC3E}">
        <p14:creationId xmlns:p14="http://schemas.microsoft.com/office/powerpoint/2010/main" val="126177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Customizations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DBAFD079-268B-432C-A5EA-EB47C30CEC34}"/>
              </a:ext>
            </a:extLst>
          </p:cNvPr>
          <p:cNvSpPr txBox="1">
            <a:spLocks/>
          </p:cNvSpPr>
          <p:nvPr/>
        </p:nvSpPr>
        <p:spPr>
          <a:xfrm>
            <a:off x="268080" y="1879677"/>
            <a:ext cx="11655840" cy="524527"/>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Custom Visuals</a:t>
            </a:r>
          </a:p>
        </p:txBody>
      </p:sp>
      <p:pic>
        <p:nvPicPr>
          <p:cNvPr id="8" name="Picture 7">
            <a:extLst>
              <a:ext uri="{FF2B5EF4-FFF2-40B4-BE49-F238E27FC236}">
                <a16:creationId xmlns:a16="http://schemas.microsoft.com/office/drawing/2014/main" id="{7EF4CE8E-35DB-4457-8692-D7A1B776D546}"/>
              </a:ext>
            </a:extLst>
          </p:cNvPr>
          <p:cNvPicPr>
            <a:picLocks noChangeAspect="1"/>
          </p:cNvPicPr>
          <p:nvPr/>
        </p:nvPicPr>
        <p:blipFill>
          <a:blip r:embed="rId3"/>
          <a:stretch>
            <a:fillRect/>
          </a:stretch>
        </p:blipFill>
        <p:spPr>
          <a:xfrm>
            <a:off x="6659108" y="1798551"/>
            <a:ext cx="5136312" cy="5084280"/>
          </a:xfrm>
          <a:prstGeom prst="rect">
            <a:avLst/>
          </a:prstGeom>
        </p:spPr>
      </p:pic>
      <p:sp>
        <p:nvSpPr>
          <p:cNvPr id="9" name="TextBox 8">
            <a:extLst>
              <a:ext uri="{FF2B5EF4-FFF2-40B4-BE49-F238E27FC236}">
                <a16:creationId xmlns:a16="http://schemas.microsoft.com/office/drawing/2014/main" id="{B68130BA-F5DE-4E22-A20E-F14559001D96}"/>
              </a:ext>
            </a:extLst>
          </p:cNvPr>
          <p:cNvSpPr txBox="1"/>
          <p:nvPr/>
        </p:nvSpPr>
        <p:spPr>
          <a:xfrm>
            <a:off x="396580" y="2611244"/>
            <a:ext cx="6001423" cy="2246769"/>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250+ Custom visuals available from </a:t>
            </a:r>
            <a:r>
              <a:rPr lang="en-US" sz="2000" b="1" dirty="0">
                <a:solidFill>
                  <a:srgbClr val="F2C812"/>
                </a:solidFill>
                <a:latin typeface="Segoe UI" panose="020B0502040204020203" pitchFamily="34" charset="0"/>
                <a:cs typeface="Segoe UI" panose="020B0502040204020203" pitchFamily="34" charset="0"/>
              </a:rPr>
              <a:t>AppSource</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R and Python Integration</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3</a:t>
            </a:r>
            <a:r>
              <a:rPr lang="en-US" sz="2000" baseline="30000" dirty="0">
                <a:latin typeface="Segoe UI" panose="020B0502040204020203" pitchFamily="34" charset="0"/>
                <a:cs typeface="Segoe UI" panose="020B0502040204020203" pitchFamily="34" charset="0"/>
              </a:rPr>
              <a:t>rd</a:t>
            </a:r>
            <a:r>
              <a:rPr lang="en-US" sz="2000" dirty="0">
                <a:latin typeface="Segoe UI" panose="020B0502040204020203" pitchFamily="34" charset="0"/>
                <a:cs typeface="Segoe UI" panose="020B0502040204020203" pitchFamily="34" charset="0"/>
              </a:rPr>
              <a:t> Party Tools</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Tools to develop, test, package new custom visuals</a:t>
            </a:r>
          </a:p>
        </p:txBody>
      </p:sp>
    </p:spTree>
    <p:extLst>
      <p:ext uri="{BB962C8B-B14F-4D97-AF65-F5344CB8AC3E}">
        <p14:creationId xmlns:p14="http://schemas.microsoft.com/office/powerpoint/2010/main" val="470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Customizations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349164CF-C817-4EFD-91DE-8DF6C030AD5F}"/>
              </a:ext>
            </a:extLst>
          </p:cNvPr>
          <p:cNvSpPr txBox="1">
            <a:spLocks/>
          </p:cNvSpPr>
          <p:nvPr/>
        </p:nvSpPr>
        <p:spPr>
          <a:xfrm>
            <a:off x="247080" y="1847871"/>
            <a:ext cx="11655840" cy="524527"/>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Create Custom Visual</a:t>
            </a:r>
          </a:p>
        </p:txBody>
      </p:sp>
      <p:pic>
        <p:nvPicPr>
          <p:cNvPr id="8" name="Picture 2">
            <a:extLst>
              <a:ext uri="{FF2B5EF4-FFF2-40B4-BE49-F238E27FC236}">
                <a16:creationId xmlns:a16="http://schemas.microsoft.com/office/drawing/2014/main" id="{106E3E14-BCE3-4414-8C5E-40A5E3080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561" y="2457256"/>
            <a:ext cx="6146323" cy="433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96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Custom Slicers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BC0DB1F3-20C8-46C3-AF39-735721552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42" y="1748436"/>
            <a:ext cx="8695638" cy="4954514"/>
          </a:xfrm>
          <a:prstGeom prst="rect">
            <a:avLst/>
          </a:prstGeom>
        </p:spPr>
      </p:pic>
    </p:spTree>
    <p:extLst>
      <p:ext uri="{BB962C8B-B14F-4D97-AF65-F5344CB8AC3E}">
        <p14:creationId xmlns:p14="http://schemas.microsoft.com/office/powerpoint/2010/main" val="376850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br>
              <a:rPr lang="en-US" sz="8000" dirty="0"/>
            </a:br>
            <a:r>
              <a:rPr lang="en-US" sz="8000" dirty="0">
                <a:latin typeface="Segoe UI" panose="020B0502040204020203" pitchFamily="34" charset="0"/>
                <a:cs typeface="Segoe UI" panose="020B0502040204020203" pitchFamily="34" charset="0"/>
              </a:rPr>
              <a:t>Demo 6a </a:t>
            </a:r>
            <a:br>
              <a:rPr lang="en-US" sz="8000" dirty="0"/>
            </a:br>
            <a:endParaRPr lang="en-US" dirty="0">
              <a:solidFill>
                <a:schemeClr val="bg1"/>
              </a:solidFill>
            </a:endParaRPr>
          </a:p>
        </p:txBody>
      </p:sp>
    </p:spTree>
    <p:extLst>
      <p:ext uri="{BB962C8B-B14F-4D97-AF65-F5344CB8AC3E}">
        <p14:creationId xmlns:p14="http://schemas.microsoft.com/office/powerpoint/2010/main" val="106103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Customizations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84E883B8-350B-430E-9917-E2CECA231858}"/>
              </a:ext>
            </a:extLst>
          </p:cNvPr>
          <p:cNvSpPr txBox="1">
            <a:spLocks/>
          </p:cNvSpPr>
          <p:nvPr/>
        </p:nvSpPr>
        <p:spPr>
          <a:xfrm>
            <a:off x="268080" y="1808114"/>
            <a:ext cx="11655840" cy="524527"/>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Create Custom Visual Using R Visual</a:t>
            </a:r>
          </a:p>
        </p:txBody>
      </p:sp>
      <p:pic>
        <p:nvPicPr>
          <p:cNvPr id="8" name="Picture 7">
            <a:extLst>
              <a:ext uri="{FF2B5EF4-FFF2-40B4-BE49-F238E27FC236}">
                <a16:creationId xmlns:a16="http://schemas.microsoft.com/office/drawing/2014/main" id="{B4AF4FCB-78F6-472E-8576-89518806E551}"/>
              </a:ext>
            </a:extLst>
          </p:cNvPr>
          <p:cNvPicPr>
            <a:picLocks noChangeAspect="1"/>
          </p:cNvPicPr>
          <p:nvPr/>
        </p:nvPicPr>
        <p:blipFill>
          <a:blip r:embed="rId3"/>
          <a:stretch>
            <a:fillRect/>
          </a:stretch>
        </p:blipFill>
        <p:spPr>
          <a:xfrm>
            <a:off x="1725434" y="2450575"/>
            <a:ext cx="7180028" cy="4210582"/>
          </a:xfrm>
          <a:prstGeom prst="rect">
            <a:avLst/>
          </a:prstGeom>
        </p:spPr>
      </p:pic>
      <p:sp>
        <p:nvSpPr>
          <p:cNvPr id="9" name="TextBox 8">
            <a:extLst>
              <a:ext uri="{FF2B5EF4-FFF2-40B4-BE49-F238E27FC236}">
                <a16:creationId xmlns:a16="http://schemas.microsoft.com/office/drawing/2014/main" id="{A903198C-2555-4E27-9795-A7355974EAC8}"/>
              </a:ext>
            </a:extLst>
          </p:cNvPr>
          <p:cNvSpPr txBox="1"/>
          <p:nvPr/>
        </p:nvSpPr>
        <p:spPr>
          <a:xfrm>
            <a:off x="9424081" y="3802106"/>
            <a:ext cx="1850967" cy="1015663"/>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Visuals can be created in R and Python</a:t>
            </a:r>
          </a:p>
        </p:txBody>
      </p:sp>
    </p:spTree>
    <p:extLst>
      <p:ext uri="{BB962C8B-B14F-4D97-AF65-F5344CB8AC3E}">
        <p14:creationId xmlns:p14="http://schemas.microsoft.com/office/powerpoint/2010/main" val="425063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br>
              <a:rPr lang="en-US" sz="8000" dirty="0"/>
            </a:br>
            <a:r>
              <a:rPr lang="en-US" sz="8000" dirty="0">
                <a:latin typeface="Segoe UI" panose="020B0502040204020203" pitchFamily="34" charset="0"/>
                <a:cs typeface="Segoe UI" panose="020B0502040204020203" pitchFamily="34" charset="0"/>
              </a:rPr>
              <a:t>Demo 6b</a:t>
            </a:r>
            <a:br>
              <a:rPr lang="en-US" sz="8000" dirty="0"/>
            </a:br>
            <a:endParaRPr lang="en-US" dirty="0">
              <a:solidFill>
                <a:schemeClr val="bg1"/>
              </a:solidFill>
            </a:endParaRPr>
          </a:p>
        </p:txBody>
      </p:sp>
    </p:spTree>
    <p:extLst>
      <p:ext uri="{BB962C8B-B14F-4D97-AF65-F5344CB8AC3E}">
        <p14:creationId xmlns:p14="http://schemas.microsoft.com/office/powerpoint/2010/main" val="23814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 </a:t>
            </a:r>
            <a:r>
              <a:rPr kumimoji="0" lang="en-US" sz="4400" b="0" i="0" u="none" strike="noStrike" kern="0" cap="none" spc="0" normalizeH="0" baseline="0" noProof="0" dirty="0" err="1">
                <a:ln>
                  <a:noFill/>
                </a:ln>
                <a:effectLst/>
                <a:uLnTx/>
                <a:uFillTx/>
                <a:latin typeface="Segoe UI" panose="020B0502040204020203" pitchFamily="34" charset="0"/>
                <a:cs typeface="Segoe UI" panose="020B0502040204020203" pitchFamily="34" charset="0"/>
              </a:rPr>
              <a:t>Charticulator</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84E883B8-350B-430E-9917-E2CECA231858}"/>
              </a:ext>
            </a:extLst>
          </p:cNvPr>
          <p:cNvSpPr txBox="1">
            <a:spLocks/>
          </p:cNvSpPr>
          <p:nvPr/>
        </p:nvSpPr>
        <p:spPr>
          <a:xfrm>
            <a:off x="268080" y="1808114"/>
            <a:ext cx="11655840" cy="524527"/>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Interactive and Reusable Chart Creation</a:t>
            </a:r>
          </a:p>
        </p:txBody>
      </p:sp>
      <p:sp>
        <p:nvSpPr>
          <p:cNvPr id="9" name="TextBox 8">
            <a:extLst>
              <a:ext uri="{FF2B5EF4-FFF2-40B4-BE49-F238E27FC236}">
                <a16:creationId xmlns:a16="http://schemas.microsoft.com/office/drawing/2014/main" id="{A903198C-2555-4E27-9795-A7355974EAC8}"/>
              </a:ext>
            </a:extLst>
          </p:cNvPr>
          <p:cNvSpPr txBox="1"/>
          <p:nvPr/>
        </p:nvSpPr>
        <p:spPr>
          <a:xfrm>
            <a:off x="8456981" y="3296585"/>
            <a:ext cx="3235819" cy="1631216"/>
          </a:xfrm>
          <a:prstGeom prst="rect">
            <a:avLst/>
          </a:prstGeom>
          <a:noFill/>
        </p:spPr>
        <p:txBody>
          <a:bodyPr wrap="square" rtlCol="0">
            <a:spAutoFit/>
          </a:bodyPr>
          <a:lstStyle/>
          <a:p>
            <a:r>
              <a:rPr lang="en-US" sz="2000" b="0" i="0" dirty="0" err="1">
                <a:effectLst/>
                <a:latin typeface="Segoe UI" panose="020B0502040204020203" pitchFamily="34" charset="0"/>
                <a:cs typeface="Segoe UI" panose="020B0502040204020203" pitchFamily="34" charset="0"/>
              </a:rPr>
              <a:t>Charticulator</a:t>
            </a:r>
            <a:r>
              <a:rPr lang="en-US" sz="2000" b="0" i="0" dirty="0">
                <a:effectLst/>
                <a:latin typeface="Segoe UI" panose="020B0502040204020203" pitchFamily="34" charset="0"/>
                <a:cs typeface="Segoe UI" panose="020B0502040204020203" pitchFamily="34" charset="0"/>
              </a:rPr>
              <a:t> lets you export chart designs into reusable templates </a:t>
            </a:r>
            <a:r>
              <a:rPr lang="en-US" sz="2000" dirty="0">
                <a:latin typeface="Segoe UI" panose="020B0502040204020203" pitchFamily="34" charset="0"/>
                <a:cs typeface="Segoe UI" panose="020B0502040204020203" pitchFamily="34" charset="0"/>
              </a:rPr>
              <a:t>for</a:t>
            </a:r>
            <a:r>
              <a:rPr lang="en-US" sz="2000" b="0" i="0" dirty="0">
                <a:effectLst/>
                <a:latin typeface="Segoe UI" panose="020B0502040204020203" pitchFamily="34" charset="0"/>
                <a:cs typeface="Segoe UI" panose="020B0502040204020203" pitchFamily="34" charset="0"/>
              </a:rPr>
              <a:t> Microsoft Power BI custom visuals</a:t>
            </a:r>
            <a:endParaRPr lang="en-US" sz="20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6B402ED9-00EF-4EBE-B94A-93337EB7FA3E}"/>
              </a:ext>
            </a:extLst>
          </p:cNvPr>
          <p:cNvPicPr>
            <a:picLocks noChangeAspect="1"/>
          </p:cNvPicPr>
          <p:nvPr/>
        </p:nvPicPr>
        <p:blipFill>
          <a:blip r:embed="rId3"/>
          <a:stretch>
            <a:fillRect/>
          </a:stretch>
        </p:blipFill>
        <p:spPr>
          <a:xfrm>
            <a:off x="525941" y="2493314"/>
            <a:ext cx="7681358" cy="1836530"/>
          </a:xfrm>
          <a:prstGeom prst="rect">
            <a:avLst/>
          </a:prstGeom>
        </p:spPr>
      </p:pic>
      <p:pic>
        <p:nvPicPr>
          <p:cNvPr id="11" name="Picture 10">
            <a:extLst>
              <a:ext uri="{FF2B5EF4-FFF2-40B4-BE49-F238E27FC236}">
                <a16:creationId xmlns:a16="http://schemas.microsoft.com/office/drawing/2014/main" id="{BAEA96FA-1A8F-4668-97FF-835CF61B3A69}"/>
              </a:ext>
            </a:extLst>
          </p:cNvPr>
          <p:cNvPicPr>
            <a:picLocks noChangeAspect="1"/>
          </p:cNvPicPr>
          <p:nvPr/>
        </p:nvPicPr>
        <p:blipFill>
          <a:blip r:embed="rId4"/>
          <a:stretch>
            <a:fillRect/>
          </a:stretch>
        </p:blipFill>
        <p:spPr>
          <a:xfrm>
            <a:off x="525941" y="4431448"/>
            <a:ext cx="7681358" cy="2307229"/>
          </a:xfrm>
          <a:prstGeom prst="rect">
            <a:avLst/>
          </a:prstGeom>
        </p:spPr>
      </p:pic>
    </p:spTree>
    <p:extLst>
      <p:ext uri="{BB962C8B-B14F-4D97-AF65-F5344CB8AC3E}">
        <p14:creationId xmlns:p14="http://schemas.microsoft.com/office/powerpoint/2010/main" val="350619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606462" y="3271763"/>
            <a:ext cx="10800000" cy="3210813"/>
          </a:xfrm>
        </p:spPr>
        <p:txBody>
          <a:bodyPr/>
          <a:lstStyle/>
          <a:p>
            <a:r>
              <a:rPr lang="en-US" dirty="0">
                <a:latin typeface="Segoe UI" panose="020B0502040204020203" pitchFamily="34" charset="0"/>
                <a:cs typeface="Segoe UI" panose="020B0502040204020203" pitchFamily="34" charset="0"/>
              </a:rPr>
              <a:t>Module 6 Labs</a:t>
            </a:r>
          </a:p>
          <a:p>
            <a:r>
              <a:rPr lang="en-US" sz="2800" dirty="0">
                <a:latin typeface="Segoe UI" panose="020B0502040204020203" pitchFamily="34" charset="0"/>
                <a:cs typeface="Segoe UI" panose="020B0502040204020203" pitchFamily="34" charset="0"/>
              </a:rPr>
              <a:t>Lab 6a: Adding a custom visual</a:t>
            </a:r>
          </a:p>
          <a:p>
            <a:r>
              <a:rPr lang="en-US" sz="2800" dirty="0">
                <a:latin typeface="Segoe UI" panose="020B0502040204020203" pitchFamily="34" charset="0"/>
                <a:cs typeface="Segoe UI" panose="020B0502040204020203" pitchFamily="34" charset="0"/>
              </a:rPr>
              <a:t>Lab 6b: Add report accessibility</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305717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What is Story Telling with Data</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9D839AD3-143F-4DDA-95B5-EB90C3E71018}"/>
              </a:ext>
            </a:extLst>
          </p:cNvPr>
          <p:cNvSpPr txBox="1">
            <a:spLocks/>
          </p:cNvSpPr>
          <p:nvPr/>
        </p:nvSpPr>
        <p:spPr>
          <a:xfrm>
            <a:off x="225552" y="1933006"/>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Are there visuals and reports that tell a great story?</a:t>
            </a:r>
          </a:p>
        </p:txBody>
      </p:sp>
      <p:sp>
        <p:nvSpPr>
          <p:cNvPr id="8" name="Rectangle 7">
            <a:extLst>
              <a:ext uri="{FF2B5EF4-FFF2-40B4-BE49-F238E27FC236}">
                <a16:creationId xmlns:a16="http://schemas.microsoft.com/office/drawing/2014/main" id="{DB28C9C7-AF60-45A9-B2B0-0EA8E82D340B}"/>
              </a:ext>
            </a:extLst>
          </p:cNvPr>
          <p:cNvSpPr/>
          <p:nvPr/>
        </p:nvSpPr>
        <p:spPr>
          <a:xfrm>
            <a:off x="3628800" y="6519446"/>
            <a:ext cx="4744119" cy="338554"/>
          </a:xfrm>
          <a:prstGeom prst="rect">
            <a:avLst/>
          </a:prstGeom>
        </p:spPr>
        <p:txBody>
          <a:bodyPr wrap="none">
            <a:spAutoFit/>
          </a:bodyPr>
          <a:lstStyle/>
          <a:p>
            <a:r>
              <a:rPr lang="en-US" sz="1600" b="1"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Source: Bureau of Labor Statistics | Nathan Yau </a:t>
            </a:r>
          </a:p>
        </p:txBody>
      </p:sp>
      <p:pic>
        <p:nvPicPr>
          <p:cNvPr id="9" name="Picture 8">
            <a:extLst>
              <a:ext uri="{FF2B5EF4-FFF2-40B4-BE49-F238E27FC236}">
                <a16:creationId xmlns:a16="http://schemas.microsoft.com/office/drawing/2014/main" id="{876FFC27-C13C-442D-B38E-02CE873C6A4D}"/>
              </a:ext>
            </a:extLst>
          </p:cNvPr>
          <p:cNvPicPr>
            <a:picLocks noChangeAspect="1"/>
          </p:cNvPicPr>
          <p:nvPr/>
        </p:nvPicPr>
        <p:blipFill>
          <a:blip r:embed="rId3"/>
          <a:stretch>
            <a:fillRect/>
          </a:stretch>
        </p:blipFill>
        <p:spPr>
          <a:xfrm>
            <a:off x="3628800" y="2624466"/>
            <a:ext cx="3856001" cy="3848335"/>
          </a:xfrm>
          <a:prstGeom prst="rect">
            <a:avLst/>
          </a:prstGeom>
        </p:spPr>
      </p:pic>
      <p:sp>
        <p:nvSpPr>
          <p:cNvPr id="11" name="Title 1">
            <a:extLst>
              <a:ext uri="{FF2B5EF4-FFF2-40B4-BE49-F238E27FC236}">
                <a16:creationId xmlns:a16="http://schemas.microsoft.com/office/drawing/2014/main" id="{96685901-512B-4AAA-BECD-32FA3940902F}"/>
              </a:ext>
            </a:extLst>
          </p:cNvPr>
          <p:cNvSpPr txBox="1">
            <a:spLocks/>
          </p:cNvSpPr>
          <p:nvPr/>
        </p:nvSpPr>
        <p:spPr>
          <a:xfrm>
            <a:off x="8354594" y="2968005"/>
            <a:ext cx="3437682" cy="1864590"/>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400" b="1" dirty="0">
                <a:solidFill>
                  <a:srgbClr val="505050"/>
                </a:solidFill>
                <a:latin typeface="Segoe UI" panose="020B0502040204020203" pitchFamily="34" charset="0"/>
              </a:rPr>
              <a:t>For a visual to work, it needs to tell the story the author intended. </a:t>
            </a:r>
          </a:p>
        </p:txBody>
      </p:sp>
    </p:spTree>
    <p:extLst>
      <p:ext uri="{BB962C8B-B14F-4D97-AF65-F5344CB8AC3E}">
        <p14:creationId xmlns:p14="http://schemas.microsoft.com/office/powerpoint/2010/main" val="98714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Module 7</a:t>
            </a:r>
          </a:p>
          <a:p>
            <a:r>
              <a:rPr lang="en-US" dirty="0">
                <a:latin typeface="Segoe UI" panose="020B0502040204020203" pitchFamily="34" charset="0"/>
                <a:cs typeface="Segoe UI" panose="020B0502040204020203" pitchFamily="34" charset="0"/>
              </a:rPr>
              <a:t>Publishing and Formatting</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348696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6" y="2527535"/>
            <a:ext cx="10800000" cy="2854800"/>
          </a:xfrm>
        </p:spPr>
        <p:txBody>
          <a:bodyPr>
            <a:normAutofit fontScale="90000"/>
          </a:bodyPr>
          <a:lstStyle/>
          <a:p>
            <a:br>
              <a:rPr lang="en-US" sz="8000" dirty="0"/>
            </a:br>
            <a:r>
              <a:rPr lang="en-US" sz="8000" dirty="0">
                <a:latin typeface="Segoe UI" panose="020B0502040204020203" pitchFamily="34" charset="0"/>
                <a:cs typeface="Segoe UI" panose="020B0502040204020203" pitchFamily="34" charset="0"/>
              </a:rPr>
              <a:t>Demo 7 - Formatting</a:t>
            </a:r>
            <a:br>
              <a:rPr lang="en-US" sz="8000" dirty="0"/>
            </a:br>
            <a:endParaRPr lang="en-US" dirty="0">
              <a:solidFill>
                <a:schemeClr val="bg1"/>
              </a:solidFill>
            </a:endParaRPr>
          </a:p>
        </p:txBody>
      </p:sp>
    </p:spTree>
    <p:extLst>
      <p:ext uri="{BB962C8B-B14F-4D97-AF65-F5344CB8AC3E}">
        <p14:creationId xmlns:p14="http://schemas.microsoft.com/office/powerpoint/2010/main" val="28163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Colors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7CB29CF1-46C8-4394-B23F-B4A5DE057A9E}"/>
              </a:ext>
            </a:extLst>
          </p:cNvPr>
          <p:cNvSpPr/>
          <p:nvPr/>
        </p:nvSpPr>
        <p:spPr>
          <a:xfrm>
            <a:off x="266058" y="1915418"/>
            <a:ext cx="11617883" cy="4832092"/>
          </a:xfrm>
          <a:prstGeom prst="rect">
            <a:avLst/>
          </a:prstGeom>
        </p:spPr>
        <p:txBody>
          <a:bodyPr wrap="square">
            <a:spAutoFit/>
          </a:bodyPr>
          <a:lstStyle/>
          <a:p>
            <a:r>
              <a:rPr lang="en-US" sz="2400" dirty="0">
                <a:latin typeface="Segoe UI" panose="020B0502040204020203" pitchFamily="34" charset="0"/>
                <a:cs typeface="Segoe UI" panose="020B0502040204020203" pitchFamily="34" charset="0"/>
              </a:rPr>
              <a:t>How do you pick a color scheme?</a:t>
            </a:r>
          </a:p>
          <a:p>
            <a:endParaRPr lang="en-US" sz="240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Check with your Marketing team for color/style guides</a:t>
            </a:r>
          </a:p>
          <a:p>
            <a:pPr marL="285750" indent="-285750">
              <a:spcAft>
                <a:spcPts val="12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Use Cynthia Brewer’s </a:t>
            </a:r>
            <a:r>
              <a:rPr lang="en-US" sz="2400" dirty="0">
                <a:latin typeface="Segoe UI" panose="020B0502040204020203" pitchFamily="34" charset="0"/>
                <a:cs typeface="Segoe UI" panose="020B0502040204020203" pitchFamily="34" charset="0"/>
                <a:hlinkClick r:id="rId3"/>
              </a:rPr>
              <a:t>Color Brewer</a:t>
            </a:r>
            <a:r>
              <a:rPr lang="en-US" sz="2400" dirty="0">
                <a:latin typeface="Segoe UI" panose="020B0502040204020203" pitchFamily="34" charset="0"/>
                <a:cs typeface="Segoe UI" panose="020B0502040204020203" pitchFamily="34" charset="0"/>
              </a:rPr>
              <a:t> or other sites to choose colorblind friendly colors</a:t>
            </a:r>
          </a:p>
          <a:p>
            <a:pPr marL="285750" indent="-285750">
              <a:spcAft>
                <a:spcPts val="12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Use the </a:t>
            </a:r>
            <a:r>
              <a:rPr lang="en-US" sz="2400" dirty="0">
                <a:latin typeface="Segoe UI" panose="020B0502040204020203" pitchFamily="34" charset="0"/>
                <a:cs typeface="Segoe UI" panose="020B0502040204020203" pitchFamily="34" charset="0"/>
                <a:hlinkClick r:id="rId4"/>
              </a:rPr>
              <a:t>Adobe Color Wheel</a:t>
            </a:r>
            <a:r>
              <a:rPr lang="en-US" sz="2400" dirty="0">
                <a:latin typeface="Segoe UI" panose="020B0502040204020203" pitchFamily="34" charset="0"/>
                <a:cs typeface="Segoe UI" panose="020B0502040204020203" pitchFamily="34" charset="0"/>
              </a:rPr>
              <a:t> to get custom complementary colors</a:t>
            </a:r>
          </a:p>
          <a:p>
            <a:pPr marL="285750" indent="-285750">
              <a:spcAft>
                <a:spcPts val="1200"/>
              </a:spcAft>
              <a:buFont typeface="Arial" panose="020B0604020202020204" pitchFamily="34" charset="0"/>
              <a:buChar char="•"/>
            </a:pPr>
            <a:r>
              <a:rPr lang="en-US" sz="2400" dirty="0">
                <a:latin typeface="Segoe UI" panose="020B0502040204020203" pitchFamily="34" charset="0"/>
                <a:cs typeface="Segoe UI" panose="020B0502040204020203" pitchFamily="34" charset="0"/>
                <a:hlinkClick r:id="rId5"/>
              </a:rPr>
              <a:t>Paletton.com</a:t>
            </a:r>
            <a:r>
              <a:rPr lang="en-US" sz="2400" dirty="0">
                <a:latin typeface="Segoe UI" panose="020B0502040204020203" pitchFamily="34" charset="0"/>
                <a:cs typeface="Segoe UI" panose="020B0502040204020203" pitchFamily="34" charset="0"/>
              </a:rPr>
              <a:t> is the color scheme generator that the Power BI product team uses</a:t>
            </a:r>
          </a:p>
          <a:p>
            <a:pPr marL="285750" indent="-285750">
              <a:spcAft>
                <a:spcPts val="12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Colorblind Sensitive: </a:t>
            </a:r>
            <a:r>
              <a:rPr lang="en-US" sz="2400" b="1" dirty="0">
                <a:solidFill>
                  <a:srgbClr val="505050"/>
                </a:solidFill>
                <a:latin typeface="Segoe UI" panose="020B0502040204020203" pitchFamily="34" charset="0"/>
                <a:cs typeface="Segoe UI" panose="020B0502040204020203" pitchFamily="34" charset="0"/>
              </a:rPr>
              <a:t>Contrast</a:t>
            </a:r>
            <a:r>
              <a:rPr lang="en-US" sz="2400" b="1" dirty="0">
                <a:latin typeface="Segoe UI" panose="020B0502040204020203" pitchFamily="34" charset="0"/>
                <a:cs typeface="Segoe UI" panose="020B0502040204020203" pitchFamily="34" charset="0"/>
              </a:rPr>
              <a:t> </a:t>
            </a:r>
            <a:r>
              <a:rPr lang="en-US" sz="2400" b="1" dirty="0">
                <a:solidFill>
                  <a:srgbClr val="505050"/>
                </a:solidFill>
                <a:latin typeface="Segoe UI" panose="020B0502040204020203" pitchFamily="34" charset="0"/>
                <a:cs typeface="Segoe UI" panose="020B0502040204020203" pitchFamily="34" charset="0"/>
              </a:rPr>
              <a:t>Analyzer</a:t>
            </a:r>
            <a:r>
              <a:rPr lang="en-US" sz="2400" b="1" dirty="0">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is a tool you can use that creates a “lens” to see how people with visual disabilities would view your reports:  </a:t>
            </a:r>
            <a:r>
              <a:rPr lang="en-US" dirty="0">
                <a:latin typeface="Segoe UI" panose="020B0502040204020203" pitchFamily="34" charset="0"/>
                <a:cs typeface="Segoe UI" panose="020B0502040204020203" pitchFamily="34" charset="0"/>
                <a:hlinkClick r:id="rId6"/>
              </a:rPr>
              <a:t>https://developer.paciellogroup.com/resources/contrastanalyser/</a:t>
            </a:r>
            <a:r>
              <a:rPr lang="en-US" dirty="0">
                <a:latin typeface="Segoe UI" panose="020B0502040204020203" pitchFamily="34" charset="0"/>
                <a:cs typeface="Segoe UI" panose="020B0502040204020203" pitchFamily="34" charset="0"/>
              </a:rPr>
              <a:t> </a:t>
            </a:r>
            <a:endParaRPr lang="en-US" sz="240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Use Power BI’s default color scheme</a:t>
            </a:r>
          </a:p>
        </p:txBody>
      </p:sp>
    </p:spTree>
    <p:extLst>
      <p:ext uri="{BB962C8B-B14F-4D97-AF65-F5344CB8AC3E}">
        <p14:creationId xmlns:p14="http://schemas.microsoft.com/office/powerpoint/2010/main" val="199100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kern="0" dirty="0">
                <a:latin typeface="Segoe UI" panose="020B0502040204020203" pitchFamily="34" charset="0"/>
                <a:cs typeface="Segoe UI" panose="020B0502040204020203" pitchFamily="34" charset="0"/>
              </a:rPr>
              <a:t>Things to Remember when Using Colors</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134540C4-E43B-4CA6-8610-EFCA69278223}"/>
              </a:ext>
            </a:extLst>
          </p:cNvPr>
          <p:cNvSpPr/>
          <p:nvPr/>
        </p:nvSpPr>
        <p:spPr>
          <a:xfrm>
            <a:off x="223257" y="1848272"/>
            <a:ext cx="11880415" cy="2308324"/>
          </a:xfrm>
          <a:prstGeom prst="rect">
            <a:avLst/>
          </a:prstGeom>
        </p:spPr>
        <p:txBody>
          <a:bodyPr wrap="square">
            <a:sp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Do not have more than 3-5 colors display on a single visual (think of Short-Term memory) </a:t>
            </a:r>
          </a:p>
          <a:p>
            <a:pPr marL="285750" indent="-28575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The eye cannot differentiate more than 5 colors of same hue</a:t>
            </a:r>
          </a:p>
          <a:p>
            <a:pPr marL="285750" indent="-28575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Try to have a semantic meaning for your colors (Red = Bad, Green = Good)</a:t>
            </a:r>
          </a:p>
        </p:txBody>
      </p:sp>
      <p:pic>
        <p:nvPicPr>
          <p:cNvPr id="3" name="Picture 2">
            <a:extLst>
              <a:ext uri="{FF2B5EF4-FFF2-40B4-BE49-F238E27FC236}">
                <a16:creationId xmlns:a16="http://schemas.microsoft.com/office/drawing/2014/main" id="{65E17182-0AD7-42B1-8A00-F78992EDD3B0}"/>
              </a:ext>
            </a:extLst>
          </p:cNvPr>
          <p:cNvPicPr>
            <a:picLocks noChangeAspect="1"/>
          </p:cNvPicPr>
          <p:nvPr/>
        </p:nvPicPr>
        <p:blipFill>
          <a:blip r:embed="rId3"/>
          <a:stretch>
            <a:fillRect/>
          </a:stretch>
        </p:blipFill>
        <p:spPr>
          <a:xfrm>
            <a:off x="1901366" y="4652148"/>
            <a:ext cx="1952545" cy="1984872"/>
          </a:xfrm>
          <a:prstGeom prst="rect">
            <a:avLst/>
          </a:prstGeom>
        </p:spPr>
      </p:pic>
      <p:pic>
        <p:nvPicPr>
          <p:cNvPr id="4" name="Picture 3">
            <a:extLst>
              <a:ext uri="{FF2B5EF4-FFF2-40B4-BE49-F238E27FC236}">
                <a16:creationId xmlns:a16="http://schemas.microsoft.com/office/drawing/2014/main" id="{5E6E21E2-7071-49E8-AF61-09E840341F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978" y="5282137"/>
            <a:ext cx="504303" cy="504303"/>
          </a:xfrm>
          <a:prstGeom prst="rect">
            <a:avLst/>
          </a:prstGeom>
        </p:spPr>
      </p:pic>
      <p:pic>
        <p:nvPicPr>
          <p:cNvPr id="12" name="Picture 11">
            <a:extLst>
              <a:ext uri="{FF2B5EF4-FFF2-40B4-BE49-F238E27FC236}">
                <a16:creationId xmlns:a16="http://schemas.microsoft.com/office/drawing/2014/main" id="{82B42765-C9E9-4283-ABF0-A9BF7D6EBB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5804" y="5282137"/>
            <a:ext cx="504303" cy="504303"/>
          </a:xfrm>
          <a:prstGeom prst="rect">
            <a:avLst/>
          </a:prstGeom>
        </p:spPr>
      </p:pic>
      <p:pic>
        <p:nvPicPr>
          <p:cNvPr id="14" name="Picture 13">
            <a:extLst>
              <a:ext uri="{FF2B5EF4-FFF2-40B4-BE49-F238E27FC236}">
                <a16:creationId xmlns:a16="http://schemas.microsoft.com/office/drawing/2014/main" id="{8BCF4B84-41B5-4AFC-880E-67F404C13C7F}"/>
              </a:ext>
            </a:extLst>
          </p:cNvPr>
          <p:cNvPicPr>
            <a:picLocks noChangeAspect="1"/>
          </p:cNvPicPr>
          <p:nvPr/>
        </p:nvPicPr>
        <p:blipFill>
          <a:blip r:embed="rId5"/>
          <a:stretch>
            <a:fillRect/>
          </a:stretch>
        </p:blipFill>
        <p:spPr>
          <a:xfrm>
            <a:off x="6601041" y="4652148"/>
            <a:ext cx="3718004" cy="1984872"/>
          </a:xfrm>
          <a:prstGeom prst="rect">
            <a:avLst/>
          </a:prstGeom>
        </p:spPr>
      </p:pic>
    </p:spTree>
    <p:extLst>
      <p:ext uri="{BB962C8B-B14F-4D97-AF65-F5344CB8AC3E}">
        <p14:creationId xmlns:p14="http://schemas.microsoft.com/office/powerpoint/2010/main" val="425716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Make Your Own Theme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47B420C-89B6-4FC5-97A6-7AC1F4312430}"/>
              </a:ext>
            </a:extLst>
          </p:cNvPr>
          <p:cNvSpPr/>
          <p:nvPr/>
        </p:nvSpPr>
        <p:spPr>
          <a:xfrm>
            <a:off x="178367" y="1814845"/>
            <a:ext cx="8727542" cy="5906530"/>
          </a:xfrm>
          <a:prstGeom prst="rect">
            <a:avLst/>
          </a:prstGeom>
        </p:spPr>
        <p:txBody>
          <a:bodyPr wrap="square">
            <a:normAutofit/>
          </a:bodyPr>
          <a:lstStyle/>
          <a:p>
            <a:r>
              <a:rPr lang="en-US" sz="2200" dirty="0">
                <a:latin typeface="Segoe UI" panose="020B0502040204020203" pitchFamily="34" charset="0"/>
                <a:cs typeface="Segoe UI" panose="020B0502040204020203" pitchFamily="34" charset="0"/>
              </a:rPr>
              <a:t>Theme files are simple JSON files</a:t>
            </a:r>
          </a:p>
          <a:p>
            <a:endParaRPr lang="en-US" sz="22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Import the theme into your PBIX to update styles in your report</a:t>
            </a:r>
          </a:p>
          <a:p>
            <a:pPr marL="742950" lvl="1"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Color palette</a:t>
            </a:r>
          </a:p>
          <a:p>
            <a:pPr marL="742950" lvl="1"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Font</a:t>
            </a:r>
          </a:p>
          <a:p>
            <a:pPr marL="742950" lvl="1" indent="-285750">
              <a:buFont typeface="Arial" panose="020B0604020202020204" pitchFamily="34" charset="0"/>
              <a:buChar char="•"/>
            </a:pPr>
            <a:r>
              <a:rPr lang="en-US" sz="2200" dirty="0">
                <a:latin typeface="Segoe UI" panose="020B0502040204020203" pitchFamily="34" charset="0"/>
                <a:cs typeface="Segoe UI" panose="020B0502040204020203" pitchFamily="34" charset="0"/>
              </a:rPr>
              <a:t>Visual formatting (and more…)</a:t>
            </a:r>
          </a:p>
          <a:p>
            <a:pPr marL="285750" indent="-285750">
              <a:spcBef>
                <a:spcPts val="1200"/>
              </a:spcBef>
              <a:spcAft>
                <a:spcPts val="1800"/>
              </a:spcAft>
              <a:buFont typeface="Arial" panose="020B0604020202020204" pitchFamily="34" charset="0"/>
              <a:buChar char="•"/>
            </a:pPr>
            <a:r>
              <a:rPr lang="en-US" sz="2200" dirty="0">
                <a:latin typeface="Segoe UI" panose="020B0502040204020203" pitchFamily="34" charset="0"/>
                <a:cs typeface="Segoe UI" panose="020B0502040204020203" pitchFamily="34" charset="0"/>
              </a:rPr>
              <a:t>Check out pre-made themes in the </a:t>
            </a:r>
            <a:r>
              <a:rPr lang="en-US" sz="2200" dirty="0">
                <a:latin typeface="Segoe UI" panose="020B0502040204020203" pitchFamily="34" charset="0"/>
                <a:cs typeface="Segoe UI" panose="020B0502040204020203" pitchFamily="34" charset="0"/>
                <a:hlinkClick r:id="rId3"/>
              </a:rPr>
              <a:t>Power BI Theme Gallery</a:t>
            </a:r>
            <a:endParaRPr lang="en-US" sz="2200" dirty="0">
              <a:latin typeface="Segoe UI" panose="020B0502040204020203" pitchFamily="34" charset="0"/>
              <a:cs typeface="Segoe UI" panose="020B0502040204020203" pitchFamily="34" charset="0"/>
            </a:endParaRPr>
          </a:p>
          <a:p>
            <a:pPr marL="285750" indent="-285750">
              <a:spcAft>
                <a:spcPts val="1800"/>
              </a:spcAft>
              <a:buFont typeface="Arial" panose="020B0604020202020204" pitchFamily="34" charset="0"/>
              <a:buChar char="•"/>
            </a:pPr>
            <a:r>
              <a:rPr lang="en-US" sz="2200" dirty="0">
                <a:latin typeface="Segoe UI" panose="020B0502040204020203" pitchFamily="34" charset="0"/>
                <a:cs typeface="Segoe UI" panose="020B0502040204020203" pitchFamily="34" charset="0"/>
              </a:rPr>
              <a:t>Blog post on how to apply themes: </a:t>
            </a:r>
            <a:r>
              <a:rPr lang="en-US" sz="2200" dirty="0">
                <a:latin typeface="Segoe UI" panose="020B0502040204020203" pitchFamily="34" charset="0"/>
                <a:cs typeface="Segoe UI" panose="020B0502040204020203" pitchFamily="34" charset="0"/>
                <a:hlinkClick r:id="rId4"/>
              </a:rPr>
              <a:t>https://powerbi.microsoft.com/en-us/blog/power-bi-community-report-theme-gallery/</a:t>
            </a:r>
            <a:endParaRPr lang="en-US" sz="2200" dirty="0">
              <a:latin typeface="Segoe UI" panose="020B0502040204020203" pitchFamily="34" charset="0"/>
              <a:cs typeface="Segoe UI" panose="020B0502040204020203" pitchFamily="34" charset="0"/>
            </a:endParaRPr>
          </a:p>
          <a:p>
            <a:pPr marL="285750" indent="-285750">
              <a:spcAft>
                <a:spcPts val="1800"/>
              </a:spcAft>
              <a:buFont typeface="Arial" panose="020B0604020202020204" pitchFamily="34" charset="0"/>
              <a:buChar char="•"/>
            </a:pPr>
            <a:r>
              <a:rPr lang="en-US" sz="2200" dirty="0">
                <a:latin typeface="Segoe UI" panose="020B0502040204020203" pitchFamily="34" charset="0"/>
                <a:cs typeface="Segoe UI" panose="020B0502040204020203" pitchFamily="34" charset="0"/>
              </a:rPr>
              <a:t>Theme Generator:  </a:t>
            </a:r>
            <a:r>
              <a:rPr lang="en-US" sz="2200" dirty="0">
                <a:latin typeface="Segoe UI" panose="020B0502040204020203" pitchFamily="34" charset="0"/>
                <a:cs typeface="Segoe UI" panose="020B0502040204020203" pitchFamily="34" charset="0"/>
                <a:hlinkClick r:id="rId5"/>
              </a:rPr>
              <a:t>https://powerbi.tips/tools/report-theme-generator-v3/</a:t>
            </a:r>
            <a:r>
              <a:rPr lang="en-US" sz="2200" dirty="0">
                <a:latin typeface="Segoe UI" panose="020B0502040204020203" pitchFamily="34" charset="0"/>
                <a:cs typeface="Segoe UI" panose="020B0502040204020203" pitchFamily="34" charset="0"/>
              </a:rPr>
              <a:t> </a:t>
            </a:r>
          </a:p>
        </p:txBody>
      </p:sp>
      <p:pic>
        <p:nvPicPr>
          <p:cNvPr id="3" name="Picture 2">
            <a:extLst>
              <a:ext uri="{FF2B5EF4-FFF2-40B4-BE49-F238E27FC236}">
                <a16:creationId xmlns:a16="http://schemas.microsoft.com/office/drawing/2014/main" id="{6A55EFBF-1F97-47F9-885B-6CCF10AE0AD9}"/>
              </a:ext>
            </a:extLst>
          </p:cNvPr>
          <p:cNvPicPr>
            <a:picLocks noChangeAspect="1"/>
          </p:cNvPicPr>
          <p:nvPr/>
        </p:nvPicPr>
        <p:blipFill>
          <a:blip r:embed="rId6"/>
          <a:stretch>
            <a:fillRect/>
          </a:stretch>
        </p:blipFill>
        <p:spPr>
          <a:xfrm>
            <a:off x="8826396" y="5007642"/>
            <a:ext cx="3013444" cy="1555174"/>
          </a:xfrm>
          <a:prstGeom prst="rect">
            <a:avLst/>
          </a:prstGeom>
          <a:ln>
            <a:solidFill>
              <a:schemeClr val="tx1"/>
            </a:solidFill>
          </a:ln>
        </p:spPr>
      </p:pic>
      <p:pic>
        <p:nvPicPr>
          <p:cNvPr id="4" name="Picture 3">
            <a:extLst>
              <a:ext uri="{FF2B5EF4-FFF2-40B4-BE49-F238E27FC236}">
                <a16:creationId xmlns:a16="http://schemas.microsoft.com/office/drawing/2014/main" id="{F2C1728E-051C-413D-AE5B-3B2A3A6FB7E9}"/>
              </a:ext>
            </a:extLst>
          </p:cNvPr>
          <p:cNvPicPr>
            <a:picLocks noChangeAspect="1"/>
          </p:cNvPicPr>
          <p:nvPr/>
        </p:nvPicPr>
        <p:blipFill>
          <a:blip r:embed="rId7"/>
          <a:stretch>
            <a:fillRect/>
          </a:stretch>
        </p:blipFill>
        <p:spPr>
          <a:xfrm>
            <a:off x="8826396" y="3334899"/>
            <a:ext cx="2772195" cy="1413662"/>
          </a:xfrm>
          <a:prstGeom prst="rect">
            <a:avLst/>
          </a:prstGeom>
          <a:ln>
            <a:solidFill>
              <a:schemeClr val="tx1"/>
            </a:solidFill>
          </a:ln>
        </p:spPr>
      </p:pic>
      <p:pic>
        <p:nvPicPr>
          <p:cNvPr id="12" name="Picture 11">
            <a:extLst>
              <a:ext uri="{FF2B5EF4-FFF2-40B4-BE49-F238E27FC236}">
                <a16:creationId xmlns:a16="http://schemas.microsoft.com/office/drawing/2014/main" id="{7173062E-9F48-4C69-8D2C-48704DD454BA}"/>
              </a:ext>
            </a:extLst>
          </p:cNvPr>
          <p:cNvPicPr>
            <a:picLocks noChangeAspect="1"/>
          </p:cNvPicPr>
          <p:nvPr/>
        </p:nvPicPr>
        <p:blipFill>
          <a:blip r:embed="rId8"/>
          <a:stretch>
            <a:fillRect/>
          </a:stretch>
        </p:blipFill>
        <p:spPr>
          <a:xfrm>
            <a:off x="8826396" y="1814845"/>
            <a:ext cx="3033266" cy="1260972"/>
          </a:xfrm>
          <a:prstGeom prst="rect">
            <a:avLst/>
          </a:prstGeom>
          <a:ln>
            <a:solidFill>
              <a:schemeClr val="tx1"/>
            </a:solidFill>
          </a:ln>
        </p:spPr>
      </p:pic>
    </p:spTree>
    <p:extLst>
      <p:ext uri="{BB962C8B-B14F-4D97-AF65-F5344CB8AC3E}">
        <p14:creationId xmlns:p14="http://schemas.microsoft.com/office/powerpoint/2010/main" val="216583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Font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graphicFrame>
        <p:nvGraphicFramePr>
          <p:cNvPr id="2" name="Diagram 1">
            <a:extLst>
              <a:ext uri="{FF2B5EF4-FFF2-40B4-BE49-F238E27FC236}">
                <a16:creationId xmlns:a16="http://schemas.microsoft.com/office/drawing/2014/main" id="{538ABBFD-8D09-4E74-A959-EA4420B6E3B2}"/>
              </a:ext>
            </a:extLst>
          </p:cNvPr>
          <p:cNvGraphicFramePr/>
          <p:nvPr>
            <p:extLst>
              <p:ext uri="{D42A27DB-BD31-4B8C-83A1-F6EECF244321}">
                <p14:modId xmlns:p14="http://schemas.microsoft.com/office/powerpoint/2010/main" val="449496180"/>
              </p:ext>
            </p:extLst>
          </p:nvPr>
        </p:nvGraphicFramePr>
        <p:xfrm>
          <a:off x="1300223" y="1079999"/>
          <a:ext cx="4949749" cy="4653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9DA7042F-0E1D-42FB-94E1-A403BD4A480F}"/>
              </a:ext>
            </a:extLst>
          </p:cNvPr>
          <p:cNvSpPr/>
          <p:nvPr/>
        </p:nvSpPr>
        <p:spPr>
          <a:xfrm>
            <a:off x="6834493" y="5052295"/>
            <a:ext cx="1569660" cy="400110"/>
          </a:xfrm>
          <a:prstGeom prst="rect">
            <a:avLst/>
          </a:prstGeom>
        </p:spPr>
        <p:txBody>
          <a:bodyPr wrap="none">
            <a:spAutoFit/>
          </a:bodyPr>
          <a:lstStyle/>
          <a:p>
            <a:r>
              <a:rPr lang="en-US" sz="2000" dirty="0">
                <a:latin typeface="Courier New" panose="02070309020205020404" pitchFamily="49" charset="0"/>
              </a:rPr>
              <a:t>Monospace</a:t>
            </a:r>
            <a:endParaRPr lang="en-US" sz="2000" dirty="0">
              <a:effectLst/>
              <a:latin typeface="wf_segoe-ui_light"/>
            </a:endParaRPr>
          </a:p>
        </p:txBody>
      </p:sp>
      <p:sp>
        <p:nvSpPr>
          <p:cNvPr id="4" name="Rectangle 3">
            <a:extLst>
              <a:ext uri="{FF2B5EF4-FFF2-40B4-BE49-F238E27FC236}">
                <a16:creationId xmlns:a16="http://schemas.microsoft.com/office/drawing/2014/main" id="{EB175C22-9B51-4F30-8CB5-8B637BA78433}"/>
              </a:ext>
            </a:extLst>
          </p:cNvPr>
          <p:cNvSpPr/>
          <p:nvPr/>
        </p:nvSpPr>
        <p:spPr>
          <a:xfrm>
            <a:off x="9512405" y="5052295"/>
            <a:ext cx="1247457" cy="400110"/>
          </a:xfrm>
          <a:prstGeom prst="rect">
            <a:avLst/>
          </a:prstGeom>
        </p:spPr>
        <p:txBody>
          <a:bodyPr wrap="none">
            <a:spAutoFit/>
          </a:bodyPr>
          <a:lstStyle/>
          <a:p>
            <a:r>
              <a:rPr lang="en-US" sz="2000" dirty="0">
                <a:latin typeface="Comic Sans MS" panose="030F0702030302020204" pitchFamily="66" charset="0"/>
              </a:rPr>
              <a:t>Informal</a:t>
            </a:r>
            <a:endParaRPr lang="en-US" sz="2000" dirty="0">
              <a:effectLst/>
              <a:latin typeface="wf_segoe-ui_light"/>
            </a:endParaRPr>
          </a:p>
        </p:txBody>
      </p:sp>
      <p:sp>
        <p:nvSpPr>
          <p:cNvPr id="12" name="Rectangle 11">
            <a:extLst>
              <a:ext uri="{FF2B5EF4-FFF2-40B4-BE49-F238E27FC236}">
                <a16:creationId xmlns:a16="http://schemas.microsoft.com/office/drawing/2014/main" id="{F56FA7ED-BD55-4A60-B949-5C8A89C1D4A1}"/>
              </a:ext>
            </a:extLst>
          </p:cNvPr>
          <p:cNvSpPr/>
          <p:nvPr/>
        </p:nvSpPr>
        <p:spPr>
          <a:xfrm>
            <a:off x="457200" y="5923178"/>
            <a:ext cx="9984593" cy="830997"/>
          </a:xfrm>
          <a:prstGeom prst="rect">
            <a:avLst/>
          </a:prstGeom>
        </p:spPr>
        <p:txBody>
          <a:bodyPr wrap="none">
            <a:sp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Sans-Serif fonts most suited for digital media in a professional setting</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Ex. Segoe, Calibri, Trebuchet</a:t>
            </a:r>
          </a:p>
        </p:txBody>
      </p:sp>
      <p:graphicFrame>
        <p:nvGraphicFramePr>
          <p:cNvPr id="14" name="Diagram 13">
            <a:extLst>
              <a:ext uri="{FF2B5EF4-FFF2-40B4-BE49-F238E27FC236}">
                <a16:creationId xmlns:a16="http://schemas.microsoft.com/office/drawing/2014/main" id="{D061C77B-62A1-4DA3-84D2-18CCFD408231}"/>
              </a:ext>
            </a:extLst>
          </p:cNvPr>
          <p:cNvGraphicFramePr/>
          <p:nvPr>
            <p:extLst>
              <p:ext uri="{D42A27DB-BD31-4B8C-83A1-F6EECF244321}">
                <p14:modId xmlns:p14="http://schemas.microsoft.com/office/powerpoint/2010/main" val="3603552989"/>
              </p:ext>
            </p:extLst>
          </p:nvPr>
        </p:nvGraphicFramePr>
        <p:xfrm>
          <a:off x="6470461" y="3645946"/>
          <a:ext cx="2311240" cy="11709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6" name="Diagram 15">
            <a:extLst>
              <a:ext uri="{FF2B5EF4-FFF2-40B4-BE49-F238E27FC236}">
                <a16:creationId xmlns:a16="http://schemas.microsoft.com/office/drawing/2014/main" id="{AFA681CD-64C2-4596-8C0D-DEA7CB90D451}"/>
              </a:ext>
            </a:extLst>
          </p:cNvPr>
          <p:cNvGraphicFramePr/>
          <p:nvPr>
            <p:extLst>
              <p:ext uri="{D42A27DB-BD31-4B8C-83A1-F6EECF244321}">
                <p14:modId xmlns:p14="http://schemas.microsoft.com/office/powerpoint/2010/main" val="4149028325"/>
              </p:ext>
            </p:extLst>
          </p:nvPr>
        </p:nvGraphicFramePr>
        <p:xfrm>
          <a:off x="9012112" y="3645946"/>
          <a:ext cx="2311240" cy="117096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57716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277429" y="385199"/>
            <a:ext cx="11637141"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Changing Font Weight using three Techniques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D82FC7BA-BD9B-417F-8924-D44C0414D9DB}"/>
              </a:ext>
            </a:extLst>
          </p:cNvPr>
          <p:cNvSpPr/>
          <p:nvPr/>
        </p:nvSpPr>
        <p:spPr>
          <a:xfrm>
            <a:off x="617435" y="1762934"/>
            <a:ext cx="8518679" cy="4216539"/>
          </a:xfrm>
          <a:prstGeom prst="rect">
            <a:avLst/>
          </a:prstGeom>
        </p:spPr>
        <p:txBody>
          <a:bodyPr wrap="none">
            <a:sp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Change font size</a:t>
            </a:r>
          </a:p>
          <a:p>
            <a:r>
              <a:rPr lang="en-US" sz="2400" dirty="0">
                <a:latin typeface="Segoe UI" panose="020B0502040204020203" pitchFamily="34" charset="0"/>
                <a:cs typeface="Segoe UI" panose="020B0502040204020203" pitchFamily="34" charset="0"/>
              </a:rPr>
              <a:t>	</a:t>
            </a:r>
            <a:r>
              <a:rPr lang="en-US" sz="2800" dirty="0">
                <a:latin typeface="Segoe UI Light" panose="020B0502040204020203" pitchFamily="34" charset="0"/>
                <a:cs typeface="Segoe UI Light" panose="020B0502040204020203" pitchFamily="34" charset="0"/>
              </a:rPr>
              <a:t>Hi Power BI</a:t>
            </a:r>
            <a:r>
              <a:rPr lang="en-US" sz="2800" dirty="0">
                <a:latin typeface="Segoe UI" panose="020B0502040204020203" pitchFamily="34" charset="0"/>
                <a:cs typeface="Segoe UI" panose="020B0502040204020203" pitchFamily="34" charset="0"/>
              </a:rPr>
              <a:t>		- </a:t>
            </a:r>
            <a:r>
              <a:rPr lang="en-US" sz="2800" dirty="0">
                <a:latin typeface="Segoe UI Light" panose="020B0502040204020203" pitchFamily="34" charset="0"/>
                <a:cs typeface="Segoe UI Light" panose="020B0502040204020203" pitchFamily="34" charset="0"/>
              </a:rPr>
              <a:t>Segoe UI Light 28</a:t>
            </a:r>
          </a:p>
          <a:p>
            <a:r>
              <a:rPr lang="en-US" sz="2400" dirty="0">
                <a:latin typeface="Segoe UI" panose="020B0502040204020203" pitchFamily="34" charset="0"/>
                <a:cs typeface="Segoe UI" panose="020B0502040204020203" pitchFamily="34" charset="0"/>
              </a:rPr>
              <a:t>	</a:t>
            </a:r>
            <a:r>
              <a:rPr lang="en-US" sz="2400" dirty="0">
                <a:latin typeface="Segoe UI Light" panose="020B0502040204020203" pitchFamily="34" charset="0"/>
                <a:cs typeface="Segoe UI Light" panose="020B0502040204020203" pitchFamily="34" charset="0"/>
              </a:rPr>
              <a:t>Hi Power BI</a:t>
            </a:r>
            <a:r>
              <a:rPr lang="en-US" sz="2400" dirty="0">
                <a:latin typeface="Segoe UI" panose="020B0502040204020203" pitchFamily="34" charset="0"/>
                <a:cs typeface="Segoe UI" panose="020B0502040204020203" pitchFamily="34" charset="0"/>
              </a:rPr>
              <a:t>		- </a:t>
            </a:r>
            <a:r>
              <a:rPr lang="en-US" sz="2400" dirty="0">
                <a:latin typeface="Segoe UI Light" panose="020B0502040204020203" pitchFamily="34" charset="0"/>
                <a:cs typeface="Segoe UI Light" panose="020B0502040204020203" pitchFamily="34" charset="0"/>
              </a:rPr>
              <a:t>Segoe UI Light 24</a:t>
            </a:r>
          </a:p>
          <a:p>
            <a:endParaRPr lang="en-US"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Choose different font with greater weight from same family</a:t>
            </a:r>
          </a:p>
          <a:p>
            <a:r>
              <a:rPr lang="en-US" sz="2400" dirty="0">
                <a:latin typeface="Segoe UI" panose="020B0502040204020203" pitchFamily="34" charset="0"/>
                <a:cs typeface="Segoe UI" panose="020B0502040204020203" pitchFamily="34" charset="0"/>
              </a:rPr>
              <a:t>	Hi Power BI		- Segoe UI (Body) 24</a:t>
            </a:r>
          </a:p>
          <a:p>
            <a:r>
              <a:rPr lang="en-US" sz="2400" dirty="0">
                <a:latin typeface="Segoe UI" panose="020B0502040204020203" pitchFamily="34" charset="0"/>
                <a:cs typeface="Segoe UI" panose="020B0502040204020203" pitchFamily="34" charset="0"/>
              </a:rPr>
              <a:t>	</a:t>
            </a:r>
            <a:r>
              <a:rPr lang="en-US" sz="2400" dirty="0">
                <a:latin typeface="Segoe UI Light" panose="020B0502040204020203" pitchFamily="34" charset="0"/>
                <a:cs typeface="Segoe UI Light" panose="020B0502040204020203" pitchFamily="34" charset="0"/>
              </a:rPr>
              <a:t>Hi Power BI</a:t>
            </a:r>
            <a:r>
              <a:rPr lang="en-US" sz="2400" dirty="0">
                <a:latin typeface="Segoe UI" panose="020B0502040204020203" pitchFamily="34" charset="0"/>
                <a:cs typeface="Segoe UI" panose="020B0502040204020203" pitchFamily="34" charset="0"/>
              </a:rPr>
              <a:t>		- </a:t>
            </a:r>
            <a:r>
              <a:rPr lang="en-US" sz="2400" dirty="0">
                <a:latin typeface="Segoe UI Light" panose="020B0502040204020203" pitchFamily="34" charset="0"/>
                <a:cs typeface="Segoe UI Light" panose="020B0502040204020203" pitchFamily="34" charset="0"/>
              </a:rPr>
              <a:t>Segoe UI Light 24</a:t>
            </a:r>
          </a:p>
          <a:p>
            <a:endParaRPr lang="en-US"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Bold an existing font</a:t>
            </a:r>
          </a:p>
          <a:p>
            <a:r>
              <a:rPr lang="en-US" sz="2400" dirty="0">
                <a:latin typeface="Segoe UI" panose="020B0502040204020203" pitchFamily="34" charset="0"/>
                <a:cs typeface="Segoe UI" panose="020B0502040204020203" pitchFamily="34" charset="0"/>
              </a:rPr>
              <a:t>	</a:t>
            </a:r>
            <a:r>
              <a:rPr lang="en-US" sz="2400" b="1" dirty="0">
                <a:latin typeface="Segoe UI Light" panose="020B0502040204020203" pitchFamily="34" charset="0"/>
                <a:cs typeface="Segoe UI Light" panose="020B0502040204020203" pitchFamily="34" charset="0"/>
              </a:rPr>
              <a:t>Hi Power BI	</a:t>
            </a:r>
            <a:r>
              <a:rPr lang="en-US" sz="2400" b="1" dirty="0">
                <a:latin typeface="Segoe UI" panose="020B0502040204020203" pitchFamily="34" charset="0"/>
                <a:cs typeface="Segoe UI" panose="020B0502040204020203" pitchFamily="34" charset="0"/>
              </a:rPr>
              <a:t>	- </a:t>
            </a:r>
            <a:r>
              <a:rPr lang="en-US" sz="2400" b="1" dirty="0">
                <a:latin typeface="Segoe UI Light" panose="020B0502040204020203" pitchFamily="34" charset="0"/>
                <a:cs typeface="Segoe UI Light" panose="020B0502040204020203" pitchFamily="34" charset="0"/>
              </a:rPr>
              <a:t>Segoe UI Light 24 (Bolded)</a:t>
            </a:r>
          </a:p>
          <a:p>
            <a:r>
              <a:rPr lang="en-US" sz="2400" dirty="0">
                <a:latin typeface="Segoe UI" panose="020B0502040204020203" pitchFamily="34" charset="0"/>
                <a:cs typeface="Segoe UI" panose="020B0502040204020203" pitchFamily="34" charset="0"/>
              </a:rPr>
              <a:t>	</a:t>
            </a:r>
            <a:r>
              <a:rPr lang="en-US" sz="2400" dirty="0">
                <a:latin typeface="Segoe UI Light" panose="020B0502040204020203" pitchFamily="34" charset="0"/>
                <a:cs typeface="Segoe UI Light" panose="020B0502040204020203" pitchFamily="34" charset="0"/>
              </a:rPr>
              <a:t>Hi Power BI</a:t>
            </a:r>
            <a:r>
              <a:rPr lang="en-US" sz="2400" dirty="0">
                <a:latin typeface="Segoe UI" panose="020B0502040204020203" pitchFamily="34" charset="0"/>
                <a:cs typeface="Segoe UI" panose="020B0502040204020203" pitchFamily="34" charset="0"/>
              </a:rPr>
              <a:t>		- </a:t>
            </a:r>
            <a:r>
              <a:rPr lang="en-US" sz="2400" dirty="0">
                <a:latin typeface="Segoe UI Light" panose="020B0502040204020203" pitchFamily="34" charset="0"/>
                <a:cs typeface="Segoe UI Light" panose="020B0502040204020203" pitchFamily="34" charset="0"/>
              </a:rPr>
              <a:t>Segoe UI Light 24 (Non-Bolded)</a:t>
            </a:r>
          </a:p>
        </p:txBody>
      </p:sp>
      <p:sp>
        <p:nvSpPr>
          <p:cNvPr id="3" name="Rectangle 2">
            <a:extLst>
              <a:ext uri="{FF2B5EF4-FFF2-40B4-BE49-F238E27FC236}">
                <a16:creationId xmlns:a16="http://schemas.microsoft.com/office/drawing/2014/main" id="{8E5251DE-FC59-4033-A5CF-196CDB453994}"/>
              </a:ext>
            </a:extLst>
          </p:cNvPr>
          <p:cNvSpPr/>
          <p:nvPr/>
        </p:nvSpPr>
        <p:spPr>
          <a:xfrm>
            <a:off x="895731" y="6200743"/>
            <a:ext cx="7783606" cy="461665"/>
          </a:xfrm>
          <a:prstGeom prst="rect">
            <a:avLst/>
          </a:prstGeom>
        </p:spPr>
        <p:txBody>
          <a:bodyPr wrap="none">
            <a:spAutoFit/>
          </a:bodyPr>
          <a:lstStyle/>
          <a:p>
            <a:r>
              <a:rPr lang="en-US" sz="2400" dirty="0">
                <a:latin typeface="Segoe UI" panose="020B0502040204020203" pitchFamily="34" charset="0"/>
                <a:cs typeface="Segoe UI" panose="020B0502040204020203" pitchFamily="34" charset="0"/>
              </a:rPr>
              <a:t>Try all three techniques to see which one looks the best </a:t>
            </a:r>
          </a:p>
        </p:txBody>
      </p:sp>
    </p:spTree>
    <p:extLst>
      <p:ext uri="{BB962C8B-B14F-4D97-AF65-F5344CB8AC3E}">
        <p14:creationId xmlns:p14="http://schemas.microsoft.com/office/powerpoint/2010/main" val="319185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Font Recommendations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0507D2B2-290B-4238-8F9E-85A663E66B6C}"/>
              </a:ext>
            </a:extLst>
          </p:cNvPr>
          <p:cNvSpPr/>
          <p:nvPr/>
        </p:nvSpPr>
        <p:spPr>
          <a:xfrm>
            <a:off x="267500" y="1925363"/>
            <a:ext cx="11655840" cy="3785652"/>
          </a:xfrm>
          <a:prstGeom prst="rect">
            <a:avLst/>
          </a:prstGeom>
        </p:spPr>
        <p:txBody>
          <a:bodyPr wrap="square">
            <a:sp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Choose at the most 2-3 font types/sizes on a report page/dashboard</a:t>
            </a:r>
          </a:p>
          <a:p>
            <a:endParaRPr lang="en-US" sz="2400" dirty="0">
              <a:latin typeface="Segoe UI" panose="020B0502040204020203" pitchFamily="34" charset="0"/>
              <a:cs typeface="Segoe UI" panose="020B0502040204020203" pitchFamily="34" charset="0"/>
            </a:endParaRPr>
          </a:p>
          <a:p>
            <a:pPr marL="285750" lvl="1"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Choose a lighter weight font Ex. “Segoe UI Light” for</a:t>
            </a:r>
          </a:p>
          <a:p>
            <a:pPr marL="800100" lvl="2" indent="-342900">
              <a:buFont typeface="Courier New" panose="02070309020205020404" pitchFamily="49" charset="0"/>
              <a:buChar char="o"/>
            </a:pPr>
            <a:r>
              <a:rPr lang="en-US" sz="2400" dirty="0">
                <a:latin typeface="Segoe UI" panose="020B0502040204020203" pitchFamily="34" charset="0"/>
                <a:cs typeface="Segoe UI" panose="020B0502040204020203" pitchFamily="34" charset="0"/>
              </a:rPr>
              <a:t>Axis</a:t>
            </a:r>
          </a:p>
          <a:p>
            <a:pPr marL="800100" lvl="1" indent="-342900">
              <a:buFont typeface="Courier New" panose="02070309020205020404" pitchFamily="49" charset="0"/>
              <a:buChar char="o"/>
            </a:pPr>
            <a:r>
              <a:rPr lang="en-US" sz="2400" dirty="0">
                <a:latin typeface="Segoe UI" panose="020B0502040204020203" pitchFamily="34" charset="0"/>
                <a:cs typeface="Segoe UI" panose="020B0502040204020203" pitchFamily="34" charset="0"/>
              </a:rPr>
              <a:t>Non important Data Labels</a:t>
            </a:r>
          </a:p>
          <a:p>
            <a:pPr marL="800100" lvl="1" indent="-342900">
              <a:buFont typeface="Courier New" panose="02070309020205020404" pitchFamily="49" charset="0"/>
              <a:buChar char="o"/>
            </a:pPr>
            <a:r>
              <a:rPr lang="en-US" sz="2400" dirty="0">
                <a:latin typeface="Segoe UI" panose="020B0502040204020203" pitchFamily="34" charset="0"/>
                <a:cs typeface="Segoe UI" panose="020B0502040204020203" pitchFamily="34" charset="0"/>
              </a:rPr>
              <a:t>Text box</a:t>
            </a:r>
          </a:p>
          <a:p>
            <a:pPr marL="800100" lvl="1" indent="-342900">
              <a:buFont typeface="Courier New" panose="02070309020205020404" pitchFamily="49" charset="0"/>
              <a:buChar char="o"/>
            </a:pPr>
            <a:r>
              <a:rPr lang="en-US" sz="2400" dirty="0">
                <a:latin typeface="Segoe UI" panose="020B0502040204020203" pitchFamily="34" charset="0"/>
                <a:cs typeface="Segoe UI" panose="020B0502040204020203" pitchFamily="34" charset="0"/>
              </a:rPr>
              <a:t>Non-Titles</a:t>
            </a:r>
          </a:p>
          <a:p>
            <a:pPr marL="742950" lvl="1" indent="-28575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Use a higher weight font from same family for titles rather than (bold) Ex. Segoe UI Bold </a:t>
            </a:r>
          </a:p>
        </p:txBody>
      </p:sp>
    </p:spTree>
    <p:extLst>
      <p:ext uri="{BB962C8B-B14F-4D97-AF65-F5344CB8AC3E}">
        <p14:creationId xmlns:p14="http://schemas.microsoft.com/office/powerpoint/2010/main" val="124578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Use of Fonts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4583BC05-67CA-4211-9D95-100352CFF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964" y="1843410"/>
            <a:ext cx="8365436" cy="4904100"/>
          </a:xfrm>
          <a:prstGeom prst="rect">
            <a:avLst/>
          </a:prstGeom>
          <a:ln w="12700">
            <a:solidFill>
              <a:schemeClr val="bg2"/>
            </a:solidFill>
          </a:ln>
        </p:spPr>
      </p:pic>
    </p:spTree>
    <p:extLst>
      <p:ext uri="{BB962C8B-B14F-4D97-AF65-F5344CB8AC3E}">
        <p14:creationId xmlns:p14="http://schemas.microsoft.com/office/powerpoint/2010/main" val="131920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Icons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0D178F1C-0934-40DF-A667-B04D2FB6EC3E}"/>
              </a:ext>
            </a:extLst>
          </p:cNvPr>
          <p:cNvSpPr/>
          <p:nvPr/>
        </p:nvSpPr>
        <p:spPr>
          <a:xfrm>
            <a:off x="895731" y="5495868"/>
            <a:ext cx="8863132" cy="830997"/>
          </a:xfrm>
          <a:prstGeom prst="rect">
            <a:avLst/>
          </a:prstGeom>
        </p:spPr>
        <p:txBody>
          <a:bodyPr wrap="none">
            <a:sp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Effective use of icons can add to perceptual depth of a report </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Don’t over use icons or misuse icons</a:t>
            </a:r>
          </a:p>
        </p:txBody>
      </p:sp>
      <p:pic>
        <p:nvPicPr>
          <p:cNvPr id="3" name="Picture 2">
            <a:extLst>
              <a:ext uri="{FF2B5EF4-FFF2-40B4-BE49-F238E27FC236}">
                <a16:creationId xmlns:a16="http://schemas.microsoft.com/office/drawing/2014/main" id="{AD91C86B-7346-4400-9B9C-C2D57B37C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812" y="2089669"/>
            <a:ext cx="6126970" cy="3096044"/>
          </a:xfrm>
          <a:prstGeom prst="rect">
            <a:avLst/>
          </a:prstGeom>
        </p:spPr>
      </p:pic>
    </p:spTree>
    <p:extLst>
      <p:ext uri="{BB962C8B-B14F-4D97-AF65-F5344CB8AC3E}">
        <p14:creationId xmlns:p14="http://schemas.microsoft.com/office/powerpoint/2010/main" val="95389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What is Story Telling with Data</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6" name="Title 1">
            <a:extLst>
              <a:ext uri="{FF2B5EF4-FFF2-40B4-BE49-F238E27FC236}">
                <a16:creationId xmlns:a16="http://schemas.microsoft.com/office/drawing/2014/main" id="{E63351E6-244B-41F2-973A-5F3A94F01BFD}"/>
              </a:ext>
            </a:extLst>
          </p:cNvPr>
          <p:cNvSpPr txBox="1">
            <a:spLocks/>
          </p:cNvSpPr>
          <p:nvPr/>
        </p:nvSpPr>
        <p:spPr>
          <a:xfrm>
            <a:off x="457200" y="1911561"/>
            <a:ext cx="11740896" cy="521208"/>
          </a:xfrm>
          <a:prstGeom prst="rect">
            <a:avLst/>
          </a:prstGeom>
        </p:spPr>
        <p:txBody>
          <a:bodyPr vert="horz" wrap="square" lIns="146304" tIns="91440" rIns="146304" bIns="91440" rtlCol="0" anchor="t" anchorCtr="0">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b="1" dirty="0">
                <a:solidFill>
                  <a:srgbClr val="505050"/>
                </a:solidFill>
                <a:latin typeface="Segoe UI" panose="020B0502040204020203" pitchFamily="34" charset="0"/>
                <a:cs typeface="Segoe UI" panose="020B0502040204020203" pitchFamily="34" charset="0"/>
              </a:rPr>
              <a:t>Are there other ways to tell a great story with data?</a:t>
            </a:r>
          </a:p>
        </p:txBody>
      </p:sp>
      <p:sp>
        <p:nvSpPr>
          <p:cNvPr id="8" name="Rectangle 7">
            <a:extLst>
              <a:ext uri="{FF2B5EF4-FFF2-40B4-BE49-F238E27FC236}">
                <a16:creationId xmlns:a16="http://schemas.microsoft.com/office/drawing/2014/main" id="{54DFA529-E620-4CFF-B5C1-14C1C3ADE211}"/>
              </a:ext>
            </a:extLst>
          </p:cNvPr>
          <p:cNvSpPr/>
          <p:nvPr/>
        </p:nvSpPr>
        <p:spPr>
          <a:xfrm>
            <a:off x="3554870" y="6360021"/>
            <a:ext cx="403334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Image Source: </a:t>
            </a: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http://img.youtube.com/vi/jbkSRLYSojo/0.jpg</a:t>
            </a:r>
            <a:endParaRPr kumimoji="0" lang="en-US" sz="1200"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9" name="Picture 8" descr="to Open Culture for the first video. This post originally appeared ...">
            <a:hlinkClick r:id="rId3"/>
            <a:extLst>
              <a:ext uri="{FF2B5EF4-FFF2-40B4-BE49-F238E27FC236}">
                <a16:creationId xmlns:a16="http://schemas.microsoft.com/office/drawing/2014/main" id="{A3360B7F-9250-4BFE-8937-F8A59E3EE2C9}"/>
              </a:ext>
            </a:extLst>
          </p:cNvPr>
          <p:cNvPicPr>
            <a:picLocks noChangeAspect="1"/>
          </p:cNvPicPr>
          <p:nvPr/>
        </p:nvPicPr>
        <p:blipFill rotWithShape="1">
          <a:blip r:embed="rId4">
            <a:extLst>
              <a:ext uri="{28A0092B-C50C-407E-A947-70E740481C1C}">
                <a14:useLocalDpi xmlns:a14="http://schemas.microsoft.com/office/drawing/2010/main" val="0"/>
              </a:ext>
            </a:extLst>
          </a:blip>
          <a:srcRect t="11492" b="12089"/>
          <a:stretch/>
        </p:blipFill>
        <p:spPr>
          <a:xfrm>
            <a:off x="2420783" y="2472747"/>
            <a:ext cx="6057403" cy="3471706"/>
          </a:xfrm>
          <a:prstGeom prst="rect">
            <a:avLst/>
          </a:prstGeom>
        </p:spPr>
      </p:pic>
      <p:sp>
        <p:nvSpPr>
          <p:cNvPr id="11" name="Rectangle 10">
            <a:extLst>
              <a:ext uri="{FF2B5EF4-FFF2-40B4-BE49-F238E27FC236}">
                <a16:creationId xmlns:a16="http://schemas.microsoft.com/office/drawing/2014/main" id="{ECE92BAC-15CF-47A1-A35B-BFB3EB3B43E9}"/>
              </a:ext>
            </a:extLst>
          </p:cNvPr>
          <p:cNvSpPr/>
          <p:nvPr/>
        </p:nvSpPr>
        <p:spPr>
          <a:xfrm>
            <a:off x="3103304" y="5984431"/>
            <a:ext cx="49364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Source: </a:t>
            </a: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The Gap minder foundation, BBC, Youtube.com</a:t>
            </a:r>
            <a:endParaRPr kumimoji="0" lang="en-US" sz="1600" b="0" i="0" u="none" strike="noStrike" kern="1200" cap="none" spc="0" normalizeH="0" baseline="0" noProof="0" dirty="0">
              <a:ln>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2211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Dashboard Tile Art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13F27B18-3397-4626-B70C-4CF78F11D927}"/>
              </a:ext>
            </a:extLst>
          </p:cNvPr>
          <p:cNvSpPr txBox="1"/>
          <p:nvPr/>
        </p:nvSpPr>
        <p:spPr>
          <a:xfrm>
            <a:off x="990670" y="3024240"/>
            <a:ext cx="117565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Segoe UI Light" panose="020B0502040204020203" pitchFamily="34" charset="0"/>
                <a:cs typeface="Segoe UI Light" panose="020B0502040204020203" pitchFamily="34" charset="0"/>
              </a:rPr>
              <a:t>MTD Actual vs MTD Goal</a:t>
            </a:r>
          </a:p>
        </p:txBody>
      </p:sp>
      <p:sp>
        <p:nvSpPr>
          <p:cNvPr id="3" name="Oval 2">
            <a:extLst>
              <a:ext uri="{FF2B5EF4-FFF2-40B4-BE49-F238E27FC236}">
                <a16:creationId xmlns:a16="http://schemas.microsoft.com/office/drawing/2014/main" id="{ED8C2B0F-B957-4211-83A6-04A1F6D15222}"/>
              </a:ext>
            </a:extLst>
          </p:cNvPr>
          <p:cNvSpPr/>
          <p:nvPr/>
        </p:nvSpPr>
        <p:spPr>
          <a:xfrm>
            <a:off x="2173713" y="3003391"/>
            <a:ext cx="1642187" cy="149289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DA3E30D-C11D-4D19-8C60-9BCB8641BB06}"/>
              </a:ext>
            </a:extLst>
          </p:cNvPr>
          <p:cNvSpPr/>
          <p:nvPr/>
        </p:nvSpPr>
        <p:spPr>
          <a:xfrm>
            <a:off x="917066" y="2558766"/>
            <a:ext cx="2432304" cy="16550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5"/>
                </a:solidFill>
                <a:effectLst/>
                <a:uLnTx/>
                <a:uFillTx/>
                <a:latin typeface="Segoe UI Light" panose="020B0502040204020203" pitchFamily="34" charset="0"/>
                <a:ea typeface="+mn-ea"/>
                <a:cs typeface="Segoe UI Light" panose="020B0502040204020203" pitchFamily="34" charset="0"/>
              </a:rPr>
              <a:t>Month to Date</a:t>
            </a:r>
          </a:p>
        </p:txBody>
      </p:sp>
      <p:pic>
        <p:nvPicPr>
          <p:cNvPr id="12" name="Picture 11">
            <a:extLst>
              <a:ext uri="{FF2B5EF4-FFF2-40B4-BE49-F238E27FC236}">
                <a16:creationId xmlns:a16="http://schemas.microsoft.com/office/drawing/2014/main" id="{147B6E28-9F7B-41FC-A998-7CFC553C0B33}"/>
              </a:ext>
            </a:extLst>
          </p:cNvPr>
          <p:cNvPicPr>
            <a:picLocks noChangeAspect="1"/>
          </p:cNvPicPr>
          <p:nvPr/>
        </p:nvPicPr>
        <p:blipFill>
          <a:blip r:embed="rId3"/>
          <a:stretch>
            <a:fillRect/>
          </a:stretch>
        </p:blipFill>
        <p:spPr>
          <a:xfrm>
            <a:off x="917066" y="5393550"/>
            <a:ext cx="3646629" cy="851956"/>
          </a:xfrm>
          <a:prstGeom prst="rect">
            <a:avLst/>
          </a:prstGeom>
        </p:spPr>
      </p:pic>
      <p:sp>
        <p:nvSpPr>
          <p:cNvPr id="14" name="Rectangle 13">
            <a:extLst>
              <a:ext uri="{FF2B5EF4-FFF2-40B4-BE49-F238E27FC236}">
                <a16:creationId xmlns:a16="http://schemas.microsoft.com/office/drawing/2014/main" id="{48E85E6A-5AF4-4BC6-ACE1-0DDE9224C2D6}"/>
              </a:ext>
            </a:extLst>
          </p:cNvPr>
          <p:cNvSpPr/>
          <p:nvPr/>
        </p:nvSpPr>
        <p:spPr>
          <a:xfrm>
            <a:off x="5549182" y="1905506"/>
            <a:ext cx="6223822" cy="304698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Rectangle image size 1.81” by 2.66”</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Add header text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Add subtitle text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Add circle shape for icon emphasis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Add icon from native </a:t>
            </a:r>
            <a:r>
              <a:rPr kumimoji="0" lang="en-US" sz="2400" b="1" i="0" u="none" strike="noStrike" kern="120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Office 2016 Icon library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Change color of icon graphic</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Segoe UI" panose="020B0502040204020203" pitchFamily="34" charset="0"/>
                <a:cs typeface="Segoe UI" panose="020B0502040204020203" pitchFamily="34" charset="0"/>
              </a:rPr>
              <a:t>Snip out the box and save as PNG</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175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57199" y="385199"/>
            <a:ext cx="11620831"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Proportional Sizes for Custom Dashboard Tiles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74ACA412-725D-421B-9690-080E7D50DF0A}"/>
              </a:ext>
            </a:extLst>
          </p:cNvPr>
          <p:cNvSpPr/>
          <p:nvPr/>
        </p:nvSpPr>
        <p:spPr>
          <a:xfrm>
            <a:off x="5009248" y="2138520"/>
            <a:ext cx="3912418" cy="1200329"/>
          </a:xfrm>
          <a:prstGeom prst="rect">
            <a:avLst/>
          </a:prstGeom>
        </p:spPr>
        <p:txBody>
          <a:bodyPr wrap="none">
            <a:sp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1 x 1 Tile – 266:181 pixels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2 x 1 Tile – 540:181 pixels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3 x 1 Tile – 816:181 pixels</a:t>
            </a:r>
          </a:p>
        </p:txBody>
      </p:sp>
      <p:sp>
        <p:nvSpPr>
          <p:cNvPr id="3" name="Rectangle 2">
            <a:extLst>
              <a:ext uri="{FF2B5EF4-FFF2-40B4-BE49-F238E27FC236}">
                <a16:creationId xmlns:a16="http://schemas.microsoft.com/office/drawing/2014/main" id="{1296E658-161B-4D70-9EBF-6AD1E54C0355}"/>
              </a:ext>
            </a:extLst>
          </p:cNvPr>
          <p:cNvSpPr/>
          <p:nvPr/>
        </p:nvSpPr>
        <p:spPr>
          <a:xfrm>
            <a:off x="400017" y="2642311"/>
            <a:ext cx="10846303" cy="2369880"/>
          </a:xfrm>
          <a:prstGeom prst="rect">
            <a:avLst/>
          </a:prstGeom>
        </p:spPr>
        <p:txBody>
          <a:bodyPr wrap="none">
            <a:spAutoFit/>
          </a:bodyPr>
          <a:lstStyle/>
          <a:p>
            <a:r>
              <a:rPr lang="en-US" sz="2800" b="1" u="sng" dirty="0">
                <a:solidFill>
                  <a:srgbClr val="505050"/>
                </a:solidFill>
                <a:latin typeface="Segoe UI" panose="020B0502040204020203" pitchFamily="34" charset="0"/>
                <a:cs typeface="Segoe UI" panose="020B0502040204020203" pitchFamily="34" charset="0"/>
              </a:rPr>
              <a:t>Rule of Thumb Formula:</a:t>
            </a:r>
          </a:p>
          <a:p>
            <a:br>
              <a:rPr lang="en-US" sz="2400" dirty="0">
                <a:latin typeface="Segoe UI" panose="020B0502040204020203" pitchFamily="34" charset="0"/>
                <a:cs typeface="Segoe UI" panose="020B0502040204020203" pitchFamily="34" charset="0"/>
              </a:rPr>
            </a:br>
            <a:endParaRPr lang="en-US"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Images Width = 266 * (Number of Tiles Wide)+ 8 (Number of Tiles Wide – 1)</a:t>
            </a:r>
          </a:p>
          <a:p>
            <a:pPr marL="285750" indent="-28575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Image Height = 181 * (Number of Tiles High)+ 8 (Number of Tiles High– 1)  </a:t>
            </a:r>
          </a:p>
        </p:txBody>
      </p:sp>
      <p:sp>
        <p:nvSpPr>
          <p:cNvPr id="4" name="TextBox 3">
            <a:extLst>
              <a:ext uri="{FF2B5EF4-FFF2-40B4-BE49-F238E27FC236}">
                <a16:creationId xmlns:a16="http://schemas.microsoft.com/office/drawing/2014/main" id="{C664AF11-F96A-4EED-9474-DCDF954D30C5}"/>
              </a:ext>
            </a:extLst>
          </p:cNvPr>
          <p:cNvSpPr txBox="1"/>
          <p:nvPr/>
        </p:nvSpPr>
        <p:spPr>
          <a:xfrm>
            <a:off x="457199" y="6009156"/>
            <a:ext cx="11436624" cy="627864"/>
          </a:xfrm>
          <a:prstGeom prst="rect">
            <a:avLst/>
          </a:prstGeom>
          <a:solidFill>
            <a:schemeClr val="bg1"/>
          </a:solidFill>
        </p:spPr>
        <p:txBody>
          <a:bodyPr wrap="square" lIns="182880" tIns="146304" rIns="182880" bIns="146304" rtlCol="0">
            <a:spAutoFit/>
          </a:bodyPr>
          <a:lstStyle/>
          <a:p>
            <a:pPr>
              <a:lnSpc>
                <a:spcPct val="90000"/>
              </a:lnSpc>
              <a:spcAft>
                <a:spcPts val="600"/>
              </a:spcAft>
            </a:pPr>
            <a:r>
              <a:rPr lang="en-US" sz="2400" b="1" dirty="0">
                <a:solidFill>
                  <a:srgbClr val="505050"/>
                </a:solidFill>
                <a:latin typeface="Segoe UI" panose="020B0502040204020203" pitchFamily="34" charset="0"/>
                <a:cs typeface="Segoe UI" panose="020B0502040204020203" pitchFamily="34" charset="0"/>
              </a:rPr>
              <a:t>Pro Tip: </a:t>
            </a: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Tile sizes don’t have to be exact, just proportional (i.e. 2.66” by 1.81”)</a:t>
            </a:r>
          </a:p>
        </p:txBody>
      </p:sp>
    </p:spTree>
    <p:extLst>
      <p:ext uri="{BB962C8B-B14F-4D97-AF65-F5344CB8AC3E}">
        <p14:creationId xmlns:p14="http://schemas.microsoft.com/office/powerpoint/2010/main" val="213457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Symbols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97CF48E4-B163-47C6-AC18-3858EF6FADC9}"/>
              </a:ext>
            </a:extLst>
          </p:cNvPr>
          <p:cNvSpPr/>
          <p:nvPr/>
        </p:nvSpPr>
        <p:spPr>
          <a:xfrm>
            <a:off x="295369" y="2792641"/>
            <a:ext cx="11568298" cy="3801041"/>
          </a:xfrm>
          <a:prstGeom prst="rect">
            <a:avLst/>
          </a:prstGeom>
        </p:spPr>
        <p:txBody>
          <a:bodyPr wrap="square">
            <a:spAutoFit/>
          </a:bodyPr>
          <a:lstStyle/>
          <a:p>
            <a:r>
              <a:rPr lang="en-US" sz="2400" u="sng" dirty="0">
                <a:latin typeface="Segoe UI" panose="020B0502040204020203" pitchFamily="34" charset="0"/>
                <a:cs typeface="Segoe UI" panose="020B0502040204020203" pitchFamily="34" charset="0"/>
              </a:rPr>
              <a:t>Different Ways to Use Symbols </a:t>
            </a:r>
          </a:p>
          <a:p>
            <a:endParaRPr lang="en-US" sz="2400" dirty="0">
              <a:latin typeface="Segoe UI" panose="020B0502040204020203" pitchFamily="34" charset="0"/>
              <a:cs typeface="Segoe UI" panose="020B0502040204020203" pitchFamily="34" charset="0"/>
            </a:endParaRPr>
          </a:p>
          <a:p>
            <a:pPr marL="742950" lvl="1" indent="-285750">
              <a:spcBef>
                <a:spcPts val="6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Unicode Symbols - You can find </a:t>
            </a:r>
            <a:r>
              <a:rPr lang="en-US" sz="2400" dirty="0" err="1">
                <a:latin typeface="Segoe UI" panose="020B0502040204020203" pitchFamily="34" charset="0"/>
                <a:cs typeface="Segoe UI" panose="020B0502040204020203" pitchFamily="34" charset="0"/>
              </a:rPr>
              <a:t>unicode</a:t>
            </a:r>
            <a:r>
              <a:rPr lang="en-US" sz="2400" dirty="0">
                <a:latin typeface="Segoe UI" panose="020B0502040204020203" pitchFamily="34" charset="0"/>
                <a:cs typeface="Segoe UI" panose="020B0502040204020203" pitchFamily="34" charset="0"/>
              </a:rPr>
              <a:t> symbols at </a:t>
            </a:r>
            <a:r>
              <a:rPr lang="en-US" sz="2400" dirty="0">
                <a:latin typeface="Segoe UI" panose="020B0502040204020203" pitchFamily="34" charset="0"/>
                <a:cs typeface="Segoe UI" panose="020B0502040204020203" pitchFamily="34" charset="0"/>
                <a:hlinkClick r:id="rId3" action="ppaction://hlinkfile"/>
              </a:rPr>
              <a:t>Unicode-table.com</a:t>
            </a:r>
            <a:r>
              <a:rPr lang="en-US" sz="2400" dirty="0">
                <a:latin typeface="Segoe UI" panose="020B0502040204020203" pitchFamily="34" charset="0"/>
                <a:cs typeface="Segoe UI" panose="020B0502040204020203" pitchFamily="34" charset="0"/>
              </a:rPr>
              <a:t> or </a:t>
            </a:r>
            <a:r>
              <a:rPr lang="en-US" sz="2400" dirty="0">
                <a:latin typeface="Segoe UI" panose="020B0502040204020203" pitchFamily="34" charset="0"/>
                <a:cs typeface="Segoe UI" panose="020B0502040204020203" pitchFamily="34" charset="0"/>
                <a:hlinkClick r:id="rId4"/>
              </a:rPr>
              <a:t>Unicode.org</a:t>
            </a:r>
            <a:r>
              <a:rPr lang="en-US" sz="2400" dirty="0">
                <a:latin typeface="Segoe UI" panose="020B0502040204020203" pitchFamily="34" charset="0"/>
                <a:cs typeface="Segoe UI" panose="020B0502040204020203" pitchFamily="34" charset="0"/>
              </a:rPr>
              <a:t> (need to convert hex to dec)  </a:t>
            </a:r>
            <a:br>
              <a:rPr lang="en-US" sz="2400" dirty="0">
                <a:latin typeface="Segoe UI" panose="020B0502040204020203" pitchFamily="34" charset="0"/>
                <a:cs typeface="Segoe UI" panose="020B0502040204020203" pitchFamily="34" charset="0"/>
              </a:rPr>
            </a:br>
            <a:r>
              <a:rPr lang="en-US" sz="2400" dirty="0">
                <a:latin typeface="Segoe UI" panose="020B0502040204020203" pitchFamily="34" charset="0"/>
                <a:cs typeface="Segoe UI" panose="020B0502040204020203" pitchFamily="34" charset="0"/>
              </a:rPr>
              <a:t>(rendered in Black/White)</a:t>
            </a:r>
          </a:p>
          <a:p>
            <a:pPr marL="742950" lvl="1" indent="-285750">
              <a:spcBef>
                <a:spcPts val="6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Locate the web page for the desired symbol</a:t>
            </a:r>
          </a:p>
          <a:p>
            <a:pPr marL="742950" lvl="1" indent="-285750">
              <a:spcBef>
                <a:spcPts val="6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Scroll down to see the “Your Browser” section</a:t>
            </a:r>
          </a:p>
          <a:p>
            <a:pPr marL="742950" lvl="1" indent="-285750">
              <a:spcBef>
                <a:spcPts val="6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Highlight the symbol and copy ( Ctrl+C )</a:t>
            </a:r>
          </a:p>
          <a:p>
            <a:pPr marL="742950" lvl="1" indent="-285750">
              <a:spcBef>
                <a:spcPts val="6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Paste ( Ctrl+V ) into the formula bar of your DAX</a:t>
            </a:r>
          </a:p>
        </p:txBody>
      </p:sp>
      <p:sp>
        <p:nvSpPr>
          <p:cNvPr id="3" name="Rectangle 2">
            <a:extLst>
              <a:ext uri="{FF2B5EF4-FFF2-40B4-BE49-F238E27FC236}">
                <a16:creationId xmlns:a16="http://schemas.microsoft.com/office/drawing/2014/main" id="{AC631BBC-F6C1-4C93-8496-0BB906200D53}"/>
              </a:ext>
            </a:extLst>
          </p:cNvPr>
          <p:cNvSpPr/>
          <p:nvPr/>
        </p:nvSpPr>
        <p:spPr>
          <a:xfrm>
            <a:off x="339140" y="1986062"/>
            <a:ext cx="559769"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4" name="Rectangle 3">
            <a:extLst>
              <a:ext uri="{FF2B5EF4-FFF2-40B4-BE49-F238E27FC236}">
                <a16:creationId xmlns:a16="http://schemas.microsoft.com/office/drawing/2014/main" id="{3199BCB5-9F2B-4B49-B078-49AED615E4A3}"/>
              </a:ext>
            </a:extLst>
          </p:cNvPr>
          <p:cNvSpPr/>
          <p:nvPr/>
        </p:nvSpPr>
        <p:spPr>
          <a:xfrm>
            <a:off x="898909" y="1986062"/>
            <a:ext cx="692818"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12" name="Rectangle 11">
            <a:extLst>
              <a:ext uri="{FF2B5EF4-FFF2-40B4-BE49-F238E27FC236}">
                <a16:creationId xmlns:a16="http://schemas.microsoft.com/office/drawing/2014/main" id="{5D2BF85B-0475-4CCC-BA0F-76357DEEE29F}"/>
              </a:ext>
            </a:extLst>
          </p:cNvPr>
          <p:cNvSpPr/>
          <p:nvPr/>
        </p:nvSpPr>
        <p:spPr>
          <a:xfrm>
            <a:off x="1628031" y="1986062"/>
            <a:ext cx="627095"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14" name="Rectangle 13">
            <a:extLst>
              <a:ext uri="{FF2B5EF4-FFF2-40B4-BE49-F238E27FC236}">
                <a16:creationId xmlns:a16="http://schemas.microsoft.com/office/drawing/2014/main" id="{619BF6A6-4BC2-4B19-973C-66DBFA93B570}"/>
              </a:ext>
            </a:extLst>
          </p:cNvPr>
          <p:cNvSpPr/>
          <p:nvPr/>
        </p:nvSpPr>
        <p:spPr>
          <a:xfrm>
            <a:off x="2327244" y="1986062"/>
            <a:ext cx="697627"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16" name="Rectangle 15">
            <a:extLst>
              <a:ext uri="{FF2B5EF4-FFF2-40B4-BE49-F238E27FC236}">
                <a16:creationId xmlns:a16="http://schemas.microsoft.com/office/drawing/2014/main" id="{3CF3996F-2E34-465E-AE12-2AA654FAAECA}"/>
              </a:ext>
            </a:extLst>
          </p:cNvPr>
          <p:cNvSpPr/>
          <p:nvPr/>
        </p:nvSpPr>
        <p:spPr>
          <a:xfrm>
            <a:off x="3096989" y="1986062"/>
            <a:ext cx="595035"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18" name="Rectangle 17">
            <a:extLst>
              <a:ext uri="{FF2B5EF4-FFF2-40B4-BE49-F238E27FC236}">
                <a16:creationId xmlns:a16="http://schemas.microsoft.com/office/drawing/2014/main" id="{4C45388D-5BF3-48BB-97C9-E6F95FF5AB13}"/>
              </a:ext>
            </a:extLst>
          </p:cNvPr>
          <p:cNvSpPr/>
          <p:nvPr/>
        </p:nvSpPr>
        <p:spPr>
          <a:xfrm>
            <a:off x="3764142" y="1986062"/>
            <a:ext cx="553357"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20" name="Rectangle 19">
            <a:extLst>
              <a:ext uri="{FF2B5EF4-FFF2-40B4-BE49-F238E27FC236}">
                <a16:creationId xmlns:a16="http://schemas.microsoft.com/office/drawing/2014/main" id="{6886E65B-C95E-403C-8DEB-A3AB9D9F994B}"/>
              </a:ext>
            </a:extLst>
          </p:cNvPr>
          <p:cNvSpPr/>
          <p:nvPr/>
        </p:nvSpPr>
        <p:spPr>
          <a:xfrm>
            <a:off x="4389617" y="1986062"/>
            <a:ext cx="612668"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22" name="Rectangle 21">
            <a:extLst>
              <a:ext uri="{FF2B5EF4-FFF2-40B4-BE49-F238E27FC236}">
                <a16:creationId xmlns:a16="http://schemas.microsoft.com/office/drawing/2014/main" id="{53740DD9-6515-4AB0-9606-2ABB4D5B8423}"/>
              </a:ext>
            </a:extLst>
          </p:cNvPr>
          <p:cNvSpPr/>
          <p:nvPr/>
        </p:nvSpPr>
        <p:spPr>
          <a:xfrm>
            <a:off x="5074403" y="1986062"/>
            <a:ext cx="627095"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pic>
        <p:nvPicPr>
          <p:cNvPr id="24" name="Picture 23">
            <a:extLst>
              <a:ext uri="{FF2B5EF4-FFF2-40B4-BE49-F238E27FC236}">
                <a16:creationId xmlns:a16="http://schemas.microsoft.com/office/drawing/2014/main" id="{53E5C159-D788-42FD-A9B8-104157280B7D}"/>
              </a:ext>
            </a:extLst>
          </p:cNvPr>
          <p:cNvPicPr>
            <a:picLocks noChangeAspect="1"/>
          </p:cNvPicPr>
          <p:nvPr/>
        </p:nvPicPr>
        <p:blipFill>
          <a:blip r:embed="rId5"/>
          <a:stretch>
            <a:fillRect/>
          </a:stretch>
        </p:blipFill>
        <p:spPr>
          <a:xfrm>
            <a:off x="8722372" y="1887369"/>
            <a:ext cx="2573514" cy="1153644"/>
          </a:xfrm>
          <a:prstGeom prst="rect">
            <a:avLst/>
          </a:prstGeom>
        </p:spPr>
      </p:pic>
      <p:pic>
        <p:nvPicPr>
          <p:cNvPr id="26" name="Picture 25">
            <a:extLst>
              <a:ext uri="{FF2B5EF4-FFF2-40B4-BE49-F238E27FC236}">
                <a16:creationId xmlns:a16="http://schemas.microsoft.com/office/drawing/2014/main" id="{6FF4B180-ED1E-46D1-A995-1DA7D35F9018}"/>
              </a:ext>
            </a:extLst>
          </p:cNvPr>
          <p:cNvPicPr>
            <a:picLocks noChangeAspect="1"/>
          </p:cNvPicPr>
          <p:nvPr/>
        </p:nvPicPr>
        <p:blipFill>
          <a:blip r:embed="rId6"/>
          <a:stretch>
            <a:fillRect/>
          </a:stretch>
        </p:blipFill>
        <p:spPr>
          <a:xfrm>
            <a:off x="8421547" y="5085776"/>
            <a:ext cx="3175163" cy="889046"/>
          </a:xfrm>
          <a:prstGeom prst="rect">
            <a:avLst/>
          </a:prstGeom>
        </p:spPr>
      </p:pic>
    </p:spTree>
    <p:extLst>
      <p:ext uri="{BB962C8B-B14F-4D97-AF65-F5344CB8AC3E}">
        <p14:creationId xmlns:p14="http://schemas.microsoft.com/office/powerpoint/2010/main" val="102408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KPIs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A852B734-77E5-4461-9842-1EAA46261814}"/>
              </a:ext>
            </a:extLst>
          </p:cNvPr>
          <p:cNvSpPr/>
          <p:nvPr/>
        </p:nvSpPr>
        <p:spPr>
          <a:xfrm>
            <a:off x="311851" y="2514219"/>
            <a:ext cx="11568298" cy="3785652"/>
          </a:xfrm>
          <a:prstGeom prst="rect">
            <a:avLst/>
          </a:prstGeom>
        </p:spPr>
        <p:txBody>
          <a:bodyPr wrap="square">
            <a:spAutoFit/>
          </a:bodyPr>
          <a:lstStyle/>
          <a:p>
            <a:r>
              <a:rPr lang="en-US" sz="2800" b="1" u="sng" dirty="0">
                <a:solidFill>
                  <a:srgbClr val="505050"/>
                </a:solidFill>
                <a:latin typeface="Segoe UI" panose="020B0502040204020203" pitchFamily="34" charset="0"/>
                <a:cs typeface="Segoe UI" panose="020B0502040204020203" pitchFamily="34" charset="0"/>
              </a:rPr>
              <a:t>Different Ways to Obtain/Use KPIs</a:t>
            </a:r>
          </a:p>
          <a:p>
            <a:endParaRPr lang="en-US" sz="2400" dirty="0">
              <a:latin typeface="Segoe UI" panose="020B0502040204020203" pitchFamily="34" charset="0"/>
              <a:cs typeface="Segoe UI" panose="020B0502040204020203" pitchFamily="34" charset="0"/>
            </a:endParaRPr>
          </a:p>
          <a:p>
            <a:pPr marL="742950" lvl="1" indent="-285750">
              <a:spcBef>
                <a:spcPts val="6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Use the KPI visualization in Power BI Desktop </a:t>
            </a:r>
          </a:p>
          <a:p>
            <a:pPr marL="742950" lvl="1" indent="-285750">
              <a:spcBef>
                <a:spcPts val="6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If you </a:t>
            </a:r>
            <a:r>
              <a:rPr lang="en-US" sz="2400" i="1" dirty="0">
                <a:latin typeface="Segoe UI" panose="020B0502040204020203" pitchFamily="34" charset="0"/>
                <a:cs typeface="Segoe UI" panose="020B0502040204020203" pitchFamily="34" charset="0"/>
              </a:rPr>
              <a:t>import</a:t>
            </a:r>
            <a:r>
              <a:rPr lang="en-US" sz="2400" dirty="0">
                <a:latin typeface="Segoe UI" panose="020B0502040204020203" pitchFamily="34" charset="0"/>
                <a:cs typeface="Segoe UI" panose="020B0502040204020203" pitchFamily="34" charset="0"/>
              </a:rPr>
              <a:t> an Excel data model with KPIs into Power BI Desktop, the KPIs will be maintained and render in color</a:t>
            </a:r>
          </a:p>
          <a:p>
            <a:pPr marL="742950" lvl="1" indent="-285750">
              <a:spcBef>
                <a:spcPts val="6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If you </a:t>
            </a:r>
            <a:r>
              <a:rPr lang="en-US" sz="2400" i="1" dirty="0">
                <a:latin typeface="Segoe UI" panose="020B0502040204020203" pitchFamily="34" charset="0"/>
                <a:cs typeface="Segoe UI" panose="020B0502040204020203" pitchFamily="34" charset="0"/>
              </a:rPr>
              <a:t>connect</a:t>
            </a:r>
            <a:r>
              <a:rPr lang="en-US" sz="2400" dirty="0">
                <a:latin typeface="Segoe UI" panose="020B0502040204020203" pitchFamily="34" charset="0"/>
                <a:cs typeface="Segoe UI" panose="020B0502040204020203" pitchFamily="34" charset="0"/>
              </a:rPr>
              <a:t> Power BI Desktop to either SSAS Multi-Dimensional or Tabular Model which contains KPIs, the KPIs will render in color in your visualizations</a:t>
            </a:r>
          </a:p>
          <a:p>
            <a:pPr marL="742950" lvl="1" indent="-285750">
              <a:spcBef>
                <a:spcPts val="6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In the Table Visual, use conditional formatting to set colors in a column then set the column width very small to only display the colors</a:t>
            </a:r>
          </a:p>
        </p:txBody>
      </p:sp>
      <p:pic>
        <p:nvPicPr>
          <p:cNvPr id="3" name="Picture 2">
            <a:extLst>
              <a:ext uri="{FF2B5EF4-FFF2-40B4-BE49-F238E27FC236}">
                <a16:creationId xmlns:a16="http://schemas.microsoft.com/office/drawing/2014/main" id="{32FB141B-64B4-4D54-8F9F-A018DC549678}"/>
              </a:ext>
            </a:extLst>
          </p:cNvPr>
          <p:cNvPicPr>
            <a:picLocks noChangeAspect="1"/>
          </p:cNvPicPr>
          <p:nvPr/>
        </p:nvPicPr>
        <p:blipFill>
          <a:blip r:embed="rId3"/>
          <a:stretch>
            <a:fillRect/>
          </a:stretch>
        </p:blipFill>
        <p:spPr>
          <a:xfrm>
            <a:off x="8097055" y="1898372"/>
            <a:ext cx="2482978" cy="1301817"/>
          </a:xfrm>
          <a:prstGeom prst="rect">
            <a:avLst/>
          </a:prstGeom>
        </p:spPr>
      </p:pic>
    </p:spTree>
    <p:extLst>
      <p:ext uri="{BB962C8B-B14F-4D97-AF65-F5344CB8AC3E}">
        <p14:creationId xmlns:p14="http://schemas.microsoft.com/office/powerpoint/2010/main" val="388371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Report Layout Hacks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0C2E86A4-B2FE-44A6-A761-30A69E788DB7}"/>
              </a:ext>
            </a:extLst>
          </p:cNvPr>
          <p:cNvSpPr txBox="1"/>
          <p:nvPr/>
        </p:nvSpPr>
        <p:spPr>
          <a:xfrm>
            <a:off x="-389614" y="2081537"/>
            <a:ext cx="12192000"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solidFill>
                  <a:srgbClr val="505050"/>
                </a:solidFill>
                <a:latin typeface="Segoe UI" panose="020B0502040204020203" pitchFamily="34" charset="0"/>
                <a:cs typeface="Segoe UI" panose="020B0502040204020203" pitchFamily="34" charset="0"/>
              </a:rPr>
              <a:t>Can this be done in Power BI?</a:t>
            </a:r>
          </a:p>
        </p:txBody>
      </p:sp>
      <p:pic>
        <p:nvPicPr>
          <p:cNvPr id="3" name="Picture 2">
            <a:extLst>
              <a:ext uri="{FF2B5EF4-FFF2-40B4-BE49-F238E27FC236}">
                <a16:creationId xmlns:a16="http://schemas.microsoft.com/office/drawing/2014/main" id="{152DFA9F-15C9-45F3-B369-C002247F2BB6}"/>
              </a:ext>
            </a:extLst>
          </p:cNvPr>
          <p:cNvPicPr>
            <a:picLocks noChangeAspect="1"/>
          </p:cNvPicPr>
          <p:nvPr/>
        </p:nvPicPr>
        <p:blipFill>
          <a:blip r:embed="rId3"/>
          <a:stretch>
            <a:fillRect/>
          </a:stretch>
        </p:blipFill>
        <p:spPr>
          <a:xfrm>
            <a:off x="1649391" y="3244629"/>
            <a:ext cx="8599841" cy="1660791"/>
          </a:xfrm>
          <a:prstGeom prst="rect">
            <a:avLst/>
          </a:prstGeom>
        </p:spPr>
      </p:pic>
    </p:spTree>
    <p:extLst>
      <p:ext uri="{BB962C8B-B14F-4D97-AF65-F5344CB8AC3E}">
        <p14:creationId xmlns:p14="http://schemas.microsoft.com/office/powerpoint/2010/main" val="188056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Bar Charts as KPIs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F63423F8-B3E3-4DB7-BFC8-1EC43183C705}"/>
              </a:ext>
            </a:extLst>
          </p:cNvPr>
          <p:cNvPicPr>
            <a:picLocks noChangeAspect="1"/>
          </p:cNvPicPr>
          <p:nvPr/>
        </p:nvPicPr>
        <p:blipFill>
          <a:blip r:embed="rId3"/>
          <a:stretch>
            <a:fillRect/>
          </a:stretch>
        </p:blipFill>
        <p:spPr>
          <a:xfrm>
            <a:off x="2727325" y="2641877"/>
            <a:ext cx="2974976" cy="1487488"/>
          </a:xfrm>
          <a:prstGeom prst="rect">
            <a:avLst/>
          </a:prstGeom>
        </p:spPr>
      </p:pic>
      <p:pic>
        <p:nvPicPr>
          <p:cNvPr id="3" name="Picture 2">
            <a:extLst>
              <a:ext uri="{FF2B5EF4-FFF2-40B4-BE49-F238E27FC236}">
                <a16:creationId xmlns:a16="http://schemas.microsoft.com/office/drawing/2014/main" id="{C5B27B1A-815F-44DE-9963-EFC88BF6EEFE}"/>
              </a:ext>
            </a:extLst>
          </p:cNvPr>
          <p:cNvPicPr>
            <a:picLocks noChangeAspect="1"/>
          </p:cNvPicPr>
          <p:nvPr/>
        </p:nvPicPr>
        <p:blipFill>
          <a:blip r:embed="rId4"/>
          <a:stretch>
            <a:fillRect/>
          </a:stretch>
        </p:blipFill>
        <p:spPr>
          <a:xfrm>
            <a:off x="7083425" y="2641877"/>
            <a:ext cx="2974976" cy="1496219"/>
          </a:xfrm>
          <a:prstGeom prst="rect">
            <a:avLst/>
          </a:prstGeom>
        </p:spPr>
      </p:pic>
      <p:sp>
        <p:nvSpPr>
          <p:cNvPr id="4" name="Rectangle 3">
            <a:extLst>
              <a:ext uri="{FF2B5EF4-FFF2-40B4-BE49-F238E27FC236}">
                <a16:creationId xmlns:a16="http://schemas.microsoft.com/office/drawing/2014/main" id="{9B5B8E64-7FB7-4FA5-881A-C231A34084EF}"/>
              </a:ext>
            </a:extLst>
          </p:cNvPr>
          <p:cNvSpPr/>
          <p:nvPr/>
        </p:nvSpPr>
        <p:spPr>
          <a:xfrm>
            <a:off x="3690804" y="4922624"/>
            <a:ext cx="5124544" cy="461665"/>
          </a:xfrm>
          <a:prstGeom prst="rect">
            <a:avLst/>
          </a:prstGeom>
        </p:spPr>
        <p:txBody>
          <a:bodyPr wrap="none">
            <a:spAutoFit/>
          </a:bodyPr>
          <a:lstStyle/>
          <a:p>
            <a:pPr algn="ctr"/>
            <a:r>
              <a:rPr lang="en-US" sz="2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You can do the same with Pie Charts</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5919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Spark Lines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2" name="Picture 1">
            <a:extLst>
              <a:ext uri="{FF2B5EF4-FFF2-40B4-BE49-F238E27FC236}">
                <a16:creationId xmlns:a16="http://schemas.microsoft.com/office/drawing/2014/main" id="{9685111F-6FFF-4B21-B6BC-E6BF8A70AD37}"/>
              </a:ext>
            </a:extLst>
          </p:cNvPr>
          <p:cNvPicPr>
            <a:picLocks noChangeAspect="1"/>
          </p:cNvPicPr>
          <p:nvPr/>
        </p:nvPicPr>
        <p:blipFill>
          <a:blip r:embed="rId3"/>
          <a:stretch>
            <a:fillRect/>
          </a:stretch>
        </p:blipFill>
        <p:spPr>
          <a:xfrm>
            <a:off x="730951" y="2635572"/>
            <a:ext cx="3032585" cy="1203378"/>
          </a:xfrm>
          <a:prstGeom prst="rect">
            <a:avLst/>
          </a:prstGeom>
        </p:spPr>
      </p:pic>
      <p:pic>
        <p:nvPicPr>
          <p:cNvPr id="3" name="Picture 2">
            <a:extLst>
              <a:ext uri="{FF2B5EF4-FFF2-40B4-BE49-F238E27FC236}">
                <a16:creationId xmlns:a16="http://schemas.microsoft.com/office/drawing/2014/main" id="{6F05212B-76A9-47B7-9460-92077EB84ED4}"/>
              </a:ext>
            </a:extLst>
          </p:cNvPr>
          <p:cNvPicPr>
            <a:picLocks noChangeAspect="1"/>
          </p:cNvPicPr>
          <p:nvPr/>
        </p:nvPicPr>
        <p:blipFill>
          <a:blip r:embed="rId4"/>
          <a:stretch>
            <a:fillRect/>
          </a:stretch>
        </p:blipFill>
        <p:spPr>
          <a:xfrm>
            <a:off x="4579708" y="2635572"/>
            <a:ext cx="3032585" cy="1195044"/>
          </a:xfrm>
          <a:prstGeom prst="rect">
            <a:avLst/>
          </a:prstGeom>
        </p:spPr>
      </p:pic>
      <p:sp>
        <p:nvSpPr>
          <p:cNvPr id="4" name="Rectangle 3">
            <a:extLst>
              <a:ext uri="{FF2B5EF4-FFF2-40B4-BE49-F238E27FC236}">
                <a16:creationId xmlns:a16="http://schemas.microsoft.com/office/drawing/2014/main" id="{81A3CB34-FEF5-47FC-82E3-E06AE1932843}"/>
              </a:ext>
            </a:extLst>
          </p:cNvPr>
          <p:cNvSpPr/>
          <p:nvPr/>
        </p:nvSpPr>
        <p:spPr>
          <a:xfrm>
            <a:off x="619816" y="3896475"/>
            <a:ext cx="3474985" cy="461665"/>
          </a:xfrm>
          <a:prstGeom prst="rect">
            <a:avLst/>
          </a:prstGeom>
        </p:spPr>
        <p:txBody>
          <a:bodyPr wrap="square">
            <a:spAutoFit/>
          </a:bodyPr>
          <a:lstStyle/>
          <a:p>
            <a:r>
              <a:rPr lang="en-US" sz="2400" dirty="0">
                <a:gradFill>
                  <a:gsLst>
                    <a:gs pos="2917">
                      <a:schemeClr val="tx1"/>
                    </a:gs>
                    <a:gs pos="30000">
                      <a:schemeClr val="tx1"/>
                    </a:gs>
                  </a:gsLst>
                  <a:lin ang="5400000" scaled="0"/>
                </a:gradFill>
                <a:latin typeface="+mj-lt"/>
              </a:rPr>
              <a:t>Spark line with Min, Max</a:t>
            </a:r>
            <a:endParaRPr lang="en-US" sz="2400" dirty="0">
              <a:latin typeface="+mj-lt"/>
            </a:endParaRPr>
          </a:p>
        </p:txBody>
      </p:sp>
      <p:sp>
        <p:nvSpPr>
          <p:cNvPr id="12" name="Rectangle 11">
            <a:extLst>
              <a:ext uri="{FF2B5EF4-FFF2-40B4-BE49-F238E27FC236}">
                <a16:creationId xmlns:a16="http://schemas.microsoft.com/office/drawing/2014/main" id="{5E486452-5A34-4064-BE28-2EB2E238A2C5}"/>
              </a:ext>
            </a:extLst>
          </p:cNvPr>
          <p:cNvSpPr/>
          <p:nvPr/>
        </p:nvSpPr>
        <p:spPr>
          <a:xfrm>
            <a:off x="4709659" y="3896474"/>
            <a:ext cx="2772682" cy="461665"/>
          </a:xfrm>
          <a:prstGeom prst="rect">
            <a:avLst/>
          </a:prstGeom>
        </p:spPr>
        <p:txBody>
          <a:bodyPr wrap="none">
            <a:spAutoFit/>
          </a:bodyPr>
          <a:lstStyle/>
          <a:p>
            <a:r>
              <a:rPr lang="en-US" sz="2400" dirty="0">
                <a:gradFill>
                  <a:gsLst>
                    <a:gs pos="2917">
                      <a:schemeClr val="tx1"/>
                    </a:gs>
                    <a:gs pos="30000">
                      <a:schemeClr val="tx1"/>
                    </a:gs>
                  </a:gsLst>
                  <a:lin ang="5400000" scaled="0"/>
                </a:gradFill>
                <a:latin typeface="+mj-lt"/>
              </a:rPr>
              <a:t>YoY growth with +/-</a:t>
            </a:r>
            <a:endParaRPr lang="en-US" sz="2400" dirty="0">
              <a:latin typeface="+mj-lt"/>
            </a:endParaRPr>
          </a:p>
        </p:txBody>
      </p:sp>
      <p:sp>
        <p:nvSpPr>
          <p:cNvPr id="14" name="Rectangle 13">
            <a:extLst>
              <a:ext uri="{FF2B5EF4-FFF2-40B4-BE49-F238E27FC236}">
                <a16:creationId xmlns:a16="http://schemas.microsoft.com/office/drawing/2014/main" id="{A6B56EAA-82E7-4149-B77F-B98D4D65AA8F}"/>
              </a:ext>
            </a:extLst>
          </p:cNvPr>
          <p:cNvSpPr/>
          <p:nvPr/>
        </p:nvSpPr>
        <p:spPr>
          <a:xfrm>
            <a:off x="8845409" y="3896475"/>
            <a:ext cx="2113784" cy="461665"/>
          </a:xfrm>
          <a:prstGeom prst="rect">
            <a:avLst/>
          </a:prstGeom>
        </p:spPr>
        <p:txBody>
          <a:bodyPr wrap="none">
            <a:spAutoFit/>
          </a:bodyPr>
          <a:lstStyle/>
          <a:p>
            <a:r>
              <a:rPr lang="en-US" sz="2400" dirty="0">
                <a:gradFill>
                  <a:gsLst>
                    <a:gs pos="2917">
                      <a:schemeClr val="tx1"/>
                    </a:gs>
                    <a:gs pos="30000">
                      <a:schemeClr val="tx1"/>
                    </a:gs>
                  </a:gsLst>
                  <a:lin ang="5400000" scaled="0"/>
                </a:gradFill>
                <a:latin typeface="+mj-lt"/>
              </a:rPr>
              <a:t>Win loss charts</a:t>
            </a:r>
            <a:endParaRPr lang="en-US" sz="2400" dirty="0">
              <a:latin typeface="+mj-lt"/>
            </a:endParaRPr>
          </a:p>
        </p:txBody>
      </p:sp>
      <p:sp>
        <p:nvSpPr>
          <p:cNvPr id="16" name="Rectangle 15">
            <a:extLst>
              <a:ext uri="{FF2B5EF4-FFF2-40B4-BE49-F238E27FC236}">
                <a16:creationId xmlns:a16="http://schemas.microsoft.com/office/drawing/2014/main" id="{E23CF20A-5BCC-417A-9303-C935E36A955F}"/>
              </a:ext>
            </a:extLst>
          </p:cNvPr>
          <p:cNvSpPr/>
          <p:nvPr/>
        </p:nvSpPr>
        <p:spPr>
          <a:xfrm>
            <a:off x="2552700" y="5152916"/>
            <a:ext cx="7086600" cy="480131"/>
          </a:xfrm>
          <a:prstGeom prst="rect">
            <a:avLst/>
          </a:prstGeom>
        </p:spPr>
        <p:txBody>
          <a:bodyPr wrap="square">
            <a:spAutoFit/>
          </a:bodyPr>
          <a:lstStyle/>
          <a:p>
            <a:pPr algn="ctr">
              <a:lnSpc>
                <a:spcPct val="90000"/>
              </a:lnSpc>
              <a:spcAft>
                <a:spcPts val="600"/>
              </a:spcAft>
            </a:pPr>
            <a:r>
              <a:rPr lang="en-US" sz="2800" b="1" dirty="0">
                <a:solidFill>
                  <a:srgbClr val="505050"/>
                </a:solidFill>
                <a:latin typeface="Segoe UI" panose="020B0502040204020203" pitchFamily="34" charset="0"/>
                <a:cs typeface="Segoe UI" panose="020B0502040204020203" pitchFamily="34" charset="0"/>
              </a:rPr>
              <a:t>How do you create these with Power BI?</a:t>
            </a:r>
          </a:p>
        </p:txBody>
      </p:sp>
      <p:pic>
        <p:nvPicPr>
          <p:cNvPr id="18" name="Picture 17">
            <a:extLst>
              <a:ext uri="{FF2B5EF4-FFF2-40B4-BE49-F238E27FC236}">
                <a16:creationId xmlns:a16="http://schemas.microsoft.com/office/drawing/2014/main" id="{3424261C-F5B6-44CE-86B7-4EE97C2E56E0}"/>
              </a:ext>
            </a:extLst>
          </p:cNvPr>
          <p:cNvPicPr>
            <a:picLocks noChangeAspect="1"/>
          </p:cNvPicPr>
          <p:nvPr/>
        </p:nvPicPr>
        <p:blipFill rotWithShape="1">
          <a:blip r:embed="rId5"/>
          <a:srcRect l="1" r="2800"/>
          <a:stretch/>
        </p:blipFill>
        <p:spPr>
          <a:xfrm>
            <a:off x="8428466" y="2635572"/>
            <a:ext cx="2947671" cy="1217062"/>
          </a:xfrm>
          <a:prstGeom prst="rect">
            <a:avLst/>
          </a:prstGeom>
        </p:spPr>
      </p:pic>
    </p:spTree>
    <p:extLst>
      <p:ext uri="{BB962C8B-B14F-4D97-AF65-F5344CB8AC3E}">
        <p14:creationId xmlns:p14="http://schemas.microsoft.com/office/powerpoint/2010/main" val="84709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Hyperlinks and Images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B195337B-5221-458C-A471-0C83423D0228}"/>
              </a:ext>
            </a:extLst>
          </p:cNvPr>
          <p:cNvSpPr/>
          <p:nvPr/>
        </p:nvSpPr>
        <p:spPr>
          <a:xfrm>
            <a:off x="1909977" y="5972642"/>
            <a:ext cx="7086600" cy="4801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rPr>
              <a:t>How do you create these with Power BI?</a:t>
            </a:r>
          </a:p>
        </p:txBody>
      </p:sp>
      <p:pic>
        <p:nvPicPr>
          <p:cNvPr id="3" name="Picture 2">
            <a:extLst>
              <a:ext uri="{FF2B5EF4-FFF2-40B4-BE49-F238E27FC236}">
                <a16:creationId xmlns:a16="http://schemas.microsoft.com/office/drawing/2014/main" id="{54227619-8237-4297-B408-2CAFE7D0024C}"/>
              </a:ext>
            </a:extLst>
          </p:cNvPr>
          <p:cNvPicPr>
            <a:picLocks noChangeAspect="1"/>
          </p:cNvPicPr>
          <p:nvPr/>
        </p:nvPicPr>
        <p:blipFill>
          <a:blip r:embed="rId3"/>
          <a:stretch>
            <a:fillRect/>
          </a:stretch>
        </p:blipFill>
        <p:spPr>
          <a:xfrm>
            <a:off x="806201" y="2054536"/>
            <a:ext cx="1974951" cy="3676839"/>
          </a:xfrm>
          <a:prstGeom prst="rect">
            <a:avLst/>
          </a:prstGeom>
        </p:spPr>
      </p:pic>
      <p:sp>
        <p:nvSpPr>
          <p:cNvPr id="4" name="Rectangle 3">
            <a:extLst>
              <a:ext uri="{FF2B5EF4-FFF2-40B4-BE49-F238E27FC236}">
                <a16:creationId xmlns:a16="http://schemas.microsoft.com/office/drawing/2014/main" id="{13D33677-C9D6-4B28-AB69-20D74D733E2C}"/>
              </a:ext>
            </a:extLst>
          </p:cNvPr>
          <p:cNvSpPr/>
          <p:nvPr/>
        </p:nvSpPr>
        <p:spPr>
          <a:xfrm>
            <a:off x="5453277" y="2203878"/>
            <a:ext cx="6223822" cy="304698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Full path of the URL in a field</a:t>
            </a:r>
            <a:b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b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Segoe UI" panose="020B0502040204020203" pitchFamily="34" charset="0"/>
                <a:cs typeface="Segoe UI" panose="020B0502040204020203" pitchFamily="34" charset="0"/>
              </a:rPr>
              <a:t>Modify the </a:t>
            </a:r>
            <a:r>
              <a:rPr lang="en-US" sz="2400" b="1" dirty="0">
                <a:solidFill>
                  <a:srgbClr val="505050"/>
                </a:solidFill>
                <a:latin typeface="Segoe UI" panose="020B0502040204020203" pitchFamily="34" charset="0"/>
                <a:cs typeface="Segoe UI" panose="020B0502040204020203" pitchFamily="34" charset="0"/>
              </a:rPr>
              <a:t>Data Category </a:t>
            </a:r>
            <a:r>
              <a:rPr lang="en-US" sz="2400" dirty="0">
                <a:solidFill>
                  <a:prstClr val="black"/>
                </a:solidFill>
                <a:latin typeface="Segoe UI" panose="020B0502040204020203" pitchFamily="34" charset="0"/>
                <a:cs typeface="Segoe UI" panose="020B0502040204020203" pitchFamily="34" charset="0"/>
              </a:rPr>
              <a:t>(modeling ribbon)</a:t>
            </a:r>
            <a:endParaRPr lang="en-US" sz="2400" b="1" dirty="0">
              <a:solidFill>
                <a:prstClr val="black"/>
              </a:solidFill>
              <a:latin typeface="Segoe UI" panose="020B0502040204020203" pitchFamily="34" charset="0"/>
              <a:cs typeface="Segoe UI" panose="020B0502040204020203" pitchFamily="34" charset="0"/>
            </a:endParaRPr>
          </a:p>
          <a:p>
            <a:pPr marL="800100" lvl="1" indent="-3429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ImageURL – to see image</a:t>
            </a:r>
          </a:p>
          <a:p>
            <a:pPr marL="800100" lvl="1" indent="-342900">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WebURL – to </a:t>
            </a:r>
            <a:r>
              <a:rPr lang="en-US" sz="2400" dirty="0">
                <a:solidFill>
                  <a:prstClr val="black"/>
                </a:solidFill>
                <a:latin typeface="Segoe UI" panose="020B0502040204020203" pitchFamily="34" charset="0"/>
                <a:cs typeface="Segoe UI" panose="020B0502040204020203" pitchFamily="34" charset="0"/>
              </a:rPr>
              <a:t>l</a:t>
            </a: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ink symbol</a:t>
            </a:r>
            <a:br>
              <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b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Segoe UI" panose="020B0502040204020203" pitchFamily="34" charset="0"/>
                <a:cs typeface="Segoe UI" panose="020B0502040204020203" pitchFamily="34" charset="0"/>
              </a:rPr>
              <a:t>Supports all link types displayed at left.</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12" name="Picture 11" descr="A close up of a screen&#10;&#10;Description generated with high confidence">
            <a:extLst>
              <a:ext uri="{FF2B5EF4-FFF2-40B4-BE49-F238E27FC236}">
                <a16:creationId xmlns:a16="http://schemas.microsoft.com/office/drawing/2014/main" id="{42ACCC11-F17D-46A4-A694-2C1899A6C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1792" y="2418180"/>
            <a:ext cx="1412250" cy="3188050"/>
          </a:xfrm>
          <a:prstGeom prst="rect">
            <a:avLst/>
          </a:prstGeom>
        </p:spPr>
      </p:pic>
    </p:spTree>
    <p:extLst>
      <p:ext uri="{BB962C8B-B14F-4D97-AF65-F5344CB8AC3E}">
        <p14:creationId xmlns:p14="http://schemas.microsoft.com/office/powerpoint/2010/main" val="208705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a:xfrm>
            <a:off x="373115" y="2527535"/>
            <a:ext cx="11647899" cy="2854800"/>
          </a:xfrm>
        </p:spPr>
        <p:txBody>
          <a:bodyPr>
            <a:normAutofit fontScale="90000"/>
          </a:bodyPr>
          <a:lstStyle/>
          <a:p>
            <a:r>
              <a:rPr lang="en-US" sz="8000" dirty="0">
                <a:latin typeface="Segoe UI" panose="020B0502040204020203" pitchFamily="34" charset="0"/>
                <a:cs typeface="Segoe UI" panose="020B0502040204020203" pitchFamily="34" charset="0"/>
              </a:rPr>
              <a:t>Module 7 Knowledge Check</a:t>
            </a:r>
            <a:br>
              <a:rPr lang="en-US" sz="8000" dirty="0">
                <a:latin typeface="Segoe UI" panose="020B0502040204020203" pitchFamily="34" charset="0"/>
                <a:cs typeface="Segoe UI" panose="020B0502040204020203" pitchFamily="34" charset="0"/>
              </a:rPr>
            </a:br>
            <a:r>
              <a:rPr lang="en-US" sz="4900" dirty="0">
                <a:solidFill>
                  <a:schemeClr val="bg1"/>
                </a:solidFill>
                <a:effectLst/>
                <a:latin typeface="Segoe UI" panose="020B0502040204020203" pitchFamily="34" charset="0"/>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https://aka.ms/PBIVisCheckMod7</a:t>
            </a:r>
            <a:br>
              <a:rPr lang="en-US" sz="1800" dirty="0">
                <a:effectLst/>
                <a:latin typeface="Calibri" panose="020F0502020204030204" pitchFamily="34" charset="0"/>
                <a:ea typeface="Calibri" panose="020F0502020204030204" pitchFamily="34" charset="0"/>
              </a:rPr>
            </a:br>
            <a:br>
              <a:rPr lang="en-US" sz="8000" dirty="0"/>
            </a:br>
            <a:endParaRPr lang="en-US" dirty="0">
              <a:solidFill>
                <a:schemeClr val="bg1"/>
              </a:solidFill>
            </a:endParaRPr>
          </a:p>
        </p:txBody>
      </p:sp>
    </p:spTree>
    <p:extLst>
      <p:ext uri="{BB962C8B-B14F-4D97-AF65-F5344CB8AC3E}">
        <p14:creationId xmlns:p14="http://schemas.microsoft.com/office/powerpoint/2010/main" val="79546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latin typeface="Segoe UI" panose="020B0502040204020203" pitchFamily="34" charset="0"/>
                <a:ea typeface="+mn-ea"/>
                <a:cs typeface="Segoe UI" panose="020B0502040204020203" pitchFamily="34" charset="0"/>
              </a:rPr>
              <a:t>Power BI </a:t>
            </a:r>
            <a:br>
              <a:rPr lang="en-US" dirty="0">
                <a:solidFill>
                  <a:srgbClr val="F2C811"/>
                </a:solidFill>
                <a:latin typeface="Segoe UI" panose="020B0502040204020203" pitchFamily="34" charset="0"/>
                <a:ea typeface="+mn-ea"/>
                <a:cs typeface="Segoe UI" panose="020B0502040204020203" pitchFamily="34" charset="0"/>
              </a:rPr>
            </a:br>
            <a:r>
              <a:rPr lang="en-US" dirty="0">
                <a:solidFill>
                  <a:schemeClr val="bg1"/>
                </a:solidFill>
                <a:latin typeface="Segoe UI" panose="020B0502040204020203" pitchFamily="34" charset="0"/>
                <a:ea typeface="+mn-ea"/>
                <a:cs typeface="Segoe UI" panose="020B0502040204020203" pitchFamily="34" charset="0"/>
              </a:rPr>
              <a:t>Data Visualization in a Day</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873425" y="2783540"/>
            <a:ext cx="10800000" cy="4073911"/>
          </a:xfrm>
        </p:spPr>
        <p:txBody>
          <a:bodyPr/>
          <a:lstStyle/>
          <a:p>
            <a:r>
              <a:rPr lang="en-US" sz="4000" dirty="0">
                <a:latin typeface="Segoe UI" panose="020B0502040204020203" pitchFamily="34" charset="0"/>
                <a:cs typeface="Segoe UI" panose="020B0502040204020203" pitchFamily="34" charset="0"/>
              </a:rPr>
              <a:t>Module 7  Labs </a:t>
            </a:r>
          </a:p>
          <a:p>
            <a:r>
              <a:rPr lang="en-US" sz="1800" dirty="0">
                <a:latin typeface="Segoe UI" panose="020B0502040204020203" pitchFamily="34" charset="0"/>
                <a:cs typeface="Segoe UI" panose="020B0502040204020203" pitchFamily="34" charset="0"/>
              </a:rPr>
              <a:t>Lab 7a: Product sales and geography</a:t>
            </a:r>
          </a:p>
          <a:p>
            <a:r>
              <a:rPr lang="en-US" sz="1800" dirty="0">
                <a:latin typeface="Segoe UI" panose="020B0502040204020203" pitchFamily="34" charset="0"/>
                <a:cs typeface="Segoe UI" panose="020B0502040204020203" pitchFamily="34" charset="0"/>
              </a:rPr>
              <a:t>Lab 7b: Edit interactions</a:t>
            </a:r>
          </a:p>
          <a:p>
            <a:r>
              <a:rPr lang="en-US" sz="1800" dirty="0">
                <a:latin typeface="Segoe UI" panose="020B0502040204020203" pitchFamily="34" charset="0"/>
                <a:cs typeface="Segoe UI" panose="020B0502040204020203" pitchFamily="34" charset="0"/>
              </a:rPr>
              <a:t>Lab 7c: Create a </a:t>
            </a:r>
            <a:r>
              <a:rPr lang="en-US" sz="1800" dirty="0" err="1">
                <a:latin typeface="Segoe UI" panose="020B0502040204020203" pitchFamily="34" charset="0"/>
                <a:cs typeface="Segoe UI" panose="020B0502040204020203" pitchFamily="34" charset="0"/>
              </a:rPr>
              <a:t>treemap</a:t>
            </a:r>
            <a:endParaRPr lang="en-US" sz="1800" dirty="0">
              <a:latin typeface="Segoe UI" panose="020B0502040204020203" pitchFamily="34" charset="0"/>
              <a:cs typeface="Segoe UI" panose="020B0502040204020203" pitchFamily="34" charset="0"/>
            </a:endParaRPr>
          </a:p>
          <a:p>
            <a:r>
              <a:rPr lang="en-US" sz="1800" dirty="0">
                <a:latin typeface="Segoe UI" panose="020B0502040204020203" pitchFamily="34" charset="0"/>
                <a:cs typeface="Segoe UI" panose="020B0502040204020203" pitchFamily="34" charset="0"/>
              </a:rPr>
              <a:t>Lab 7d: Working with filters</a:t>
            </a:r>
          </a:p>
          <a:p>
            <a:r>
              <a:rPr lang="en-US" sz="1800" dirty="0">
                <a:latin typeface="Segoe UI" panose="020B0502040204020203" pitchFamily="34" charset="0"/>
                <a:cs typeface="Segoe UI" panose="020B0502040204020203" pitchFamily="34" charset="0"/>
              </a:rPr>
              <a:t>Lab 7e: Sync slicers</a:t>
            </a:r>
          </a:p>
          <a:p>
            <a:r>
              <a:rPr lang="en-US" sz="1800" dirty="0">
                <a:latin typeface="Segoe UI" panose="020B0502040204020203" pitchFamily="34" charset="0"/>
                <a:cs typeface="Segoe UI" panose="020B0502040204020203" pitchFamily="34" charset="0"/>
              </a:rPr>
              <a:t>Lab 7f: Bookmarks &amp; action button</a:t>
            </a:r>
          </a:p>
          <a:p>
            <a:r>
              <a:rPr lang="en-US" sz="1800" dirty="0">
                <a:latin typeface="Segoe UI" panose="020B0502040204020203" pitchFamily="34" charset="0"/>
                <a:cs typeface="Segoe UI" panose="020B0502040204020203" pitchFamily="34" charset="0"/>
              </a:rPr>
              <a:t>Lab 7g: Smart narrative visual</a:t>
            </a:r>
          </a:p>
          <a:p>
            <a:r>
              <a:rPr lang="en-US" sz="1800" dirty="0">
                <a:latin typeface="Segoe UI" panose="020B0502040204020203" pitchFamily="34" charset="0"/>
                <a:cs typeface="Segoe UI" panose="020B0502040204020203" pitchFamily="34" charset="0"/>
              </a:rPr>
              <a:t>Lab 7h: Create a mobile layout</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67800" y="6629400"/>
            <a:ext cx="4114800" cy="228600"/>
          </a:xfrm>
        </p:spPr>
        <p:txBody>
          <a:bodyPr/>
          <a:lstStyle/>
          <a:p>
            <a:r>
              <a:rPr lang="en-AU" dirty="0"/>
              <a:t>© 2021 Microsoft. All rights reserved. </a:t>
            </a:r>
          </a:p>
        </p:txBody>
      </p:sp>
    </p:spTree>
    <p:extLst>
      <p:ext uri="{BB962C8B-B14F-4D97-AF65-F5344CB8AC3E}">
        <p14:creationId xmlns:p14="http://schemas.microsoft.com/office/powerpoint/2010/main" val="161789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A876042AB9E449BDB0911448D4ACF" ma:contentTypeVersion="9" ma:contentTypeDescription="Create a new document." ma:contentTypeScope="" ma:versionID="af939a754ec3027576acb805b6be2e6c">
  <xsd:schema xmlns:xsd="http://www.w3.org/2001/XMLSchema" xmlns:xs="http://www.w3.org/2001/XMLSchema" xmlns:p="http://schemas.microsoft.com/office/2006/metadata/properties" xmlns:ns2="f40c2ad6-e974-4957-b53e-854bf5449f41" targetNamespace="http://schemas.microsoft.com/office/2006/metadata/properties" ma:root="true" ma:fieldsID="07492bcf76c32229691417fea42d14b1" ns2:_="">
    <xsd:import namespace="f40c2ad6-e974-4957-b53e-854bf5449f4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c2ad6-e974-4957-b53e-854bf5449f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p:properties xmlns:p="http://schemas.microsoft.com/office/2006/metadata/properties" xmlns:xsi="http://www.w3.org/2001/XMLSchema-instance" xmlns:pc="http://schemas.microsoft.com/office/infopath/2007/PartnerControls">
  <documentManagement/>
</p:properties>
</file>

<file path=customXml/item11.xml><?xml version="1.0" encoding="utf-8"?>
<p:properties xmlns:p="http://schemas.microsoft.com/office/2006/metadata/properties" xmlns:xsi="http://www.w3.org/2001/XMLSchema-instance" xmlns:pc="http://schemas.microsoft.com/office/infopath/2007/PartnerControls">
  <documentManagement/>
</p:properties>
</file>

<file path=customXml/item12.xml><?xml version="1.0" encoding="utf-8"?>
<p:properties xmlns:p="http://schemas.microsoft.com/office/2006/metadata/properties" xmlns:xsi="http://www.w3.org/2001/XMLSchema-instance" xmlns:pc="http://schemas.microsoft.com/office/infopath/2007/PartnerControls">
  <documentManagement/>
</p:properties>
</file>

<file path=customXml/item13.xml><?xml version="1.0" encoding="utf-8"?>
<p:properties xmlns:p="http://schemas.microsoft.com/office/2006/metadata/properties" xmlns:xsi="http://www.w3.org/2001/XMLSchema-instance" xmlns:pc="http://schemas.microsoft.com/office/infopath/2007/PartnerControls">
  <documentManagement/>
</p:properties>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System.Storyboarding.Media.StreetMap" Revision="1" Stencil="System.Storyboarding.Media" StencilVersion="0.1"/>
</Control>
</file>

<file path=customXml/item7.xml><?xml version="1.0" encoding="utf-8"?>
<Control xmlns="http://schemas.microsoft.com/VisualStudio/2011/storyboarding/control">
  <Id Name="System.Storyboarding.Annotation.AnimatedBanner" Revision="1" Stencil="System.Storyboarding.Annotation" StencilVersion="0.1"/>
</Control>
</file>

<file path=customXml/item8.xml><?xml version="1.0" encoding="utf-8"?>
<p:properties xmlns:p="http://schemas.microsoft.com/office/2006/metadata/properties" xmlns:xsi="http://www.w3.org/2001/XMLSchema-instance" xmlns:pc="http://schemas.microsoft.com/office/infopath/2007/PartnerControls">
  <documentManagement/>
</p:properties>
</file>

<file path=customXml/item9.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5CD4DB-F0BE-4D6B-899D-0FB85E8E80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c2ad6-e974-4957-b53e-854bf5449f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xml><?xml version="1.0" encoding="utf-8"?>
<ds:datastoreItem xmlns:ds="http://schemas.openxmlformats.org/officeDocument/2006/customXml" ds:itemID="{143F0509-9197-4F66-BE77-8B1847B37DE2}">
  <ds:schemaRefs>
    <ds:schemaRef ds:uri="http://purl.org/dc/elements/1.1/"/>
    <ds:schemaRef ds:uri="http://www.w3.org/XML/1998/namespace"/>
    <ds:schemaRef ds:uri="http://schemas.openxmlformats.org/package/2006/metadata/core-properties"/>
    <ds:schemaRef ds:uri="25e761e6-6f25-45af-be83-244df6c5bcbf"/>
    <ds:schemaRef ds:uri="1a92240f-489f-46c8-9630-a1a42f5a7925"/>
    <ds:schemaRef ds:uri="http://schemas.microsoft.com/office/2006/metadata/properties"/>
    <ds:schemaRef ds:uri="http://schemas.microsoft.com/office/2006/documentManagement/types"/>
    <ds:schemaRef ds:uri="http://purl.org/dc/terms/"/>
    <ds:schemaRef ds:uri="http://schemas.microsoft.com/office/infopath/2007/PartnerControls"/>
    <ds:schemaRef ds:uri="http://purl.org/dc/dcmitype/"/>
  </ds:schemaRefs>
</ds:datastoreItem>
</file>

<file path=customXml/itemProps11.xml><?xml version="1.0" encoding="utf-8"?>
<ds:datastoreItem xmlns:ds="http://schemas.openxmlformats.org/officeDocument/2006/customXml" ds:itemID="{73DADA83-B45B-40A2-A6BF-21A2F0DE9CA4}">
  <ds:schemaRefs>
    <ds:schemaRef ds:uri="http://purl.org/dc/elements/1.1/"/>
    <ds:schemaRef ds:uri="http://www.w3.org/XML/1998/namespace"/>
    <ds:schemaRef ds:uri="http://schemas.openxmlformats.org/package/2006/metadata/core-properties"/>
    <ds:schemaRef ds:uri="25e761e6-6f25-45af-be83-244df6c5bcbf"/>
    <ds:schemaRef ds:uri="1a92240f-489f-46c8-9630-a1a42f5a7925"/>
    <ds:schemaRef ds:uri="http://schemas.microsoft.com/office/2006/metadata/properties"/>
    <ds:schemaRef ds:uri="http://schemas.microsoft.com/office/2006/documentManagement/types"/>
    <ds:schemaRef ds:uri="http://purl.org/dc/terms/"/>
    <ds:schemaRef ds:uri="http://schemas.microsoft.com/office/infopath/2007/PartnerControls"/>
    <ds:schemaRef ds:uri="http://purl.org/dc/dcmitype/"/>
  </ds:schemaRefs>
</ds:datastoreItem>
</file>

<file path=customXml/itemProps12.xml><?xml version="1.0" encoding="utf-8"?>
<ds:datastoreItem xmlns:ds="http://schemas.openxmlformats.org/officeDocument/2006/customXml" ds:itemID="{EA935FCD-7C7C-4785-B792-0AF7C0D0164D}">
  <ds:schemaRefs>
    <ds:schemaRef ds:uri="http://purl.org/dc/elements/1.1/"/>
    <ds:schemaRef ds:uri="http://www.w3.org/XML/1998/namespace"/>
    <ds:schemaRef ds:uri="http://schemas.openxmlformats.org/package/2006/metadata/core-properties"/>
    <ds:schemaRef ds:uri="25e761e6-6f25-45af-be83-244df6c5bcbf"/>
    <ds:schemaRef ds:uri="1a92240f-489f-46c8-9630-a1a42f5a7925"/>
    <ds:schemaRef ds:uri="http://schemas.microsoft.com/office/2006/metadata/properties"/>
    <ds:schemaRef ds:uri="http://schemas.microsoft.com/office/2006/documentManagement/types"/>
    <ds:schemaRef ds:uri="http://purl.org/dc/terms/"/>
    <ds:schemaRef ds:uri="http://schemas.microsoft.com/office/infopath/2007/PartnerControls"/>
    <ds:schemaRef ds:uri="http://purl.org/dc/dcmitype/"/>
  </ds:schemaRefs>
</ds:datastoreItem>
</file>

<file path=customXml/itemProps13.xml><?xml version="1.0" encoding="utf-8"?>
<ds:datastoreItem xmlns:ds="http://schemas.openxmlformats.org/officeDocument/2006/customXml" ds:itemID="{2F443F75-8E02-4FB7-A381-74B31F4F8A29}">
  <ds:schemaRefs>
    <ds:schemaRef ds:uri="http://purl.org/dc/elements/1.1/"/>
    <ds:schemaRef ds:uri="http://www.w3.org/XML/1998/namespace"/>
    <ds:schemaRef ds:uri="http://schemas.openxmlformats.org/package/2006/metadata/core-properties"/>
    <ds:schemaRef ds:uri="25e761e6-6f25-45af-be83-244df6c5bcbf"/>
    <ds:schemaRef ds:uri="1a92240f-489f-46c8-9630-a1a42f5a7925"/>
    <ds:schemaRef ds:uri="http://schemas.microsoft.com/office/2006/metadata/properties"/>
    <ds:schemaRef ds:uri="http://schemas.microsoft.com/office/2006/documentManagement/types"/>
    <ds:schemaRef ds:uri="http://purl.org/dc/terms/"/>
    <ds:schemaRef ds:uri="http://schemas.microsoft.com/office/infopath/2007/PartnerControls"/>
    <ds:schemaRef ds:uri="http://purl.org/dc/dcmitype/"/>
  </ds:schemaRefs>
</ds:datastoreItem>
</file>

<file path=customXml/itemProps14.xml><?xml version="1.0" encoding="utf-8"?>
<ds:datastoreItem xmlns:ds="http://schemas.openxmlformats.org/officeDocument/2006/customXml" ds:itemID="{C1C25DF6-F9A0-4532-B4AB-6C3D5D4CF0FE}">
  <ds:schemaRefs>
    <ds:schemaRef ds:uri="http://schemas.microsoft.com/sharepoint/v3/contenttype/forms"/>
  </ds:schemaRefs>
</ds:datastoreItem>
</file>

<file path=customXml/itemProps15.xml><?xml version="1.0" encoding="utf-8"?>
<ds:datastoreItem xmlns:ds="http://schemas.openxmlformats.org/officeDocument/2006/customXml" ds:itemID="{ACB9C277-C7D3-4B46-B5F5-1BC5F4C79224}">
  <ds:schemaRefs>
    <ds:schemaRef ds:uri="http://schemas.microsoft.com/sharepoint/v3/contenttype/forms"/>
  </ds:schemaRefs>
</ds:datastoreItem>
</file>

<file path=customXml/itemProps2.xml><?xml version="1.0" encoding="utf-8"?>
<ds:datastoreItem xmlns:ds="http://schemas.openxmlformats.org/officeDocument/2006/customXml" ds:itemID="{55863F1A-3230-4BFB-8F64-C468567E2258}">
  <ds:schemaRefs>
    <ds:schemaRef ds:uri="http://schemas.microsoft.com/sharepoint/v3/contenttype/forms"/>
  </ds:schemaRefs>
</ds:datastoreItem>
</file>

<file path=customXml/itemProps3.xml><?xml version="1.0" encoding="utf-8"?>
<ds:datastoreItem xmlns:ds="http://schemas.openxmlformats.org/officeDocument/2006/customXml" ds:itemID="{AAB23680-9A81-4DC4-808B-8DC9E174D656}">
  <ds:schemaRefs>
    <ds:schemaRef ds:uri="http://schemas.microsoft.com/sharepoint/v3/contenttype/forms"/>
  </ds:schemaRefs>
</ds:datastoreItem>
</file>

<file path=customXml/itemProps4.xml><?xml version="1.0" encoding="utf-8"?>
<ds:datastoreItem xmlns:ds="http://schemas.openxmlformats.org/officeDocument/2006/customXml" ds:itemID="{B4B488B0-0807-4B3D-A9CF-C5EF3C1B3633}">
  <ds:schemaRefs>
    <ds:schemaRef ds:uri="http://schemas.microsoft.com/sharepoint/v3/contenttype/forms"/>
  </ds:schemaRefs>
</ds:datastoreItem>
</file>

<file path=customXml/itemProps5.xml><?xml version="1.0" encoding="utf-8"?>
<ds:datastoreItem xmlns:ds="http://schemas.openxmlformats.org/officeDocument/2006/customXml" ds:itemID="{FBC42F91-B5F8-4630-8B0E-D24222C01094}">
  <ds:schemaRefs>
    <ds:schemaRef ds:uri="http://schemas.microsoft.com/sharepoint/v3/contenttype/forms"/>
  </ds:schemaRefs>
</ds:datastoreItem>
</file>

<file path=customXml/itemProps6.xml><?xml version="1.0" encoding="utf-8"?>
<ds:datastoreItem xmlns:ds="http://schemas.openxmlformats.org/officeDocument/2006/customXml" ds:itemID="{7201AA6D-04D9-4FA5-BEDB-1DB8E4AD5D8B}">
  <ds:schemaRefs>
    <ds:schemaRef ds:uri="http://schemas.microsoft.com/VisualStudio/2011/storyboarding/control"/>
  </ds:schemaRefs>
</ds:datastoreItem>
</file>

<file path=customXml/itemProps7.xml><?xml version="1.0" encoding="utf-8"?>
<ds:datastoreItem xmlns:ds="http://schemas.openxmlformats.org/officeDocument/2006/customXml" ds:itemID="{F108AAF3-B2BB-4E36-A206-07E544A84ADC}">
  <ds:schemaRefs>
    <ds:schemaRef ds:uri="http://schemas.microsoft.com/VisualStudio/2011/storyboarding/control"/>
  </ds:schemaRefs>
</ds:datastoreItem>
</file>

<file path=customXml/itemProps8.xml><?xml version="1.0" encoding="utf-8"?>
<ds:datastoreItem xmlns:ds="http://schemas.openxmlformats.org/officeDocument/2006/customXml" ds:itemID="{32F3366A-ACAE-4673-8A6B-D026ED1D7ED0}">
  <ds:schemaRefs>
    <ds:schemaRef ds:uri="http://purl.org/dc/elements/1.1/"/>
    <ds:schemaRef ds:uri="http://www.w3.org/XML/1998/namespace"/>
    <ds:schemaRef ds:uri="http://schemas.openxmlformats.org/package/2006/metadata/core-properties"/>
    <ds:schemaRef ds:uri="25e761e6-6f25-45af-be83-244df6c5bcbf"/>
    <ds:schemaRef ds:uri="1a92240f-489f-46c8-9630-a1a42f5a7925"/>
    <ds:schemaRef ds:uri="http://schemas.microsoft.com/office/2006/metadata/properties"/>
    <ds:schemaRef ds:uri="http://schemas.microsoft.com/office/2006/documentManagement/types"/>
    <ds:schemaRef ds:uri="http://purl.org/dc/terms/"/>
    <ds:schemaRef ds:uri="http://schemas.microsoft.com/office/infopath/2007/PartnerControls"/>
    <ds:schemaRef ds:uri="http://purl.org/dc/dcmitype/"/>
  </ds:schemaRefs>
</ds:datastoreItem>
</file>

<file path=customXml/itemProps9.xml><?xml version="1.0" encoding="utf-8"?>
<ds:datastoreItem xmlns:ds="http://schemas.openxmlformats.org/officeDocument/2006/customXml" ds:itemID="{AD76711F-01F8-4C94-B768-0A60C8804A32}">
  <ds:schemaRefs>
    <ds:schemaRef ds:uri="http://purl.org/dc/elements/1.1/"/>
    <ds:schemaRef ds:uri="http://www.w3.org/XML/1998/namespace"/>
    <ds:schemaRef ds:uri="http://schemas.openxmlformats.org/package/2006/metadata/core-properties"/>
    <ds:schemaRef ds:uri="25e761e6-6f25-45af-be83-244df6c5bcbf"/>
    <ds:schemaRef ds:uri="1a92240f-489f-46c8-9630-a1a42f5a7925"/>
    <ds:schemaRef ds:uri="http://schemas.microsoft.com/office/2006/metadata/properties"/>
    <ds:schemaRef ds:uri="http://schemas.microsoft.com/office/2006/documentManagement/types"/>
    <ds:schemaRef ds:uri="http://purl.org/dc/terms/"/>
    <ds:schemaRef ds:uri="http://schemas.microsoft.com/office/infopath/2007/PartnerControls"/>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7417</Words>
  <Application>Microsoft Office PowerPoint</Application>
  <PresentationFormat>Widescreen</PresentationFormat>
  <Paragraphs>1478</Paragraphs>
  <Slides>146</Slides>
  <Notes>142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146</vt:i4>
      </vt:variant>
    </vt:vector>
  </HeadingPairs>
  <TitlesOfParts>
    <vt:vector size="159" baseType="lpstr">
      <vt:lpstr>Arial</vt:lpstr>
      <vt:lpstr>Calibri</vt:lpstr>
      <vt:lpstr>Calibri Light</vt:lpstr>
      <vt:lpstr>Comic Sans MS</vt:lpstr>
      <vt:lpstr>Courier New</vt:lpstr>
      <vt:lpstr>Segoe UI</vt:lpstr>
      <vt:lpstr>Segoe UI Light</vt:lpstr>
      <vt:lpstr>Segoe UI Semibold</vt:lpstr>
      <vt:lpstr>Segoe UI Semilight</vt:lpstr>
      <vt:lpstr>Symbol</vt:lpstr>
      <vt:lpstr>wf_segoe-ui_light</vt:lpstr>
      <vt:lpstr>Wingdings</vt:lpstr>
      <vt:lpstr>Office Theme</vt:lpstr>
      <vt:lpstr>Power BI Advanced Data Visualization and Storytelling</vt:lpstr>
      <vt:lpstr>PowerPoint Presentation</vt:lpstr>
      <vt:lpstr>COURSE OBJECTIVES</vt:lpstr>
      <vt:lpstr>Power BI  Data Visualization in a Day</vt:lpstr>
      <vt:lpstr>What is Story Telling with Data</vt:lpstr>
      <vt:lpstr>What is Story Telling with Data</vt:lpstr>
      <vt:lpstr>What is Story Telling with Data</vt:lpstr>
      <vt:lpstr>What is Story Telling with Data</vt:lpstr>
      <vt:lpstr>What is Story Telling with Data</vt:lpstr>
      <vt:lpstr>Power BI  Data Visualization in a Day</vt:lpstr>
      <vt:lpstr>The Science Behind Data Visualization</vt:lpstr>
      <vt:lpstr>Science Behind Data Visualization</vt:lpstr>
      <vt:lpstr>Science Behind Data Visualization</vt:lpstr>
      <vt:lpstr>Iconic Memory</vt:lpstr>
      <vt:lpstr>Iconic Memory</vt:lpstr>
      <vt:lpstr>Iconic Memory</vt:lpstr>
      <vt:lpstr>Iconic Memory</vt:lpstr>
      <vt:lpstr>Iconic Memory</vt:lpstr>
      <vt:lpstr>Short Term Memory</vt:lpstr>
      <vt:lpstr>Short Term Memory</vt:lpstr>
      <vt:lpstr>Long Term Memory</vt:lpstr>
      <vt:lpstr>Long Term Memory</vt:lpstr>
      <vt:lpstr>Module 2 Knowledge Check https://aka.ms/PBIVisCheckMod2    </vt:lpstr>
      <vt:lpstr>Power BI  Data Visualization in a Day</vt:lpstr>
      <vt:lpstr>Data Structure and Data Grain</vt:lpstr>
      <vt:lpstr>Convert the Story to a Date Model</vt:lpstr>
      <vt:lpstr>Convert Story to a Data Model</vt:lpstr>
      <vt:lpstr>Module 3 Knowledge Check https://aka.ms/PBIVisCheckMod3  </vt:lpstr>
      <vt:lpstr>Power BI  Data Visualization in a Day</vt:lpstr>
      <vt:lpstr>Terminology and Definitions</vt:lpstr>
      <vt:lpstr>Datasets, Reports, Dashboards (in Service)</vt:lpstr>
      <vt:lpstr>Layouts – Dashboard vs Report</vt:lpstr>
      <vt:lpstr>Dashboard to Report Transitions</vt:lpstr>
      <vt:lpstr>Layouts</vt:lpstr>
      <vt:lpstr>Power BI  Data Visualization in a Day</vt:lpstr>
      <vt:lpstr>Column Layouts</vt:lpstr>
      <vt:lpstr>Dashboard Layouts – Vertical Matrix Layout</vt:lpstr>
      <vt:lpstr>Dashboard Layouts – Horizontal Matrix</vt:lpstr>
      <vt:lpstr>Power BI  Data Visualization in a Day</vt:lpstr>
      <vt:lpstr>Use Storyboarding to Design Report Layout</vt:lpstr>
      <vt:lpstr>Storyboarding Tools</vt:lpstr>
      <vt:lpstr>Report Channel – Drill Through Filters</vt:lpstr>
      <vt:lpstr> Demo 4a  </vt:lpstr>
      <vt:lpstr>Report Channel – Bookmarks and Toggles</vt:lpstr>
      <vt:lpstr> Demo 4b  </vt:lpstr>
      <vt:lpstr>Create Custom Tooltip Report</vt:lpstr>
      <vt:lpstr> Demo 4c  </vt:lpstr>
      <vt:lpstr>Slicers vs Filters Pane</vt:lpstr>
      <vt:lpstr>Module 4 Knowledge Check https://aka.ms/PBIVisCheckMod4  </vt:lpstr>
      <vt:lpstr>Power BI  Data Visualization in a Day</vt:lpstr>
      <vt:lpstr>Choose the Right Charts for the Right Purpose</vt:lpstr>
      <vt:lpstr>Column Charts for Comparison</vt:lpstr>
      <vt:lpstr>Column Chart vs Bar Chart for Comparison</vt:lpstr>
      <vt:lpstr>Line Charts</vt:lpstr>
      <vt:lpstr>Area Chart vs Line Chart</vt:lpstr>
      <vt:lpstr>Stacked Area Charts</vt:lpstr>
      <vt:lpstr>One Use Case for Area Charts</vt:lpstr>
      <vt:lpstr>Stacked vs Clustered Column (Bar) Chart Types</vt:lpstr>
      <vt:lpstr>Constructing Effective Tree Maps</vt:lpstr>
      <vt:lpstr>Constructing Effective Pie Charts</vt:lpstr>
      <vt:lpstr>Constructing Effective Tables</vt:lpstr>
      <vt:lpstr>Constructing Effective Cards</vt:lpstr>
      <vt:lpstr>Constructing Effective Slicers</vt:lpstr>
      <vt:lpstr>Constructing Scatterplot Charts</vt:lpstr>
      <vt:lpstr>Power BI  Data Visualization in a Day</vt:lpstr>
      <vt:lpstr>Power BI  Data Visualization in a Day</vt:lpstr>
      <vt:lpstr>Report Accessibility Checklist</vt:lpstr>
      <vt:lpstr>Report Accessibility – Built-in Features</vt:lpstr>
      <vt:lpstr>Report Accessibility – Configurable Built-in Features</vt:lpstr>
      <vt:lpstr>Power BI Customizations</vt:lpstr>
      <vt:lpstr>Power BI Customizations</vt:lpstr>
      <vt:lpstr>Power BI Customizations</vt:lpstr>
      <vt:lpstr>Power BI Customizations</vt:lpstr>
      <vt:lpstr>Custom Slicers</vt:lpstr>
      <vt:lpstr> Demo 6a  </vt:lpstr>
      <vt:lpstr>Power BI Customizations</vt:lpstr>
      <vt:lpstr> Demo 6b </vt:lpstr>
      <vt:lpstr>Power BI - Charticulator</vt:lpstr>
      <vt:lpstr>Power BI  Data Visualization in a Day</vt:lpstr>
      <vt:lpstr>Power BI  Data Visualization in a Day</vt:lpstr>
      <vt:lpstr> Demo 7 - Formatting </vt:lpstr>
      <vt:lpstr>Colors</vt:lpstr>
      <vt:lpstr>Things to Remember when Using Colors</vt:lpstr>
      <vt:lpstr>Make Your Own Theme</vt:lpstr>
      <vt:lpstr>Font</vt:lpstr>
      <vt:lpstr>Changing Font Weight using three Techniques</vt:lpstr>
      <vt:lpstr>Font Recommendations</vt:lpstr>
      <vt:lpstr>Use of Fonts</vt:lpstr>
      <vt:lpstr>Icons</vt:lpstr>
      <vt:lpstr>Dashboard Tile Art</vt:lpstr>
      <vt:lpstr>Proportional Sizes for Custom Dashboard Tiles</vt:lpstr>
      <vt:lpstr>Symbols</vt:lpstr>
      <vt:lpstr>KPIs</vt:lpstr>
      <vt:lpstr>Report Layout Hacks</vt:lpstr>
      <vt:lpstr>Bar Charts as KPIs</vt:lpstr>
      <vt:lpstr>Spark Lines</vt:lpstr>
      <vt:lpstr>Hyperlinks and Images</vt:lpstr>
      <vt:lpstr>Module 7 Knowledge Check https://aka.ms/PBIVisCheckMod7  </vt:lpstr>
      <vt:lpstr>Power BI  Data Visualization in a Day</vt:lpstr>
      <vt:lpstr>Power BI  Data Visualization in a Day</vt:lpstr>
      <vt:lpstr>Power BI Reports - Design Thought Process</vt:lpstr>
      <vt:lpstr>Power BI Reports - Design Thought Process</vt:lpstr>
      <vt:lpstr>Power BI Reports - Design Thought Process</vt:lpstr>
      <vt:lpstr>Power BI Reports - Design Thought Process</vt:lpstr>
      <vt:lpstr>Power BI Reports - Design Thought Process</vt:lpstr>
      <vt:lpstr>Original Report</vt:lpstr>
      <vt:lpstr>Original Report</vt:lpstr>
      <vt:lpstr>Chart Selection</vt:lpstr>
      <vt:lpstr>Report Alignment</vt:lpstr>
      <vt:lpstr>Branding/Targeting</vt:lpstr>
      <vt:lpstr>Color Selection</vt:lpstr>
      <vt:lpstr>Background Color</vt:lpstr>
      <vt:lpstr>Text Selection</vt:lpstr>
      <vt:lpstr>Final Report</vt:lpstr>
      <vt:lpstr>Power BI  Data Visualization in a Day</vt:lpstr>
      <vt:lpstr>Report Optimization – High Level</vt:lpstr>
      <vt:lpstr>Performance Analyzer</vt:lpstr>
      <vt:lpstr>Be Careful with Custom Visuals, Test Performance</vt:lpstr>
      <vt:lpstr>Filters vs Slicers</vt:lpstr>
      <vt:lpstr>Use Slicer Selection Defaults</vt:lpstr>
      <vt:lpstr>Use Synced Slicers with Care</vt:lpstr>
      <vt:lpstr>Use Query Reduction Features</vt:lpstr>
      <vt:lpstr>Avoid Intensive Data Export</vt:lpstr>
      <vt:lpstr>Power BI  Data Visualization in a Day</vt:lpstr>
      <vt:lpstr>Dashboard Optimization – High Level</vt:lpstr>
      <vt:lpstr>Pin Report Visuals to a Dashboard as Tiles</vt:lpstr>
      <vt:lpstr>Tip – Avoid very busy Report Tiles</vt:lpstr>
      <vt:lpstr>Tip – Manage Dashboard Cache Refresh</vt:lpstr>
      <vt:lpstr>Best Practices for Dashboard Design</vt:lpstr>
      <vt:lpstr>Track Business Metrics with Goals</vt:lpstr>
      <vt:lpstr>Goals – Create Scorecards</vt:lpstr>
      <vt:lpstr>Goals – Adding goals to your scorecard</vt:lpstr>
      <vt:lpstr>Goals – Future Roadmap</vt:lpstr>
      <vt:lpstr>Power BI  Data Visualization in a Day</vt:lpstr>
      <vt:lpstr>Sample Business Questions for Agile Process</vt:lpstr>
      <vt:lpstr>Power BI Support Resources</vt:lpstr>
      <vt:lpstr>Power BI  Data Visualization in a Day</vt:lpstr>
      <vt:lpstr>Power BI  Data Visualization in a Day</vt:lpstr>
      <vt:lpstr>KNOWLEDGE CHECK -  MODULE 2</vt:lpstr>
      <vt:lpstr>KNOWLEDGE CHECK -  MODULE 2 ANSWERS</vt:lpstr>
      <vt:lpstr>KNOWLEDGE CHECK -  MODULE 3</vt:lpstr>
      <vt:lpstr>KNOWLEDGE CHECK -  MODULE 3 ANSWERS</vt:lpstr>
      <vt:lpstr>KNOWLEDGE CHECK -  MODULE 4</vt:lpstr>
      <vt:lpstr>KNOWLEDGE CHECK -  MODULE 4 ANSWERS</vt:lpstr>
      <vt:lpstr>KNOWLEDGE CHECK -  MODULE 7</vt:lpstr>
      <vt:lpstr>KNOWLEDGE CHECK -  MODULE 7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cp:revision>
  <dcterms:created xsi:type="dcterms:W3CDTF">2015-04-15T05:50:26Z</dcterms:created>
  <dcterms:modified xsi:type="dcterms:W3CDTF">2021-09-07T07:36:20Z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0x01010093CA876042AB9E449BDB0911448D4ACF</vt:lpwstr>
  </property>
  <property fmtid="{D5CDD505-2E9C-101B-9397-08002B2CF9AE}" pid="5" name="TaxCatchAll">
    <vt:lpwstr/>
  </property>
  <property fmtid="{D5CDD505-2E9C-101B-9397-08002B2CF9AE}" pid="6" name="TaxKeywordTaxHTField">
    <vt:lpwstr/>
  </property>
  <property fmtid="{D5CDD505-2E9C-101B-9397-08002B2CF9AE}" pid="7" name="MSIP_Label_f42aa342-8706-4288-bd11-ebb85995028c_Enabled">
    <vt:lpwstr>True</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Ref">
    <vt:lpwstr>https://api.informationprotection.azure.com/api/72f988bf-86f1-41af-91ab-2d7cd011db47</vt:lpwstr>
  </property>
  <property fmtid="{D5CDD505-2E9C-101B-9397-08002B2CF9AE}" pid="10" name="MSIP_Label_f42aa342-8706-4288-bd11-ebb85995028c_SetBy">
    <vt:lpwstr>v-barran@microsoft.com</vt:lpwstr>
  </property>
  <property fmtid="{D5CDD505-2E9C-101B-9397-08002B2CF9AE}" pid="11" name="MSIP_Label_f42aa342-8706-4288-bd11-ebb85995028c_SetDate">
    <vt:lpwstr>2017-03-21T19:20:30.5081591-07:00</vt:lpwstr>
  </property>
  <property fmtid="{D5CDD505-2E9C-101B-9397-08002B2CF9AE}" pid="12" name="MSIP_Label_f42aa342-8706-4288-bd11-ebb85995028c_Name">
    <vt:lpwstr>General</vt:lpwstr>
  </property>
  <property fmtid="{D5CDD505-2E9C-101B-9397-08002B2CF9AE}" pid="13" name="MSIP_Label_f42aa342-8706-4288-bd11-ebb85995028c_Application">
    <vt:lpwstr>Microsoft Azure Information Protection</vt:lpwstr>
  </property>
  <property fmtid="{D5CDD505-2E9C-101B-9397-08002B2CF9AE}" pid="14" name="MSIP_Label_f42aa342-8706-4288-bd11-ebb85995028c_Extended_MSFT_Method">
    <vt:lpwstr>Automatic</vt:lpwstr>
  </property>
  <property fmtid="{D5CDD505-2E9C-101B-9397-08002B2CF9AE}" pid="15" name="Sensitivity">
    <vt:lpwstr>General</vt:lpwstr>
  </property>
  <property fmtid="{D5CDD505-2E9C-101B-9397-08002B2CF9AE}" pid="16" name="Tfs.IsStoryboard">
    <vt:bool>true</vt:bool>
  </property>
</Properties>
</file>